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tiff" ContentType="image/tiff"/>
  <Default Extension="jpeg" ContentType="image/jpeg"/>
  <Default Extension="JPG" ContentType="image/.jpg"/>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9.svg" ContentType="image/svg+xml"/>
  <Override PartName="/ppt/media/image31.svg" ContentType="image/svg+xml"/>
  <Override PartName="/ppt/media/image33.svg" ContentType="image/svg+xml"/>
  <Override PartName="/ppt/media/image3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11"/>
  </p:notesMasterIdLst>
  <p:handoutMasterIdLst>
    <p:handoutMasterId r:id="rId56"/>
  </p:handoutMasterIdLst>
  <p:sldIdLst>
    <p:sldId id="499" r:id="rId4"/>
    <p:sldId id="496" r:id="rId5"/>
    <p:sldId id="297" r:id="rId6"/>
    <p:sldId id="490" r:id="rId7"/>
    <p:sldId id="491" r:id="rId8"/>
    <p:sldId id="492" r:id="rId9"/>
    <p:sldId id="502" r:id="rId10"/>
    <p:sldId id="504" r:id="rId12"/>
    <p:sldId id="505" r:id="rId13"/>
    <p:sldId id="501" r:id="rId14"/>
    <p:sldId id="291" r:id="rId15"/>
    <p:sldId id="494" r:id="rId16"/>
    <p:sldId id="296" r:id="rId17"/>
    <p:sldId id="554" r:id="rId18"/>
    <p:sldId id="552" r:id="rId19"/>
    <p:sldId id="456" r:id="rId20"/>
    <p:sldId id="305" r:id="rId21"/>
    <p:sldId id="260" r:id="rId22"/>
    <p:sldId id="462" r:id="rId23"/>
    <p:sldId id="463" r:id="rId24"/>
    <p:sldId id="464" r:id="rId25"/>
    <p:sldId id="470" r:id="rId26"/>
    <p:sldId id="471" r:id="rId27"/>
    <p:sldId id="278" r:id="rId28"/>
    <p:sldId id="481" r:id="rId29"/>
    <p:sldId id="482" r:id="rId30"/>
    <p:sldId id="509" r:id="rId31"/>
    <p:sldId id="507" r:id="rId32"/>
    <p:sldId id="508" r:id="rId33"/>
    <p:sldId id="510" r:id="rId34"/>
    <p:sldId id="512" r:id="rId35"/>
    <p:sldId id="511" r:id="rId36"/>
    <p:sldId id="513" r:id="rId37"/>
    <p:sldId id="545" r:id="rId38"/>
    <p:sldId id="514" r:id="rId39"/>
    <p:sldId id="553" r:id="rId40"/>
    <p:sldId id="325" r:id="rId41"/>
    <p:sldId id="326" r:id="rId42"/>
    <p:sldId id="395" r:id="rId43"/>
    <p:sldId id="397" r:id="rId44"/>
    <p:sldId id="390" r:id="rId45"/>
    <p:sldId id="391" r:id="rId46"/>
    <p:sldId id="392" r:id="rId47"/>
    <p:sldId id="549" r:id="rId48"/>
    <p:sldId id="516" r:id="rId49"/>
    <p:sldId id="517" r:id="rId50"/>
    <p:sldId id="546" r:id="rId51"/>
    <p:sldId id="547" r:id="rId52"/>
    <p:sldId id="544" r:id="rId53"/>
    <p:sldId id="551" r:id="rId54"/>
    <p:sldId id="353" r:id="rId55"/>
  </p:sldIdLst>
  <p:sldSz cx="12192000" cy="6858000"/>
  <p:notesSz cx="6858000" cy="9144000"/>
  <p:custDataLst>
    <p:tags r:id="rId60"/>
  </p:custDataLst>
  <p:defaultTextStyle>
    <a:defPPr>
      <a:defRPr lang="zh-CN"/>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4"/>
    <p:restoredTop sz="83540"/>
  </p:normalViewPr>
  <p:slideViewPr>
    <p:cSldViewPr showGuides="1">
      <p:cViewPr>
        <p:scale>
          <a:sx n="65" d="100"/>
          <a:sy n="65" d="100"/>
        </p:scale>
        <p:origin x="464" y="95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1.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83.wmf"/><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75.wmf"/></Relationships>
</file>

<file path=ppt/drawings/_rels/vmlDrawing12.vml.rels><?xml version="1.0" encoding="UTF-8" standalone="yes"?>
<Relationships xmlns="http://schemas.openxmlformats.org/package/2006/relationships"><Relationship Id="rId7" Type="http://schemas.openxmlformats.org/officeDocument/2006/relationships/image" Target="../media/image87.wmf"/><Relationship Id="rId6" Type="http://schemas.openxmlformats.org/officeDocument/2006/relationships/image" Target="../media/image86.wmf"/><Relationship Id="rId5" Type="http://schemas.openxmlformats.org/officeDocument/2006/relationships/image" Target="../media/image83.wmf"/><Relationship Id="rId4" Type="http://schemas.openxmlformats.org/officeDocument/2006/relationships/image" Target="../media/image82.wmf"/><Relationship Id="rId3" Type="http://schemas.openxmlformats.org/officeDocument/2006/relationships/image" Target="../media/image81.wmf"/><Relationship Id="rId2" Type="http://schemas.openxmlformats.org/officeDocument/2006/relationships/image" Target="../media/image85.wmf"/><Relationship Id="rId1" Type="http://schemas.openxmlformats.org/officeDocument/2006/relationships/image" Target="../media/image8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89.wmf"/><Relationship Id="rId1" Type="http://schemas.openxmlformats.org/officeDocument/2006/relationships/image" Target="../media/image8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91.wmf"/><Relationship Id="rId1" Type="http://schemas.openxmlformats.org/officeDocument/2006/relationships/image" Target="../media/image9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39.wmf"/><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a:latin typeface="Times New Roman" panose="02020603050405020304" pitchFamily="18" charset="0"/>
                <a:ea typeface="宋体" panose="02010600030101010101"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kumimoji="1" sz="1200">
                <a:latin typeface="Times New Roman" panose="02020603050405020304" pitchFamily="18" charset="0"/>
                <a:ea typeface="宋体" panose="02010600030101010101" pitchFamily="2" charset="-122"/>
              </a:defRPr>
            </a:lvl1pPr>
          </a:lstStyle>
          <a:p>
            <a:pPr>
              <a:defRPr/>
            </a:pPr>
            <a:fld id="{59F38B06-3428-6D46-B3CB-9A6BCE33948F}"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kumimoji="1" sz="1200">
                <a:latin typeface="Times New Roman" panose="02020603050405020304" pitchFamily="18" charset="0"/>
                <a:ea typeface="宋体" panose="02010600030101010101" pitchFamily="2" charset="-122"/>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a:defRPr kumimoji="1" sz="1200"/>
            </a:lvl1pPr>
          </a:lstStyle>
          <a:p>
            <a:pPr>
              <a:defRPr/>
            </a:pPr>
            <a:fld id="{DCCA93C4-316E-9E47-B207-E26B62BE4F80}"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0213" cy="457200"/>
          </a:xfrm>
          <a:prstGeom prst="rect">
            <a:avLst/>
          </a:prstGeom>
          <a:noFill/>
          <a:ln>
            <a:noFill/>
          </a:ln>
          <a:effectLst/>
        </p:spPr>
        <p:txBody>
          <a:bodyPr vert="horz" wrap="square" lIns="91440" tIns="45720" rIns="91440" bIns="45720" numCol="1" anchor="t" anchorCtr="0" compatLnSpc="1"/>
          <a:lstStyle>
            <a:lvl1pPr eaLnBrk="1" hangingPunct="1">
              <a:defRPr sz="1200">
                <a:latin typeface="Times New Roman" panose="02020603050405020304" pitchFamily="18" charset="0"/>
                <a:ea typeface="宋体" panose="02010600030101010101" pitchFamily="2" charset="-122"/>
              </a:defRPr>
            </a:lvl1pPr>
          </a:lstStyle>
          <a:p>
            <a:pPr>
              <a:defRPr/>
            </a:pPr>
            <a:endParaRPr lang="zh-CN" altLang="zh-CN"/>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latin typeface="Times New Roman" panose="02020603050405020304" pitchFamily="18" charset="0"/>
                <a:ea typeface="宋体" panose="02010600030101010101" pitchFamily="2" charset="-122"/>
              </a:defRPr>
            </a:lvl1pPr>
          </a:lstStyle>
          <a:p>
            <a:pPr>
              <a:defRPr/>
            </a:pPr>
            <a:endParaRPr lang="zh-CN" altLang="zh-CN"/>
          </a:p>
        </p:txBody>
      </p:sp>
      <p:sp>
        <p:nvSpPr>
          <p:cNvPr id="25604" name="Rectangle 4"/>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ctr" anchorCtr="0" compatLnSpc="1"/>
          <a:lstStyle/>
          <a:p>
            <a:pPr lvl="0"/>
            <a:r>
              <a:rPr lang="zh-CN" altLang="zh-CN" noProof="0"/>
              <a:t>单击此处编辑母版文本样式</a:t>
            </a:r>
            <a:endParaRPr lang="zh-CN" altLang="zh-CN" noProof="0"/>
          </a:p>
          <a:p>
            <a:pPr lvl="1"/>
            <a:r>
              <a:rPr lang="zh-CN" altLang="zh-CN" noProof="0"/>
              <a:t>第二级</a:t>
            </a:r>
            <a:endParaRPr lang="zh-CN" altLang="zh-CN" noProof="0"/>
          </a:p>
          <a:p>
            <a:pPr lvl="2"/>
            <a:r>
              <a:rPr lang="zh-CN" altLang="zh-CN" noProof="0"/>
              <a:t>第三级</a:t>
            </a:r>
            <a:endParaRPr lang="zh-CN" altLang="zh-CN" noProof="0"/>
          </a:p>
          <a:p>
            <a:pPr lvl="3"/>
            <a:r>
              <a:rPr lang="zh-CN" altLang="zh-CN" noProof="0"/>
              <a:t>第四级</a:t>
            </a:r>
            <a:endParaRPr lang="zh-CN" altLang="zh-CN" noProof="0"/>
          </a:p>
          <a:p>
            <a:pPr lvl="4"/>
            <a:r>
              <a:rPr lang="zh-CN" altLang="zh-CN" noProof="0"/>
              <a:t>第五级</a:t>
            </a:r>
            <a:endParaRPr lang="zh-CN" altLang="zh-CN" noProof="0"/>
          </a:p>
        </p:txBody>
      </p:sp>
      <p:sp>
        <p:nvSpPr>
          <p:cNvPr id="3078" name="Rectangle 6"/>
          <p:cNvSpPr>
            <a:spLocks noGrp="1" noChangeArrowheads="1"/>
          </p:cNvSpPr>
          <p:nvPr>
            <p:ph type="ftr" sz="quarter" idx="4"/>
          </p:nvPr>
        </p:nvSpPr>
        <p:spPr bwMode="auto">
          <a:xfrm>
            <a:off x="0" y="8686800"/>
            <a:ext cx="2970213" cy="457200"/>
          </a:xfrm>
          <a:prstGeom prst="rect">
            <a:avLst/>
          </a:prstGeom>
          <a:noFill/>
          <a:ln>
            <a:noFill/>
          </a:ln>
          <a:effectLst/>
        </p:spPr>
        <p:txBody>
          <a:bodyPr vert="horz" wrap="square" lIns="91440" tIns="45720" rIns="91440" bIns="45720" numCol="1" anchor="b" anchorCtr="0" compatLnSpc="1"/>
          <a:lstStyle>
            <a:lvl1pPr eaLnBrk="1" hangingPunct="1">
              <a:defRPr sz="1200">
                <a:latin typeface="Times New Roman" panose="02020603050405020304" pitchFamily="18" charset="0"/>
                <a:ea typeface="宋体" panose="02010600030101010101" pitchFamily="2" charset="-122"/>
              </a:defRPr>
            </a:lvl1pPr>
          </a:lstStyle>
          <a:p>
            <a:pPr>
              <a:defRPr/>
            </a:pPr>
            <a:endParaRPr lang="zh-CN" altLang="zh-CN"/>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a:lvl1pPr>
          </a:lstStyle>
          <a:p>
            <a:pPr>
              <a:defRPr/>
            </a:pPr>
            <a:fld id="{6A41C360-4FBD-7E49-99F5-CF46344F487E}" type="slidenum">
              <a:rPr lang="zh-CN" altLang="zh-CN"/>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ChangeArrowheads="1" noTextEdit="1"/>
          </p:cNvSpPr>
          <p:nvPr>
            <p:ph type="sldImg"/>
          </p:nvPr>
        </p:nvSpPr>
        <p:spPr/>
      </p:sp>
      <p:sp>
        <p:nvSpPr>
          <p:cNvPr id="68610"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a:latin typeface="Times New Roman" panose="02020603050405020304" pitchFamily="18" charset="0"/>
                <a:ea typeface="宋体" panose="02010600030101010101" pitchFamily="2" charset="-122"/>
              </a:rPr>
              <a:t>变化</a:t>
            </a:r>
            <a:r>
              <a:rPr kumimoji="1" lang="en-US" altLang="zh-CN">
                <a:latin typeface="Times New Roman" panose="02020603050405020304" pitchFamily="18" charset="0"/>
                <a:ea typeface="宋体" panose="02010600030101010101" pitchFamily="2" charset="-122"/>
              </a:rPr>
              <a:t>——</a:t>
            </a:r>
            <a:r>
              <a:rPr kumimoji="1" lang="zh-CN" altLang="en-US">
                <a:latin typeface="Times New Roman" panose="02020603050405020304" pitchFamily="18" charset="0"/>
                <a:ea typeface="宋体" panose="02010600030101010101" pitchFamily="2" charset="-122"/>
              </a:rPr>
              <a:t>理解为对时间的变化呂</a:t>
            </a:r>
            <a:endParaRPr kumimoji="1" lang="zh-CN" altLang="en-US">
              <a:latin typeface="Times New Roman" panose="02020603050405020304" pitchFamily="18" charset="0"/>
              <a:ea typeface="宋体" panose="02010600030101010101" pitchFamily="2" charset="-122"/>
            </a:endParaRPr>
          </a:p>
        </p:txBody>
      </p:sp>
      <p:sp>
        <p:nvSpPr>
          <p:cNvPr id="6861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E331968-489D-A748-94E9-D49AE7B39DB6}" type="slidenum">
              <a:rPr lang="zh-CN" altLang="zh-CN" sz="1200" smtClean="0"/>
            </a:fld>
            <a:endParaRPr lang="zh-CN" altLang="zh-CN"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p:txBody>
          <a:bodyPr/>
          <a:lstStyle/>
          <a:p>
            <a:fld id="{EB5B4276-F8F9-6A4E-9B48-A90A43C3961C}" type="datetime2">
              <a:rPr lang="zh-CN" altLang="en-US"/>
            </a:fld>
            <a:endParaRPr lang="en-US" altLang="zh-CN"/>
          </a:p>
        </p:txBody>
      </p:sp>
      <p:sp>
        <p:nvSpPr>
          <p:cNvPr id="7" name="Rectangle 7"/>
          <p:cNvSpPr>
            <a:spLocks noGrp="1" noChangeArrowheads="1"/>
          </p:cNvSpPr>
          <p:nvPr>
            <p:ph type="sldNum" sz="quarter" idx="5"/>
          </p:nvPr>
        </p:nvSpPr>
        <p:spPr/>
        <p:txBody>
          <a:bodyPr/>
          <a:lstStyle/>
          <a:p>
            <a:fld id="{7E9CB9F6-BFF0-F545-A3A2-AC9E07A8241C}" type="slidenum">
              <a:rPr lang="en-US" altLang="zh-CN"/>
            </a:fld>
            <a:endParaRPr lang="en-US" altLang="zh-CN"/>
          </a:p>
        </p:txBody>
      </p:sp>
      <p:sp>
        <p:nvSpPr>
          <p:cNvPr id="326658" name="Rectangle 2"/>
          <p:cNvSpPr>
            <a:spLocks noGrp="1" noRot="1" noChangeAspect="1" noChangeArrowheads="1" noTextEdit="1"/>
          </p:cNvSpPr>
          <p:nvPr>
            <p:ph type="sldImg"/>
          </p:nvPr>
        </p:nvSpPr>
        <p:spPr/>
      </p:sp>
      <p:sp>
        <p:nvSpPr>
          <p:cNvPr id="3266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p:txBody>
          <a:bodyPr/>
          <a:lstStyle/>
          <a:p>
            <a:fld id="{0ED1521E-76A8-474E-AEB5-2D99242F1763}" type="datetime2">
              <a:rPr lang="zh-CN" altLang="en-US"/>
            </a:fld>
            <a:endParaRPr lang="en-US" altLang="zh-CN"/>
          </a:p>
        </p:txBody>
      </p:sp>
      <p:sp>
        <p:nvSpPr>
          <p:cNvPr id="7" name="Rectangle 7"/>
          <p:cNvSpPr>
            <a:spLocks noGrp="1" noChangeArrowheads="1"/>
          </p:cNvSpPr>
          <p:nvPr>
            <p:ph type="sldNum" sz="quarter" idx="5"/>
          </p:nvPr>
        </p:nvSpPr>
        <p:spPr/>
        <p:txBody>
          <a:bodyPr/>
          <a:lstStyle/>
          <a:p>
            <a:fld id="{A76333AF-B427-5249-8E4B-E90BBD741856}" type="slidenum">
              <a:rPr lang="en-US" altLang="zh-CN"/>
            </a:fld>
            <a:endParaRPr lang="en-US" altLang="zh-CN"/>
          </a:p>
        </p:txBody>
      </p:sp>
      <p:sp>
        <p:nvSpPr>
          <p:cNvPr id="312322" name="Rectangle 2"/>
          <p:cNvSpPr>
            <a:spLocks noGrp="1" noRot="1" noChangeAspect="1" noChangeArrowheads="1" noTextEdit="1"/>
          </p:cNvSpPr>
          <p:nvPr>
            <p:ph type="sldImg"/>
          </p:nvPr>
        </p:nvSpPr>
        <p:spPr/>
      </p:sp>
      <p:sp>
        <p:nvSpPr>
          <p:cNvPr id="3123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p:txBody>
          <a:bodyPr/>
          <a:lstStyle/>
          <a:p>
            <a:fld id="{A69CCA5B-FBF5-1D42-A9EB-894BE911C360}" type="datetime2">
              <a:rPr lang="zh-CN" altLang="en-US"/>
            </a:fld>
            <a:endParaRPr lang="en-US" altLang="zh-CN"/>
          </a:p>
        </p:txBody>
      </p:sp>
      <p:sp>
        <p:nvSpPr>
          <p:cNvPr id="7" name="Rectangle 7"/>
          <p:cNvSpPr>
            <a:spLocks noGrp="1" noChangeArrowheads="1"/>
          </p:cNvSpPr>
          <p:nvPr>
            <p:ph type="sldNum" sz="quarter" idx="5"/>
          </p:nvPr>
        </p:nvSpPr>
        <p:spPr/>
        <p:txBody>
          <a:bodyPr/>
          <a:lstStyle/>
          <a:p>
            <a:fld id="{99791A02-0524-A148-8475-8B7E8E59D356}" type="slidenum">
              <a:rPr lang="en-US" altLang="zh-CN"/>
            </a:fld>
            <a:endParaRPr lang="en-US" altLang="zh-CN"/>
          </a:p>
        </p:txBody>
      </p:sp>
      <p:sp>
        <p:nvSpPr>
          <p:cNvPr id="314370" name="Rectangle 2"/>
          <p:cNvSpPr>
            <a:spLocks noGrp="1" noRot="1" noChangeAspect="1" noChangeArrowheads="1" noTextEdit="1"/>
          </p:cNvSpPr>
          <p:nvPr>
            <p:ph type="sldImg"/>
          </p:nvPr>
        </p:nvSpPr>
        <p:spPr/>
      </p:sp>
      <p:sp>
        <p:nvSpPr>
          <p:cNvPr id="314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p:txBody>
          <a:bodyPr/>
          <a:lstStyle/>
          <a:p>
            <a:fld id="{F9E9A97B-B638-484C-88A7-AB7003643D94}" type="datetime2">
              <a:rPr lang="zh-CN" altLang="en-US"/>
            </a:fld>
            <a:endParaRPr lang="en-US" altLang="zh-CN"/>
          </a:p>
        </p:txBody>
      </p:sp>
      <p:sp>
        <p:nvSpPr>
          <p:cNvPr id="7" name="Rectangle 7"/>
          <p:cNvSpPr>
            <a:spLocks noGrp="1" noChangeArrowheads="1"/>
          </p:cNvSpPr>
          <p:nvPr>
            <p:ph type="sldNum" sz="quarter" idx="5"/>
          </p:nvPr>
        </p:nvSpPr>
        <p:spPr/>
        <p:txBody>
          <a:bodyPr/>
          <a:lstStyle/>
          <a:p>
            <a:fld id="{9962C4D1-6E07-8147-B437-E3261EEC73A6}" type="slidenum">
              <a:rPr lang="en-US" altLang="zh-CN"/>
            </a:fld>
            <a:endParaRPr lang="en-US" altLang="zh-CN"/>
          </a:p>
        </p:txBody>
      </p:sp>
      <p:sp>
        <p:nvSpPr>
          <p:cNvPr id="316418" name="Rectangle 2"/>
          <p:cNvSpPr>
            <a:spLocks noGrp="1" noRot="1" noChangeAspect="1" noChangeArrowheads="1" noTextEdit="1"/>
          </p:cNvSpPr>
          <p:nvPr>
            <p:ph type="sldImg"/>
          </p:nvPr>
        </p:nvSpPr>
        <p:spPr/>
      </p:sp>
      <p:sp>
        <p:nvSpPr>
          <p:cNvPr id="3164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D6D12E1D-DBBB-824F-99F6-E2CAB9D4F034}"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宋体" panose="02010600030101010101" pitchFamily="2" charset="-122"/>
              </a:rPr>
              <a:t>强相互作用力：最早认识到质子、中子结合成原子核的作用力，后来进一步认识到强子是由夸克组成，强相互作用力是夸克之间的相互作用力。强相互作用力最强，也是一种短程力。作用范围在</a:t>
            </a:r>
            <a:r>
              <a:rPr lang="en-US" altLang="zh-CN" dirty="0">
                <a:latin typeface="Times New Roman" panose="02020603050405020304" pitchFamily="18" charset="0"/>
                <a:ea typeface="宋体" panose="02010600030101010101" pitchFamily="2" charset="-122"/>
              </a:rPr>
              <a:t>10^-15m</a:t>
            </a:r>
            <a:r>
              <a:rPr lang="zh-CN" altLang="en-US" dirty="0">
                <a:latin typeface="Times New Roman" panose="02020603050405020304" pitchFamily="18" charset="0"/>
                <a:ea typeface="宋体" panose="02010600030101010101" pitchFamily="2" charset="-122"/>
              </a:rPr>
              <a:t>范围内（飞米量级）。强相互作用克服了电磁力产生的强大排斥力，把质子和中子紧紧粘合为原子核。量子色动力学。</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弱相互作用力：只在粒子间某些反应（如</a:t>
            </a:r>
            <a:r>
              <a:rPr lang="en-US" altLang="zh-CN" dirty="0" err="1">
                <a:latin typeface="Times New Roman" panose="02020603050405020304" pitchFamily="18" charset="0"/>
                <a:ea typeface="宋体" panose="02010600030101010101" pitchFamily="2" charset="-122"/>
              </a:rPr>
              <a:t>heta</a:t>
            </a:r>
            <a:r>
              <a:rPr lang="zh-CN" altLang="en-US" dirty="0">
                <a:latin typeface="Times New Roman" panose="02020603050405020304" pitchFamily="18" charset="0"/>
                <a:ea typeface="宋体" panose="02010600030101010101" pitchFamily="2" charset="-122"/>
              </a:rPr>
              <a:t>衰变中）才显示出重要性。</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Beta</a:t>
            </a:r>
            <a:r>
              <a:rPr lang="zh-CN" altLang="en-US" dirty="0">
                <a:latin typeface="Times New Roman" panose="02020603050405020304" pitchFamily="18" charset="0"/>
                <a:ea typeface="宋体" panose="02010600030101010101" pitchFamily="2" charset="-122"/>
              </a:rPr>
              <a:t>衰变：</a:t>
            </a:r>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原子核自发地放射出</a:t>
            </a:r>
            <a:r>
              <a:rPr lang="el-GR"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β</a:t>
            </a:r>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粒子或俘获一个轨道电子而发生的转变。本质：一个中子转变成一个质子和一个电子。</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弱相互作用力与电磁相互作用是一种力</a:t>
            </a:r>
            <a:r>
              <a:rPr lang="en-US" altLang="zh-CN" dirty="0">
                <a:latin typeface="Times New Roman" panose="02020603050405020304" pitchFamily="18" charset="0"/>
                <a:ea typeface="宋体" panose="02010600030101010101" pitchFamily="2" charset="-122"/>
              </a:rPr>
              <a:t>——1979</a:t>
            </a:r>
            <a:r>
              <a:rPr lang="zh-CN" altLang="en-US" dirty="0">
                <a:latin typeface="Times New Roman" panose="02020603050405020304" pitchFamily="18" charset="0"/>
                <a:ea typeface="宋体" panose="02010600030101010101" pitchFamily="2" charset="-122"/>
              </a:rPr>
              <a:t>年诺奖。弱点统一理论使现存的</a:t>
            </a: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种基本作用实现了部分统一。尽管弱电统一理论距离爱因斯坦所设想的包括引力场在内的统一场论还很远，但终究使人类在揭示自然奥秘的征途中又前进了一大步。</a:t>
            </a:r>
            <a:endParaRPr lang="zh-CN" altLang="en-US" dirty="0">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6A41C360-4FBD-7E49-99F5-CF46344F487E}" type="slidenum">
              <a:rPr lang="zh-CN" altLang="zh-CN" smtClean="0"/>
            </a:fld>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noChangeArrowheads="1" noTextEdit="1"/>
          </p:cNvSpPr>
          <p:nvPr>
            <p:ph type="sldImg"/>
          </p:nvPr>
        </p:nvSpPr>
        <p:spPr/>
      </p:sp>
      <p:sp>
        <p:nvSpPr>
          <p:cNvPr id="4608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panose="02020603050405020304" pitchFamily="18" charset="0"/>
              <a:ea typeface="宋体" panose="02010600030101010101" pitchFamily="2" charset="-122"/>
            </a:endParaRPr>
          </a:p>
        </p:txBody>
      </p:sp>
      <p:sp>
        <p:nvSpPr>
          <p:cNvPr id="46083"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B4738CD-9C59-214F-9819-A6A7894E2FEE}" type="slidenum">
              <a:rPr lang="en-US" altLang="zh-CN" sz="1200" smtClean="0"/>
            </a:fld>
            <a:endParaRPr lang="zh-CN"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noTextEdit="1"/>
          </p:cNvSpPr>
          <p:nvPr>
            <p:ph type="sldImg"/>
          </p:nvPr>
        </p:nvSpPr>
        <p:spPr/>
      </p:sp>
      <p:sp>
        <p:nvSpPr>
          <p:cNvPr id="51202"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宋体" panose="02010600030101010101" pitchFamily="2" charset="-122"/>
              </a:rPr>
              <a:t>地球自转：</a:t>
            </a:r>
            <a:endParaRPr lang="en-US" altLang="zh-CN">
              <a:latin typeface="Times New Roman" panose="02020603050405020304" pitchFamily="18" charset="0"/>
              <a:ea typeface="宋体" panose="02010600030101010101" pitchFamily="2" charset="-122"/>
            </a:endParaRPr>
          </a:p>
          <a:p>
            <a:r>
              <a:rPr lang="zh-CN" altLang="en-US">
                <a:latin typeface="Times New Roman" panose="02020603050405020304" pitchFamily="18" charset="0"/>
                <a:ea typeface="宋体" panose="02010600030101010101" pitchFamily="2" charset="-122"/>
              </a:rPr>
              <a:t>由于自传，万有引力的作用可以用</a:t>
            </a:r>
            <a:r>
              <a:rPr lang="en-US" altLang="zh-CN">
                <a:latin typeface="Times New Roman" panose="02020603050405020304" pitchFamily="18" charset="0"/>
                <a:ea typeface="宋体" panose="02010600030101010101" pitchFamily="2" charset="-122"/>
              </a:rPr>
              <a:t>2</a:t>
            </a:r>
            <a:r>
              <a:rPr lang="zh-CN" altLang="en-US">
                <a:latin typeface="Times New Roman" panose="02020603050405020304" pitchFamily="18" charset="0"/>
                <a:ea typeface="宋体" panose="02010600030101010101" pitchFamily="2" charset="-122"/>
              </a:rPr>
              <a:t>个分力描述：重力、向心力（物理绕地球自转）</a:t>
            </a:r>
            <a:endParaRPr lang="en-US" altLang="zh-CN">
              <a:latin typeface="Times New Roman" panose="02020603050405020304" pitchFamily="18" charset="0"/>
              <a:ea typeface="宋体" panose="02010600030101010101" pitchFamily="2" charset="-122"/>
            </a:endParaRPr>
          </a:p>
          <a:p>
            <a:r>
              <a:rPr lang="zh-CN" altLang="en-US">
                <a:latin typeface="Times New Roman" panose="02020603050405020304" pitchFamily="18" charset="0"/>
                <a:ea typeface="宋体" panose="02010600030101010101" pitchFamily="2" charset="-122"/>
              </a:rPr>
              <a:t>赤道处物体，随地球转动的线速度大，需要的向心力大，则分得得重力小，</a:t>
            </a:r>
            <a:r>
              <a:rPr lang="en-US" altLang="zh-CN">
                <a:latin typeface="Times New Roman" panose="02020603050405020304" pitchFamily="18" charset="0"/>
                <a:ea typeface="宋体" panose="02010600030101010101" pitchFamily="2" charset="-122"/>
              </a:rPr>
              <a:t>g</a:t>
            </a:r>
            <a:r>
              <a:rPr lang="zh-CN" altLang="en-US">
                <a:latin typeface="Times New Roman" panose="02020603050405020304" pitchFamily="18" charset="0"/>
                <a:ea typeface="宋体" panose="02010600030101010101" pitchFamily="2" charset="-122"/>
              </a:rPr>
              <a:t>小；</a:t>
            </a:r>
            <a:endParaRPr lang="en-US" altLang="zh-CN">
              <a:latin typeface="Times New Roman" panose="02020603050405020304" pitchFamily="18" charset="0"/>
              <a:ea typeface="宋体" panose="02010600030101010101" pitchFamily="2" charset="-122"/>
            </a:endParaRPr>
          </a:p>
          <a:p>
            <a:r>
              <a:rPr lang="zh-CN" altLang="en-US">
                <a:latin typeface="Times New Roman" panose="02020603050405020304" pitchFamily="18" charset="0"/>
                <a:ea typeface="宋体" panose="02010600030101010101" pitchFamily="2" charset="-122"/>
              </a:rPr>
              <a:t>向两极处，线速度变小，向心力小，分的的重力大。</a:t>
            </a:r>
            <a:r>
              <a:rPr lang="en-US" altLang="zh-CN">
                <a:latin typeface="Times New Roman" panose="02020603050405020304" pitchFamily="18" charset="0"/>
                <a:ea typeface="宋体" panose="02010600030101010101" pitchFamily="2" charset="-122"/>
              </a:rPr>
              <a:t>g</a:t>
            </a:r>
            <a:r>
              <a:rPr lang="zh-CN" altLang="en-US">
                <a:latin typeface="Times New Roman" panose="02020603050405020304" pitchFamily="18" charset="0"/>
                <a:ea typeface="宋体" panose="02010600030101010101" pitchFamily="2" charset="-122"/>
              </a:rPr>
              <a:t>大；</a:t>
            </a:r>
            <a:endParaRPr lang="en-US" altLang="zh-CN">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sp>
        <p:nvSpPr>
          <p:cNvPr id="51203"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20215F3-C204-BE4A-9754-DC36813D3182}" type="slidenum">
              <a:rPr lang="en-US" altLang="zh-CN" sz="1200" smtClean="0"/>
            </a:fld>
            <a:endParaRPr lang="zh-CN" altLang="zh-CN"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Times New Roman" panose="02020603050405020304" pitchFamily="18" charset="0"/>
                <a:ea typeface="宋体" panose="02010600030101010101" pitchFamily="2" charset="-122"/>
              </a:rPr>
              <a:t>从物质的微观结构看</a:t>
            </a:r>
            <a:r>
              <a:rPr lang="en-US" altLang="zh-CN" b="1"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弹性力起源于构成物质的微粒之间的</a:t>
            </a:r>
            <a:r>
              <a:rPr lang="zh-CN" altLang="en-US" b="1" dirty="0">
                <a:solidFill>
                  <a:srgbClr val="0000FF"/>
                </a:solidFill>
                <a:latin typeface="Times New Roman" panose="02020603050405020304" pitchFamily="18" charset="0"/>
                <a:ea typeface="宋体" panose="02010600030101010101" pitchFamily="2" charset="-122"/>
              </a:rPr>
              <a:t>电磁力</a:t>
            </a:r>
            <a:r>
              <a:rPr lang="zh-CN" altLang="en-US" b="1" dirty="0">
                <a:latin typeface="Times New Roman" panose="02020603050405020304" pitchFamily="18" charset="0"/>
                <a:ea typeface="宋体" panose="02010600030101010101" pitchFamily="2" charset="-122"/>
              </a:rPr>
              <a:t>。 </a:t>
            </a:r>
            <a:endParaRPr lang="en-US" altLang="zh-CN" b="1" dirty="0">
              <a:latin typeface="Times New Roman" panose="02020603050405020304" pitchFamily="18" charset="0"/>
              <a:ea typeface="宋体" panose="02010600030101010101" pitchFamily="2" charset="-122"/>
            </a:endParaRPr>
          </a:p>
          <a:p>
            <a:r>
              <a:rPr kumimoji="1" lang="zh-CN" altLang="en-US" b="1" dirty="0">
                <a:latin typeface="Times New Roman" panose="02020603050405020304" pitchFamily="18" charset="0"/>
                <a:ea typeface="宋体" panose="02010600030101010101" pitchFamily="2" charset="-122"/>
              </a:rPr>
              <a:t>当物体发生形变时，物体中分子原子间的距离发生改变，原子或分子间的电磁力就要反抗物体发生形变，这就形成了通常所说的弹力。</a:t>
            </a:r>
            <a:endParaRPr kumimoji="1" lang="zh-CN" altLang="en-US" dirty="0"/>
          </a:p>
        </p:txBody>
      </p:sp>
      <p:sp>
        <p:nvSpPr>
          <p:cNvPr id="4" name="灯片编号占位符 3"/>
          <p:cNvSpPr>
            <a:spLocks noGrp="1"/>
          </p:cNvSpPr>
          <p:nvPr>
            <p:ph type="sldNum" sz="quarter" idx="5"/>
          </p:nvPr>
        </p:nvSpPr>
        <p:spPr/>
        <p:txBody>
          <a:bodyPr/>
          <a:lstStyle/>
          <a:p>
            <a:pPr>
              <a:defRPr/>
            </a:pPr>
            <a:fld id="{6A41C360-4FBD-7E49-99F5-CF46344F487E}" type="slidenum">
              <a:rPr lang="zh-CN" altLang="zh-CN" smtClean="0"/>
            </a:fld>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6A41C360-4FBD-7E49-99F5-CF46344F487E}" type="slidenum">
              <a:rPr lang="zh-CN" altLang="zh-CN" smtClean="0"/>
            </a:fld>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水的表面</a:t>
            </a:r>
            <a:endParaRPr kumimoji="1" lang="zh-CN" altLang="en-US" dirty="0"/>
          </a:p>
        </p:txBody>
      </p:sp>
      <p:sp>
        <p:nvSpPr>
          <p:cNvPr id="4" name="灯片编号占位符 3"/>
          <p:cNvSpPr>
            <a:spLocks noGrp="1"/>
          </p:cNvSpPr>
          <p:nvPr>
            <p:ph type="sldNum" sz="quarter" idx="5"/>
          </p:nvPr>
        </p:nvSpPr>
        <p:spPr/>
        <p:txBody>
          <a:bodyPr/>
          <a:lstStyle/>
          <a:p>
            <a:pPr>
              <a:defRPr/>
            </a:pPr>
            <a:fld id="{6A41C360-4FBD-7E49-99F5-CF46344F487E}" type="slidenum">
              <a:rPr lang="zh-CN" altLang="zh-CN" smtClean="0"/>
            </a:fld>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FF0000"/>
                </a:solidFill>
                <a:latin typeface="微软雅黑" panose="020B0503020204020204" pitchFamily="34" charset="-122"/>
                <a:ea typeface="微软雅黑" panose="020B0503020204020204" pitchFamily="34" charset="-122"/>
              </a:rPr>
              <a:t>水的表面张力</a:t>
            </a:r>
            <a:r>
              <a:rPr lang="en-US" altLang="zh-CN" dirty="0">
                <a:solidFill>
                  <a:srgbClr val="FF0000"/>
                </a:solidFill>
                <a:latin typeface="微软雅黑" panose="020B0503020204020204" pitchFamily="34" charset="-122"/>
                <a:ea typeface="微软雅黑" panose="020B0503020204020204" pitchFamily="34" charset="-122"/>
              </a:rPr>
              <a:t>72.8</a:t>
            </a:r>
            <a:r>
              <a:rPr lang="zh-CN" altLang="en-US" dirty="0">
                <a:solidFill>
                  <a:srgbClr val="FF0000"/>
                </a:solidFill>
                <a:latin typeface="微软雅黑" panose="020B0503020204020204" pitchFamily="34" charset="-122"/>
                <a:ea typeface="微软雅黑" panose="020B0503020204020204" pitchFamily="34" charset="-122"/>
              </a:rPr>
              <a:t> </a:t>
            </a:r>
            <a:r>
              <a:rPr lang="en-US" altLang="zh-CN" dirty="0" err="1">
                <a:solidFill>
                  <a:srgbClr val="FF0000"/>
                </a:solidFill>
                <a:latin typeface="微软雅黑" panose="020B0503020204020204" pitchFamily="34" charset="-122"/>
                <a:ea typeface="微软雅黑" panose="020B0503020204020204" pitchFamily="34" charset="-122"/>
              </a:rPr>
              <a:t>mN</a:t>
            </a:r>
            <a:r>
              <a:rPr lang="en-US" altLang="zh-CN" dirty="0">
                <a:solidFill>
                  <a:srgbClr val="FF0000"/>
                </a:solidFill>
                <a:latin typeface="微软雅黑" panose="020B0503020204020204" pitchFamily="34" charset="-122"/>
                <a:ea typeface="微软雅黑" panose="020B0503020204020204" pitchFamily="34" charset="-122"/>
              </a:rPr>
              <a:t>/m</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20</a:t>
            </a:r>
            <a:r>
              <a:rPr lang="en-US" altLang="zh-CN" baseline="30000" dirty="0">
                <a:solidFill>
                  <a:srgbClr val="FF0000"/>
                </a:solidFill>
                <a:latin typeface="微软雅黑" panose="020B0503020204020204" pitchFamily="34" charset="-122"/>
                <a:ea typeface="微软雅黑" panose="020B0503020204020204" pitchFamily="34" charset="-122"/>
              </a:rPr>
              <a:t>o</a:t>
            </a:r>
            <a:r>
              <a:rPr lang="en-US" altLang="zh-CN" dirty="0">
                <a:solidFill>
                  <a:srgbClr val="FF0000"/>
                </a:solidFill>
                <a:latin typeface="微软雅黑" panose="020B0503020204020204" pitchFamily="34" charset="-122"/>
                <a:ea typeface="微软雅黑" panose="020B0503020204020204" pitchFamily="34" charset="-122"/>
              </a:rPr>
              <a:t>C</a:t>
            </a:r>
            <a:r>
              <a:rPr lang="zh-CN" altLang="en-US" dirty="0">
                <a:solidFill>
                  <a:srgbClr val="FF0000"/>
                </a:solidFill>
                <a:latin typeface="微软雅黑" panose="020B0503020204020204" pitchFamily="34" charset="-122"/>
                <a:ea typeface="微软雅黑" panose="020B0503020204020204" pitchFamily="34" charset="-122"/>
              </a:rPr>
              <a:t>），有机液体的表面张力都小于水。</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pPr>
              <a:defRPr/>
            </a:pPr>
            <a:fld id="{6A41C360-4FBD-7E49-99F5-CF46344F487E}" type="slidenum">
              <a:rPr lang="zh-CN" altLang="zh-CN" smtClean="0"/>
            </a:fld>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p:txBody>
          <a:bodyPr/>
          <a:lstStyle/>
          <a:p>
            <a:fld id="{47E6ECBB-6400-FF4B-ABF4-BF34038F46CD}" type="datetime2">
              <a:rPr lang="zh-CN" altLang="en-US"/>
            </a:fld>
            <a:endParaRPr lang="en-US" altLang="zh-CN"/>
          </a:p>
        </p:txBody>
      </p:sp>
      <p:sp>
        <p:nvSpPr>
          <p:cNvPr id="7" name="Rectangle 7"/>
          <p:cNvSpPr>
            <a:spLocks noGrp="1" noChangeArrowheads="1"/>
          </p:cNvSpPr>
          <p:nvPr>
            <p:ph type="sldNum" sz="quarter" idx="5"/>
          </p:nvPr>
        </p:nvSpPr>
        <p:spPr/>
        <p:txBody>
          <a:bodyPr/>
          <a:lstStyle/>
          <a:p>
            <a:fld id="{3DFDFEB9-716A-7D41-B4AB-6DBFF2F7DBD9}" type="slidenum">
              <a:rPr lang="en-US" altLang="zh-CN"/>
            </a:fld>
            <a:endParaRPr lang="en-US" altLang="zh-CN"/>
          </a:p>
        </p:txBody>
      </p:sp>
      <p:sp>
        <p:nvSpPr>
          <p:cNvPr id="322562" name="Rectangle 2"/>
          <p:cNvSpPr>
            <a:spLocks noGrp="1" noRot="1" noChangeAspect="1" noChangeArrowheads="1" noTextEdit="1"/>
          </p:cNvSpPr>
          <p:nvPr>
            <p:ph type="sldImg"/>
          </p:nvPr>
        </p:nvSpPr>
        <p:spPr/>
      </p:sp>
      <p:sp>
        <p:nvSpPr>
          <p:cNvPr id="322563" name="Rectangle 3"/>
          <p:cNvSpPr>
            <a:spLocks noGrp="1" noChangeArrowheads="1"/>
          </p:cNvSpPr>
          <p:nvPr>
            <p:ph type="body" idx="1"/>
          </p:nvPr>
        </p:nvSpPr>
        <p:spPr/>
        <p:txBody>
          <a:bodyPr/>
          <a:lstStyle/>
          <a:p>
            <a:r>
              <a:rPr lang="en-US" altLang="zh-CN" dirty="0"/>
              <a:t>a</a:t>
            </a:r>
            <a:r>
              <a:rPr lang="zh-CN" altLang="en-US" dirty="0"/>
              <a:t> </a:t>
            </a:r>
            <a:r>
              <a:rPr lang="en-US" altLang="zh-CN" dirty="0"/>
              <a:t>=</a:t>
            </a:r>
            <a:r>
              <a:rPr lang="zh-CN" altLang="en-US" dirty="0"/>
              <a:t> </a:t>
            </a:r>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67473B98-0F2E-BF4E-BD69-D7D1368DDE78}" type="slidenum">
              <a:rPr lang="zh-CN" altLang="zh-CN"/>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2DA150B6-FAA1-4B4F-BA4F-B41116215957}" type="slidenum">
              <a:rPr lang="zh-CN" altLang="zh-CN"/>
            </a:fld>
            <a:endParaRPr lang="zh-CN" altLang="zh-CN"/>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363EE06-DA18-3641-924F-58FFDF92F034}" type="slidenum">
              <a:rPr lang="zh-CN" altLang="zh-CN"/>
            </a:fld>
            <a:endParaRPr lang="zh-CN" altLang="zh-CN"/>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9C02F0B-9D02-E447-9C4E-B7130D2DDB52}" type="slidenum">
              <a:rPr lang="zh-CN" altLang="zh-CN"/>
            </a:fld>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1F0B82A1-7356-324D-913F-06F4D3E748D1}" type="slidenum">
              <a:rPr lang="zh-CN" altLang="zh-CN"/>
            </a:fld>
            <a:endParaRPr lang="zh-CN"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DAA71881-A7CD-A247-97C6-075EAB5C816B}" type="slidenum">
              <a:rPr lang="zh-CN" altLang="zh-CN"/>
            </a:fld>
            <a:endParaRPr lang="zh-CN"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2635DA52-BC3A-AF40-9539-EFC4B30950EF}" type="slidenum">
              <a:rPr lang="zh-CN" altLang="zh-CN"/>
            </a:fld>
            <a:endParaRPr lang="zh-CN" altLang="zh-CN"/>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BAFF2191-20C5-2F41-8153-0EDA83E30D9A}" type="slidenum">
              <a:rPr lang="zh-CN" altLang="zh-CN"/>
            </a:fld>
            <a:endParaRPr lang="zh-CN"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4A7D434F-702C-BE47-BA5D-B318E0F8A123}" type="slidenum">
              <a:rPr lang="zh-CN" altLang="zh-CN"/>
            </a:fld>
            <a:endParaRPr lang="zh-CN"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8D209665-8522-0E42-BB59-D86C056F3AA8}" type="slidenum">
              <a:rPr lang="zh-CN" altLang="zh-CN"/>
            </a:fld>
            <a:endParaRPr lang="zh-CN"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31DBB619-B29B-BD4A-9CCB-6E611B840BC3}" type="slidenum">
              <a:rPr lang="zh-CN" altLang="zh-CN"/>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6BE2AD2C-18A2-4D49-8A13-2EE3379EF49C}" type="slidenum">
              <a:rPr lang="zh-CN" altLang="zh-CN"/>
            </a:fld>
            <a:endParaRPr lang="zh-CN"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3F2BD3EE-B008-AC42-B6A6-B1D25E0C560C}" type="slidenum">
              <a:rPr lang="zh-CN" altLang="zh-CN"/>
            </a:fld>
            <a:endParaRPr lang="zh-CN"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6BA7DF60-8BED-214B-BF5C-862E34D8F19F}" type="slidenum">
              <a:rPr lang="zh-CN" altLang="zh-CN"/>
            </a:fld>
            <a:endParaRPr lang="zh-CN" altLang="zh-CN"/>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A9D291D6-BF49-5942-8C0D-05674D795CDC}" type="slidenum">
              <a:rPr lang="zh-CN" altLang="zh-CN"/>
            </a:fld>
            <a:endParaRPr lang="zh-CN" altLang="zh-CN"/>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CA769AF1-DBBB-9A45-84BF-05B300AF738E}" type="slidenum">
              <a:rPr lang="zh-CN" altLang="zh-CN"/>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2CC3B589-B4F8-8F44-8FB0-48C4EA5C3CF9}" type="slidenum">
              <a:rPr lang="zh-CN" altLang="zh-CN"/>
            </a:fld>
            <a:endParaRPr lang="zh-CN" altLang="zh-CN"/>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B55BD070-04A1-914D-9B93-507290BCEBE0}" type="slidenum">
              <a:rPr lang="zh-CN" altLang="zh-CN"/>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8EC757F3-2EAD-C848-8194-7B3E5F640FAF}" type="slidenum">
              <a:rPr lang="zh-CN" altLang="zh-CN"/>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30B9DE09-9945-9843-A381-6BF3F22D960F}" type="slidenum">
              <a:rPr lang="zh-CN" altLang="zh-CN"/>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6BB350C7-3ACC-564D-860D-35675CC6845F}" type="slidenum">
              <a:rPr lang="zh-CN" altLang="zh-CN"/>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AB0D8486-92D8-FF40-BF68-0925B860F516}" type="slidenum">
              <a:rPr lang="zh-CN" altLang="zh-CN"/>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1027"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ltLang="zh-C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FE51F7A-3636-4C4B-9EF4-99AA869001A5}" type="slidenum">
              <a:rPr lang="zh-CN" altLang="zh-CN"/>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1331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ltLang="zh-C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675E0FF-F191-5444-ABE3-35175C811E71}" type="slidenum">
              <a:rPr lang="zh-CN" altLang="zh-CN"/>
            </a:fld>
            <a:endParaRPr lang="zh-CN"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wmf"/><Relationship Id="rId7" Type="http://schemas.openxmlformats.org/officeDocument/2006/relationships/oleObject" Target="../embeddings/oleObject9.bin"/><Relationship Id="rId6" Type="http://schemas.openxmlformats.org/officeDocument/2006/relationships/image" Target="../media/image19.wmf"/><Relationship Id="rId5" Type="http://schemas.openxmlformats.org/officeDocument/2006/relationships/oleObject" Target="../embeddings/oleObject8.bin"/><Relationship Id="rId4" Type="http://schemas.openxmlformats.org/officeDocument/2006/relationships/image" Target="../media/image18.wmf"/><Relationship Id="rId3" Type="http://schemas.openxmlformats.org/officeDocument/2006/relationships/oleObject" Target="../embeddings/oleObject7.bin"/><Relationship Id="rId2" Type="http://schemas.openxmlformats.org/officeDocument/2006/relationships/image" Target="../media/image17.wmf"/><Relationship Id="rId10" Type="http://schemas.openxmlformats.org/officeDocument/2006/relationships/vmlDrawing" Target="../drawings/vmlDrawing5.vml"/><Relationship Id="rId1"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oleObject" Target="../embeddings/oleObject14.bin"/><Relationship Id="rId7" Type="http://schemas.openxmlformats.org/officeDocument/2006/relationships/oleObject" Target="../embeddings/oleObject13.bin"/><Relationship Id="rId6" Type="http://schemas.openxmlformats.org/officeDocument/2006/relationships/image" Target="../media/image23.wmf"/><Relationship Id="rId5" Type="http://schemas.openxmlformats.org/officeDocument/2006/relationships/oleObject" Target="../embeddings/oleObject12.bin"/><Relationship Id="rId4" Type="http://schemas.openxmlformats.org/officeDocument/2006/relationships/image" Target="../media/image22.wmf"/><Relationship Id="rId3" Type="http://schemas.openxmlformats.org/officeDocument/2006/relationships/oleObject" Target="../embeddings/oleObject11.bin"/><Relationship Id="rId2" Type="http://schemas.openxmlformats.org/officeDocument/2006/relationships/image" Target="../media/image21.wmf"/><Relationship Id="rId10" Type="http://schemas.openxmlformats.org/officeDocument/2006/relationships/vmlDrawing" Target="../drawings/vmlDrawing6.vml"/><Relationship Id="rId1"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svg"/><Relationship Id="rId7" Type="http://schemas.openxmlformats.org/officeDocument/2006/relationships/image" Target="../media/image30.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3" Type="http://schemas.openxmlformats.org/officeDocument/2006/relationships/slideLayout" Target="../slideLayouts/slideLayout18.xml"/><Relationship Id="rId12" Type="http://schemas.openxmlformats.org/officeDocument/2006/relationships/image" Target="../media/image35.svg"/><Relationship Id="rId11" Type="http://schemas.openxmlformats.org/officeDocument/2006/relationships/image" Target="../media/image34.png"/><Relationship Id="rId10" Type="http://schemas.openxmlformats.org/officeDocument/2006/relationships/image" Target="../media/image33.sv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39.wmf"/><Relationship Id="rId7" Type="http://schemas.openxmlformats.org/officeDocument/2006/relationships/oleObject" Target="../embeddings/oleObject18.bin"/><Relationship Id="rId6" Type="http://schemas.openxmlformats.org/officeDocument/2006/relationships/image" Target="../media/image38.wmf"/><Relationship Id="rId5" Type="http://schemas.openxmlformats.org/officeDocument/2006/relationships/oleObject" Target="../embeddings/oleObject17.bin"/><Relationship Id="rId4" Type="http://schemas.openxmlformats.org/officeDocument/2006/relationships/image" Target="../media/image37.wmf"/><Relationship Id="rId3" Type="http://schemas.openxmlformats.org/officeDocument/2006/relationships/oleObject" Target="../embeddings/oleObject16.bin"/><Relationship Id="rId2" Type="http://schemas.openxmlformats.org/officeDocument/2006/relationships/image" Target="../media/image36.wmf"/><Relationship Id="rId11" Type="http://schemas.openxmlformats.org/officeDocument/2006/relationships/vmlDrawing" Target="../drawings/vmlDrawing7.vml"/><Relationship Id="rId10" Type="http://schemas.openxmlformats.org/officeDocument/2006/relationships/slideLayout" Target="../slideLayouts/slideLayout18.xml"/><Relationship Id="rId1"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vmlDrawing" Target="../drawings/vmlDrawing8.vml"/><Relationship Id="rId7" Type="http://schemas.openxmlformats.org/officeDocument/2006/relationships/slideLayout" Target="../slideLayouts/slideLayout18.xml"/><Relationship Id="rId6" Type="http://schemas.openxmlformats.org/officeDocument/2006/relationships/image" Target="../media/image42.wmf"/><Relationship Id="rId5" Type="http://schemas.openxmlformats.org/officeDocument/2006/relationships/oleObject" Target="../embeddings/oleObject22.bin"/><Relationship Id="rId4" Type="http://schemas.openxmlformats.org/officeDocument/2006/relationships/image" Target="../media/image41.wmf"/><Relationship Id="rId3" Type="http://schemas.openxmlformats.org/officeDocument/2006/relationships/oleObject" Target="../embeddings/oleObject21.bin"/><Relationship Id="rId2" Type="http://schemas.openxmlformats.org/officeDocument/2006/relationships/image" Target="../media/image40.wmf"/><Relationship Id="rId1"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8.xml"/><Relationship Id="rId2" Type="http://schemas.openxmlformats.org/officeDocument/2006/relationships/image" Target="../media/image45.png"/><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27.bin"/><Relationship Id="rId8" Type="http://schemas.openxmlformats.org/officeDocument/2006/relationships/image" Target="../media/image49.wmf"/><Relationship Id="rId7" Type="http://schemas.openxmlformats.org/officeDocument/2006/relationships/oleObject" Target="../embeddings/oleObject26.bin"/><Relationship Id="rId6" Type="http://schemas.openxmlformats.org/officeDocument/2006/relationships/image" Target="../media/image48.wmf"/><Relationship Id="rId5" Type="http://schemas.openxmlformats.org/officeDocument/2006/relationships/oleObject" Target="../embeddings/oleObject25.bin"/><Relationship Id="rId4" Type="http://schemas.openxmlformats.org/officeDocument/2006/relationships/image" Target="../media/image47.wmf"/><Relationship Id="rId3" Type="http://schemas.openxmlformats.org/officeDocument/2006/relationships/oleObject" Target="../embeddings/oleObject24.bin"/><Relationship Id="rId2" Type="http://schemas.openxmlformats.org/officeDocument/2006/relationships/image" Target="../media/image46.wmf"/><Relationship Id="rId11" Type="http://schemas.openxmlformats.org/officeDocument/2006/relationships/vmlDrawing" Target="../drawings/vmlDrawing9.vml"/><Relationship Id="rId10" Type="http://schemas.openxmlformats.org/officeDocument/2006/relationships/slideLayout" Target="../slideLayouts/slideLayout18.xml"/><Relationship Id="rId1" Type="http://schemas.openxmlformats.org/officeDocument/2006/relationships/oleObject" Target="../embeddings/oleObject23.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8.xml"/><Relationship Id="rId2" Type="http://schemas.openxmlformats.org/officeDocument/2006/relationships/image" Target="../media/image50.wmf"/><Relationship Id="rId1" Type="http://schemas.openxmlformats.org/officeDocument/2006/relationships/oleObject" Target="../embeddings/oleObject28.bin"/></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image" Target="../media/image51.tif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5.png"/><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51.tiff"/><Relationship Id="rId2" Type="http://schemas.openxmlformats.org/officeDocument/2006/relationships/image" Target="../media/image61.png"/><Relationship Id="rId1"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image" Target="../media/image65.tiff"/><Relationship Id="rId6" Type="http://schemas.openxmlformats.org/officeDocument/2006/relationships/image" Target="../media/image64.jpeg"/><Relationship Id="rId5" Type="http://schemas.openxmlformats.org/officeDocument/2006/relationships/image" Target="../media/image63.png"/><Relationship Id="rId4" Type="http://schemas.microsoft.com/office/2007/relationships/media" Target="../media/media1.mov"/><Relationship Id="rId3" Type="http://schemas.openxmlformats.org/officeDocument/2006/relationships/video" Target="../media/media1.mov"/><Relationship Id="rId2" Type="http://schemas.openxmlformats.org/officeDocument/2006/relationships/image" Target="../media/image51.tiff"/><Relationship Id="rId1" Type="http://schemas.openxmlformats.org/officeDocument/2006/relationships/image" Target="../media/image62.tiff"/></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8.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tiff"/><Relationship Id="rId1" Type="http://schemas.openxmlformats.org/officeDocument/2006/relationships/image" Target="../media/image66.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8.xml"/><Relationship Id="rId3" Type="http://schemas.openxmlformats.org/officeDocument/2006/relationships/image" Target="../media/image65.tiff"/><Relationship Id="rId2" Type="http://schemas.openxmlformats.org/officeDocument/2006/relationships/image" Target="../media/image64.jpeg"/><Relationship Id="rId1" Type="http://schemas.openxmlformats.org/officeDocument/2006/relationships/image" Target="../media/image6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37.xml.rels><?xml version="1.0" encoding="UTF-8" standalone="yes"?>
<Relationships xmlns="http://schemas.openxmlformats.org/package/2006/relationships"><Relationship Id="rId9" Type="http://schemas.openxmlformats.org/officeDocument/2006/relationships/image" Target="../media/image81.wmf"/><Relationship Id="rId8" Type="http://schemas.openxmlformats.org/officeDocument/2006/relationships/oleObject" Target="../embeddings/oleObject30.bin"/><Relationship Id="rId7" Type="http://schemas.openxmlformats.org/officeDocument/2006/relationships/image" Target="../media/image80.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wmf"/><Relationship Id="rId15" Type="http://schemas.openxmlformats.org/officeDocument/2006/relationships/vmlDrawing" Target="../drawings/vmlDrawing11.vml"/><Relationship Id="rId14" Type="http://schemas.openxmlformats.org/officeDocument/2006/relationships/slideLayout" Target="../slideLayouts/slideLayout18.xml"/><Relationship Id="rId13" Type="http://schemas.openxmlformats.org/officeDocument/2006/relationships/image" Target="../media/image83.wmf"/><Relationship Id="rId12" Type="http://schemas.openxmlformats.org/officeDocument/2006/relationships/oleObject" Target="../embeddings/oleObject32.bin"/><Relationship Id="rId11" Type="http://schemas.openxmlformats.org/officeDocument/2006/relationships/image" Target="../media/image82.wmf"/><Relationship Id="rId10" Type="http://schemas.openxmlformats.org/officeDocument/2006/relationships/oleObject" Target="../embeddings/oleObject31.bin"/><Relationship Id="rId1"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37.bin"/><Relationship Id="rId8" Type="http://schemas.openxmlformats.org/officeDocument/2006/relationships/image" Target="../media/image82.wmf"/><Relationship Id="rId7" Type="http://schemas.openxmlformats.org/officeDocument/2006/relationships/oleObject" Target="../embeddings/oleObject36.bin"/><Relationship Id="rId6" Type="http://schemas.openxmlformats.org/officeDocument/2006/relationships/image" Target="../media/image81.wmf"/><Relationship Id="rId5" Type="http://schemas.openxmlformats.org/officeDocument/2006/relationships/oleObject" Target="../embeddings/oleObject35.bin"/><Relationship Id="rId4" Type="http://schemas.openxmlformats.org/officeDocument/2006/relationships/image" Target="../media/image85.wmf"/><Relationship Id="rId3" Type="http://schemas.openxmlformats.org/officeDocument/2006/relationships/oleObject" Target="../embeddings/oleObject34.bin"/><Relationship Id="rId2" Type="http://schemas.openxmlformats.org/officeDocument/2006/relationships/image" Target="../media/image84.wmf"/><Relationship Id="rId16" Type="http://schemas.openxmlformats.org/officeDocument/2006/relationships/vmlDrawing" Target="../drawings/vmlDrawing12.vml"/><Relationship Id="rId15" Type="http://schemas.openxmlformats.org/officeDocument/2006/relationships/slideLayout" Target="../slideLayouts/slideLayout18.xml"/><Relationship Id="rId14" Type="http://schemas.openxmlformats.org/officeDocument/2006/relationships/image" Target="../media/image87.wmf"/><Relationship Id="rId13" Type="http://schemas.openxmlformats.org/officeDocument/2006/relationships/oleObject" Target="../embeddings/oleObject39.bin"/><Relationship Id="rId12" Type="http://schemas.openxmlformats.org/officeDocument/2006/relationships/image" Target="../media/image86.wmf"/><Relationship Id="rId11" Type="http://schemas.openxmlformats.org/officeDocument/2006/relationships/oleObject" Target="../embeddings/oleObject38.bin"/><Relationship Id="rId10" Type="http://schemas.openxmlformats.org/officeDocument/2006/relationships/image" Target="../media/image83.wmf"/><Relationship Id="rId1" Type="http://schemas.openxmlformats.org/officeDocument/2006/relationships/oleObject" Target="../embeddings/oleObject33.bin"/></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vmlDrawing" Target="../drawings/vmlDrawing13.vml"/><Relationship Id="rId7" Type="http://schemas.openxmlformats.org/officeDocument/2006/relationships/slideLayout" Target="../slideLayouts/slideLayout17.xml"/><Relationship Id="rId6" Type="http://schemas.openxmlformats.org/officeDocument/2006/relationships/image" Target="../media/image75.wmf"/><Relationship Id="rId5" Type="http://schemas.openxmlformats.org/officeDocument/2006/relationships/oleObject" Target="../embeddings/oleObject42.bin"/><Relationship Id="rId4" Type="http://schemas.openxmlformats.org/officeDocument/2006/relationships/image" Target="../media/image89.wmf"/><Relationship Id="rId3" Type="http://schemas.openxmlformats.org/officeDocument/2006/relationships/oleObject" Target="../embeddings/oleObject41.bin"/><Relationship Id="rId2" Type="http://schemas.openxmlformats.org/officeDocument/2006/relationships/image" Target="../media/image88.wmf"/><Relationship Id="rId1" Type="http://schemas.openxmlformats.org/officeDocument/2006/relationships/oleObject" Target="../embeddings/oleObject40.bin"/></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vmlDrawing" Target="../drawings/vmlDrawing14.vml"/><Relationship Id="rId7" Type="http://schemas.openxmlformats.org/officeDocument/2006/relationships/slideLayout" Target="../slideLayouts/slideLayout17.xml"/><Relationship Id="rId6" Type="http://schemas.openxmlformats.org/officeDocument/2006/relationships/image" Target="../media/image89.wmf"/><Relationship Id="rId5" Type="http://schemas.openxmlformats.org/officeDocument/2006/relationships/oleObject" Target="../embeddings/oleObject45.bin"/><Relationship Id="rId4" Type="http://schemas.openxmlformats.org/officeDocument/2006/relationships/image" Target="../media/image91.wmf"/><Relationship Id="rId3" Type="http://schemas.openxmlformats.org/officeDocument/2006/relationships/oleObject" Target="../embeddings/oleObject44.bin"/><Relationship Id="rId2" Type="http://schemas.openxmlformats.org/officeDocument/2006/relationships/image" Target="../media/image90.wmf"/><Relationship Id="rId1" Type="http://schemas.openxmlformats.org/officeDocument/2006/relationships/oleObject" Target="../embeddings/oleObject43.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15.vml"/><Relationship Id="rId3" Type="http://schemas.openxmlformats.org/officeDocument/2006/relationships/slideLayout" Target="../slideLayouts/slideLayout17.xml"/><Relationship Id="rId2" Type="http://schemas.openxmlformats.org/officeDocument/2006/relationships/image" Target="../media/image92.wmf"/><Relationship Id="rId1" Type="http://schemas.openxmlformats.org/officeDocument/2006/relationships/oleObject" Target="../embeddings/oleObject46.bin"/></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16.vml"/><Relationship Id="rId5" Type="http://schemas.openxmlformats.org/officeDocument/2006/relationships/slideLayout" Target="../slideLayouts/slideLayout17.xml"/><Relationship Id="rId4" Type="http://schemas.openxmlformats.org/officeDocument/2006/relationships/image" Target="../media/image94.wmf"/><Relationship Id="rId3" Type="http://schemas.openxmlformats.org/officeDocument/2006/relationships/oleObject" Target="../embeddings/oleObject48.bin"/><Relationship Id="rId2" Type="http://schemas.openxmlformats.org/officeDocument/2006/relationships/image" Target="../media/image93.wmf"/><Relationship Id="rId1" Type="http://schemas.openxmlformats.org/officeDocument/2006/relationships/oleObject" Target="../embeddings/oleObject47.bin"/></Relationships>
</file>

<file path=ppt/slides/_rels/slide44.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image" Target="../media/image102.png"/><Relationship Id="rId7" Type="http://schemas.openxmlformats.org/officeDocument/2006/relationships/image" Target="../media/image101.png"/><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0" Type="http://schemas.openxmlformats.org/officeDocument/2006/relationships/slideLayout" Target="../slideLayouts/slideLayout18.xml"/><Relationship Id="rId1"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05.png"/><Relationship Id="rId1" Type="http://schemas.openxmlformats.org/officeDocument/2006/relationships/image" Target="../media/image10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16.png"/><Relationship Id="rId1"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9" Type="http://schemas.openxmlformats.org/officeDocument/2006/relationships/image" Target="../media/image122.png"/><Relationship Id="rId8" Type="http://schemas.openxmlformats.org/officeDocument/2006/relationships/image" Target="../media/image121.png"/><Relationship Id="rId7" Type="http://schemas.openxmlformats.org/officeDocument/2006/relationships/image" Target="../media/image120.wmf"/><Relationship Id="rId6" Type="http://schemas.openxmlformats.org/officeDocument/2006/relationships/oleObject" Target="../embeddings/oleObject51.bin"/><Relationship Id="rId5" Type="http://schemas.openxmlformats.org/officeDocument/2006/relationships/image" Target="../media/image119.wmf"/><Relationship Id="rId4" Type="http://schemas.openxmlformats.org/officeDocument/2006/relationships/oleObject" Target="../embeddings/oleObject50.bin"/><Relationship Id="rId3" Type="http://schemas.openxmlformats.org/officeDocument/2006/relationships/image" Target="../media/image118.png"/><Relationship Id="rId20" Type="http://schemas.openxmlformats.org/officeDocument/2006/relationships/vmlDrawing" Target="../drawings/vmlDrawing17.vml"/><Relationship Id="rId2" Type="http://schemas.openxmlformats.org/officeDocument/2006/relationships/oleObject" Target="../embeddings/oleObject49.bin"/><Relationship Id="rId19" Type="http://schemas.openxmlformats.org/officeDocument/2006/relationships/slideLayout" Target="../slideLayouts/slideLayout18.xml"/><Relationship Id="rId18" Type="http://schemas.openxmlformats.org/officeDocument/2006/relationships/image" Target="../media/image131.png"/><Relationship Id="rId17" Type="http://schemas.openxmlformats.org/officeDocument/2006/relationships/image" Target="../media/image130.png"/><Relationship Id="rId16" Type="http://schemas.openxmlformats.org/officeDocument/2006/relationships/image" Target="../media/image129.png"/><Relationship Id="rId15" Type="http://schemas.openxmlformats.org/officeDocument/2006/relationships/image" Target="../media/image128.png"/><Relationship Id="rId14" Type="http://schemas.openxmlformats.org/officeDocument/2006/relationships/image" Target="../media/image127.png"/><Relationship Id="rId13" Type="http://schemas.openxmlformats.org/officeDocument/2006/relationships/image" Target="../media/image126.png"/><Relationship Id="rId12" Type="http://schemas.openxmlformats.org/officeDocument/2006/relationships/image" Target="../media/image125.png"/><Relationship Id="rId11" Type="http://schemas.openxmlformats.org/officeDocument/2006/relationships/image" Target="../media/image124.png"/><Relationship Id="rId10" Type="http://schemas.openxmlformats.org/officeDocument/2006/relationships/image" Target="../media/image123.png"/><Relationship Id="rId1" Type="http://schemas.openxmlformats.org/officeDocument/2006/relationships/image" Target="../media/image11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image" Target="../media/image11.wmf"/><Relationship Id="rId5" Type="http://schemas.openxmlformats.org/officeDocument/2006/relationships/oleObject" Target="../embeddings/oleObject3.bin"/><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image" Target="../media/image14.wmf"/><Relationship Id="rId3" Type="http://schemas.openxmlformats.org/officeDocument/2006/relationships/oleObject" Target="../embeddings/oleObject4.bin"/><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FC7F7EBB-22F0-C342-9578-3D8CCEFB9E52}" type="slidenum">
              <a:rPr lang="zh-CN" altLang="zh-CN" smtClean="0"/>
            </a:fld>
            <a:endParaRPr lang="zh-CN" altLang="zh-CN"/>
          </a:p>
        </p:txBody>
      </p:sp>
      <p:sp>
        <p:nvSpPr>
          <p:cNvPr id="3" name="Rectangle 3"/>
          <p:cNvSpPr>
            <a:spLocks noChangeArrowheads="1"/>
          </p:cNvSpPr>
          <p:nvPr/>
        </p:nvSpPr>
        <p:spPr bwMode="auto">
          <a:xfrm>
            <a:off x="419100" y="1341438"/>
            <a:ext cx="11353800" cy="2762250"/>
          </a:xfrm>
          <a:prstGeom prst="rect">
            <a:avLst/>
          </a:prstGeom>
          <a:solidFill>
            <a:schemeClr val="bg1"/>
          </a:solidFill>
          <a:ln>
            <a:noFill/>
          </a:ln>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60000"/>
              </a:lnSpc>
              <a:spcBef>
                <a:spcPct val="0"/>
              </a:spcBef>
              <a:buFont typeface="Wingdings" panose="05000000000000000000" pitchFamily="2" charset="2"/>
              <a:buChar char="ü"/>
              <a:defRPr/>
            </a:pPr>
            <a:r>
              <a:rPr lang="zh-CN" altLang="en-US" sz="2800" dirty="0">
                <a:latin typeface="微软雅黑" panose="020B0503020204020204" pitchFamily="34" charset="-122"/>
                <a:ea typeface="微软雅黑" panose="020B0503020204020204" pitchFamily="34" charset="-122"/>
              </a:rPr>
              <a:t>  第一章：质点</a:t>
            </a:r>
            <a:r>
              <a:rPr lang="zh-CN" altLang="en-US" sz="2800" b="1" dirty="0">
                <a:solidFill>
                  <a:srgbClr val="FF0000"/>
                </a:solidFill>
                <a:latin typeface="微软雅黑" panose="020B0503020204020204" pitchFamily="34" charset="-122"/>
                <a:ea typeface="微软雅黑" panose="020B0503020204020204" pitchFamily="34" charset="-122"/>
              </a:rPr>
              <a:t>运动学</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indent="-457200" eaLnBrk="1" hangingPunct="1">
              <a:lnSpc>
                <a:spcPct val="160000"/>
              </a:lnSpc>
              <a:spcBef>
                <a:spcPct val="0"/>
              </a:spcBef>
              <a:buFont typeface="Wingdings" panose="05000000000000000000" pitchFamily="2" charset="2"/>
              <a:buChar char="ü"/>
              <a:defRPr/>
            </a:pPr>
            <a:r>
              <a:rPr lang="zh-CN" altLang="en-US" sz="2800" dirty="0">
                <a:latin typeface="微软雅黑" panose="020B0503020204020204" pitchFamily="34" charset="-122"/>
                <a:ea typeface="微软雅黑" panose="020B0503020204020204" pitchFamily="34" charset="-122"/>
              </a:rPr>
              <a:t> 第二章：质点</a:t>
            </a:r>
            <a:r>
              <a:rPr lang="zh-CN" altLang="en-US" sz="2800" b="1" dirty="0">
                <a:solidFill>
                  <a:srgbClr val="FF0000"/>
                </a:solidFill>
                <a:latin typeface="微软雅黑" panose="020B0503020204020204" pitchFamily="34" charset="-122"/>
                <a:ea typeface="微软雅黑" panose="020B0503020204020204" pitchFamily="34" charset="-122"/>
              </a:rPr>
              <a:t>动力学</a:t>
            </a:r>
            <a:r>
              <a:rPr lang="zh-CN" altLang="en-US" sz="2800" dirty="0">
                <a:latin typeface="微软雅黑" panose="020B0503020204020204" pitchFamily="34" charset="-122"/>
                <a:ea typeface="微软雅黑" panose="020B0503020204020204" pitchFamily="34" charset="-122"/>
              </a:rPr>
              <a:t>。基本定律：</a:t>
            </a:r>
            <a:r>
              <a:rPr lang="zh-CN" altLang="en-US" sz="2800" b="1" dirty="0">
                <a:solidFill>
                  <a:srgbClr val="FF0000"/>
                </a:solidFill>
                <a:latin typeface="微软雅黑" panose="020B0503020204020204" pitchFamily="34" charset="-122"/>
                <a:ea typeface="微软雅黑" panose="020B0503020204020204" pitchFamily="34" charset="-122"/>
              </a:rPr>
              <a:t>牛顿三大定律</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indent="-457200" eaLnBrk="1" hangingPunct="1">
              <a:lnSpc>
                <a:spcPct val="160000"/>
              </a:lnSpc>
              <a:spcBef>
                <a:spcPct val="0"/>
              </a:spcBef>
              <a:buFont typeface="Wingdings" panose="05000000000000000000" pitchFamily="2" charset="2"/>
              <a:buChar char="ü"/>
              <a:defRPr/>
            </a:pPr>
            <a:r>
              <a:rPr lang="zh-CN" altLang="en-US" sz="2800" b="1" dirty="0">
                <a:solidFill>
                  <a:srgbClr val="FF0000"/>
                </a:solidFill>
                <a:latin typeface="微软雅黑" panose="020B0503020204020204" pitchFamily="34" charset="-122"/>
                <a:ea typeface="微软雅黑" panose="020B0503020204020204" pitchFamily="34" charset="-122"/>
              </a:rPr>
              <a:t>牛顿力学</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经典力学</a:t>
            </a:r>
            <a:r>
              <a:rPr lang="zh-CN" altLang="en-US" sz="2800" dirty="0">
                <a:latin typeface="微软雅黑" panose="020B0503020204020204" pitchFamily="34" charset="-122"/>
                <a:ea typeface="微软雅黑" panose="020B0503020204020204" pitchFamily="34" charset="-122"/>
              </a:rPr>
              <a:t>：以牛顿三定律为基础的力学体系      </a:t>
            </a:r>
            <a:endParaRPr lang="en-US" altLang="zh-CN" sz="2800" dirty="0">
              <a:latin typeface="微软雅黑" panose="020B0503020204020204" pitchFamily="34" charset="-122"/>
              <a:ea typeface="微软雅黑" panose="020B0503020204020204" pitchFamily="34" charset="-122"/>
            </a:endParaRPr>
          </a:p>
          <a:p>
            <a:pPr marL="457200" indent="-457200" eaLnBrk="1" hangingPunct="1">
              <a:lnSpc>
                <a:spcPct val="160000"/>
              </a:lnSpc>
              <a:spcBef>
                <a:spcPct val="0"/>
              </a:spcBef>
              <a:buFont typeface="Wingdings" panose="05000000000000000000" pitchFamily="2" charset="2"/>
              <a:buChar char="ü"/>
              <a:defRPr/>
            </a:pPr>
            <a:r>
              <a:rPr lang="zh-CN" altLang="en-US" sz="2800" dirty="0">
                <a:latin typeface="微软雅黑" panose="020B0503020204020204" pitchFamily="34" charset="-122"/>
                <a:ea typeface="微软雅黑" panose="020B0503020204020204" pitchFamily="34" charset="-122"/>
              </a:rPr>
              <a:t>牛顿在</a:t>
            </a:r>
            <a:r>
              <a:rPr lang="en-US" altLang="zh-CN" sz="2800" dirty="0">
                <a:latin typeface="微软雅黑" panose="020B0503020204020204" pitchFamily="34" charset="-122"/>
                <a:ea typeface="微软雅黑" panose="020B0503020204020204" pitchFamily="34" charset="-122"/>
              </a:rPr>
              <a:t>1687</a:t>
            </a:r>
            <a:r>
              <a:rPr lang="zh-CN" altLang="en-US" sz="2800" dirty="0">
                <a:latin typeface="微软雅黑" panose="020B0503020204020204" pitchFamily="34" charset="-122"/>
                <a:ea typeface="微软雅黑" panose="020B0503020204020204" pitchFamily="34" charset="-122"/>
              </a:rPr>
              <a:t>年出版</a:t>
            </a:r>
            <a:r>
              <a:rPr lang="en-US" altLang="zh-CN" sz="2800" dirty="0">
                <a:latin typeface="微软雅黑" panose="020B0503020204020204" pitchFamily="34" charset="-122"/>
                <a:ea typeface="微软雅黑" panose="020B0503020204020204" pitchFamily="34" charset="-122"/>
              </a:rPr>
              <a:t>《</a:t>
            </a:r>
            <a:r>
              <a:rPr lang="zh-CN" altLang="en-US" sz="2800" b="1" dirty="0">
                <a:solidFill>
                  <a:srgbClr val="0432FF"/>
                </a:solidFill>
                <a:latin typeface="微软雅黑" panose="020B0503020204020204" pitchFamily="34" charset="-122"/>
                <a:ea typeface="微软雅黑" panose="020B0503020204020204" pitchFamily="34" charset="-122"/>
              </a:rPr>
              <a:t>自然哲学的数学原理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中，提出牛顿三大定律。</a:t>
            </a:r>
            <a:endParaRPr lang="en-US" altLang="zh-CN" sz="2800" dirty="0">
              <a:latin typeface="微软雅黑" panose="020B0503020204020204" pitchFamily="34" charset="-122"/>
              <a:ea typeface="微软雅黑" panose="020B0503020204020204" pitchFamily="34" charset="-122"/>
            </a:endParaRPr>
          </a:p>
        </p:txBody>
      </p:sp>
      <p:pic>
        <p:nvPicPr>
          <p:cNvPr id="4" name="Picture 4" descr="牛顿"/>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02788" y="44450"/>
            <a:ext cx="254952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3"/>
          <p:cNvSpPr>
            <a:spLocks noChangeArrowheads="1"/>
          </p:cNvSpPr>
          <p:nvPr/>
        </p:nvSpPr>
        <p:spPr bwMode="auto">
          <a:xfrm>
            <a:off x="3719513" y="476250"/>
            <a:ext cx="50307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sz="3600">
                <a:latin typeface="微软雅黑" panose="020B0503020204020204" pitchFamily="34" charset="-122"/>
                <a:ea typeface="微软雅黑" panose="020B0503020204020204" pitchFamily="34" charset="-122"/>
              </a:rPr>
              <a:t>第二章</a:t>
            </a:r>
            <a:r>
              <a:rPr lang="en-US" altLang="zh-CN" sz="3600">
                <a:latin typeface="微软雅黑" panose="020B0503020204020204" pitchFamily="34" charset="-122"/>
                <a:ea typeface="微软雅黑" panose="020B0503020204020204" pitchFamily="34" charset="-122"/>
              </a:rPr>
              <a:t>  </a:t>
            </a:r>
            <a:r>
              <a:rPr lang="zh-CN" altLang="en-US" sz="3600">
                <a:latin typeface="微软雅黑" panose="020B0503020204020204" pitchFamily="34" charset="-122"/>
                <a:ea typeface="微软雅黑" panose="020B0503020204020204" pitchFamily="34" charset="-122"/>
              </a:rPr>
              <a:t>运动与力</a:t>
            </a:r>
            <a:endParaRPr lang="zh-CN" altLang="en-US" sz="36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幻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9B77A904-04A5-E64C-85DF-49BD4862819D}" type="slidenum">
              <a:rPr lang="zh-CN"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37890" name="Rectangle 3"/>
          <p:cNvSpPr>
            <a:spLocks noChangeArrowheads="1"/>
          </p:cNvSpPr>
          <p:nvPr/>
        </p:nvSpPr>
        <p:spPr bwMode="auto">
          <a:xfrm>
            <a:off x="606425" y="331788"/>
            <a:ext cx="54102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eaLnBrk="1" hangingPunct="1">
              <a:lnSpc>
                <a:spcPct val="100000"/>
              </a:lnSpc>
              <a:spcBef>
                <a:spcPct val="0"/>
              </a:spcBef>
              <a:buFont typeface="Wingdings" panose="05000000000000000000" pitchFamily="2" charset="2"/>
              <a:buChar char="ü"/>
            </a:pPr>
            <a:r>
              <a:rPr lang="zh-CN" altLang="zh-CN" b="1">
                <a:solidFill>
                  <a:srgbClr val="FF0000"/>
                </a:solidFill>
                <a:latin typeface="微软雅黑" panose="020B0503020204020204" pitchFamily="34" charset="-122"/>
                <a:ea typeface="微软雅黑" panose="020B0503020204020204" pitchFamily="34" charset="-122"/>
              </a:rPr>
              <a:t>质量：</a:t>
            </a:r>
            <a:r>
              <a:rPr lang="zh-CN" altLang="zh-CN">
                <a:latin typeface="微软雅黑" panose="020B0503020204020204" pitchFamily="34" charset="-122"/>
                <a:ea typeface="微软雅黑" panose="020B0503020204020204" pitchFamily="34" charset="-122"/>
              </a:rPr>
              <a:t>量度物体惯性的大小。  </a:t>
            </a:r>
            <a:endParaRPr lang="zh-CN" altLang="zh-CN">
              <a:latin typeface="微软雅黑" panose="020B0503020204020204" pitchFamily="34" charset="-122"/>
              <a:ea typeface="微软雅黑" panose="020B0503020204020204" pitchFamily="34" charset="-122"/>
            </a:endParaRPr>
          </a:p>
        </p:txBody>
      </p:sp>
      <p:sp>
        <p:nvSpPr>
          <p:cNvPr id="7172" name="Rectangle 4"/>
          <p:cNvSpPr>
            <a:spLocks noChangeArrowheads="1"/>
          </p:cNvSpPr>
          <p:nvPr/>
        </p:nvSpPr>
        <p:spPr bwMode="auto">
          <a:xfrm>
            <a:off x="1136650" y="3140075"/>
            <a:ext cx="7473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zh-CN">
                <a:latin typeface="微软雅黑" panose="020B0503020204020204" pitchFamily="34" charset="-122"/>
                <a:ea typeface="微软雅黑" panose="020B0503020204020204" pitchFamily="34" charset="-122"/>
              </a:rPr>
              <a:t>质量作为惯性的量度而引入, 称为</a:t>
            </a:r>
            <a:r>
              <a:rPr lang="zh-CN" altLang="zh-CN">
                <a:solidFill>
                  <a:srgbClr val="FF0000"/>
                </a:solidFill>
                <a:latin typeface="微软雅黑" panose="020B0503020204020204" pitchFamily="34" charset="-122"/>
                <a:ea typeface="微软雅黑" panose="020B0503020204020204" pitchFamily="34" charset="-122"/>
              </a:rPr>
              <a:t>惯性质量。</a:t>
            </a:r>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173" name="Group 5"/>
          <p:cNvGrpSpPr/>
          <p:nvPr/>
        </p:nvGrpSpPr>
        <p:grpSpPr bwMode="auto">
          <a:xfrm>
            <a:off x="1008063" y="1152525"/>
            <a:ext cx="10236200" cy="1384300"/>
            <a:chOff x="-906" y="119"/>
            <a:chExt cx="6286" cy="1017"/>
          </a:xfrm>
        </p:grpSpPr>
        <p:sp>
          <p:nvSpPr>
            <p:cNvPr id="37902" name="Rectangle 6"/>
            <p:cNvSpPr>
              <a:spLocks noChangeArrowheads="1"/>
            </p:cNvSpPr>
            <p:nvPr/>
          </p:nvSpPr>
          <p:spPr bwMode="auto">
            <a:xfrm>
              <a:off x="-906" y="119"/>
              <a:ext cx="6286"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lang="zh-CN" altLang="zh-CN" b="1">
                  <a:latin typeface="微软雅黑" panose="020B0503020204020204" pitchFamily="34" charset="-122"/>
                  <a:ea typeface="微软雅黑" panose="020B0503020204020204" pitchFamily="34" charset="-122"/>
                </a:rPr>
                <a:t> </a:t>
              </a:r>
              <a:r>
                <a:rPr lang="zh-CN" altLang="zh-CN">
                  <a:solidFill>
                    <a:srgbClr val="0432FF"/>
                  </a:solidFill>
                  <a:latin typeface="微软雅黑" panose="020B0503020204020204" pitchFamily="34" charset="-122"/>
                  <a:ea typeface="微软雅黑" panose="020B0503020204020204" pitchFamily="34" charset="-122"/>
                </a:rPr>
                <a:t>质量与在大小相等的外力作用下获得的加速度的大小成反比。 </a:t>
              </a:r>
              <a:endParaRPr lang="zh-CN" altLang="zh-CN">
                <a:solidFill>
                  <a:srgbClr val="0432FF"/>
                </a:solidFill>
                <a:latin typeface="微软雅黑" panose="020B0503020204020204" pitchFamily="34" charset="-122"/>
                <a:ea typeface="微软雅黑" panose="020B0503020204020204" pitchFamily="34" charset="-122"/>
              </a:endParaRPr>
            </a:p>
          </p:txBody>
        </p:sp>
        <p:graphicFrame>
          <p:nvGraphicFramePr>
            <p:cNvPr id="37903" name="Object 7"/>
            <p:cNvGraphicFramePr>
              <a:graphicFrameLocks noChangeAspect="1"/>
            </p:cNvGraphicFramePr>
            <p:nvPr/>
          </p:nvGraphicFramePr>
          <p:xfrm>
            <a:off x="1002" y="711"/>
            <a:ext cx="1051" cy="425"/>
          </p:xfrm>
          <a:graphic>
            <a:graphicData uri="http://schemas.openxmlformats.org/presentationml/2006/ole">
              <mc:AlternateContent xmlns:mc="http://schemas.openxmlformats.org/markup-compatibility/2006">
                <mc:Choice xmlns:v="urn:schemas-microsoft-com:vml" Requires="v">
                  <p:oleObj spid="_x0000_s2" name="" r:id="rId1" imgW="12192000" imgH="3657600" progId="Equation.3">
                    <p:embed/>
                  </p:oleObj>
                </mc:Choice>
                <mc:Fallback>
                  <p:oleObj name="" r:id="rId1" imgW="12192000" imgH="3657600" progId="Equation.3">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 y="711"/>
                          <a:ext cx="1051"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176" name="Rectangle 8"/>
          <p:cNvSpPr>
            <a:spLocks noChangeArrowheads="1"/>
          </p:cNvSpPr>
          <p:nvPr/>
        </p:nvSpPr>
        <p:spPr bwMode="auto">
          <a:xfrm>
            <a:off x="766763" y="3822700"/>
            <a:ext cx="5635625"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lang="zh-CN" altLang="zh-CN">
                <a:latin typeface="微软雅黑" panose="020B0503020204020204" pitchFamily="34" charset="-122"/>
                <a:ea typeface="微软雅黑" panose="020B0503020204020204" pitchFamily="34" charset="-122"/>
              </a:rPr>
              <a:t>   质量是标量, 单位是kg</a:t>
            </a:r>
            <a:r>
              <a:rPr lang="zh-CN" altLang="zh-CN" i="1">
                <a:latin typeface="微软雅黑" panose="020B0503020204020204" pitchFamily="34" charset="-122"/>
                <a:ea typeface="微软雅黑" panose="020B0503020204020204" pitchFamily="34" charset="-122"/>
              </a:rPr>
              <a:t> </a:t>
            </a:r>
            <a:r>
              <a:rPr lang="zh-CN" altLang="zh-CN">
                <a:latin typeface="微软雅黑" panose="020B0503020204020204" pitchFamily="34" charset="-122"/>
                <a:ea typeface="微软雅黑" panose="020B0503020204020204" pitchFamily="34" charset="-122"/>
              </a:rPr>
              <a:t>(千克)。 </a:t>
            </a:r>
            <a:endParaRPr lang="zh-CN" altLang="zh-CN">
              <a:latin typeface="微软雅黑" panose="020B0503020204020204" pitchFamily="34" charset="-122"/>
              <a:ea typeface="微软雅黑" panose="020B0503020204020204" pitchFamily="34" charset="-122"/>
            </a:endParaRPr>
          </a:p>
        </p:txBody>
      </p:sp>
      <p:grpSp>
        <p:nvGrpSpPr>
          <p:cNvPr id="7177" name="Group 9"/>
          <p:cNvGrpSpPr/>
          <p:nvPr/>
        </p:nvGrpSpPr>
        <p:grpSpPr bwMode="auto">
          <a:xfrm>
            <a:off x="436563" y="4570413"/>
            <a:ext cx="10779125" cy="1303337"/>
            <a:chOff x="0" y="0"/>
            <a:chExt cx="6790" cy="821"/>
          </a:xfrm>
        </p:grpSpPr>
        <p:sp>
          <p:nvSpPr>
            <p:cNvPr id="37900" name="Rectangle 10"/>
            <p:cNvSpPr>
              <a:spLocks noChangeArrowheads="1"/>
            </p:cNvSpPr>
            <p:nvPr/>
          </p:nvSpPr>
          <p:spPr bwMode="auto">
            <a:xfrm>
              <a:off x="0" y="0"/>
              <a:ext cx="6790"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eaLnBrk="1" hangingPunct="1">
                <a:lnSpc>
                  <a:spcPct val="150000"/>
                </a:lnSpc>
                <a:spcBef>
                  <a:spcPct val="0"/>
                </a:spcBef>
                <a:buFontTx/>
                <a:buNone/>
              </a:pPr>
              <a:r>
                <a:rPr lang="zh-CN" altLang="zh-CN">
                  <a:latin typeface="微软雅黑" panose="020B0503020204020204" pitchFamily="34" charset="-122"/>
                  <a:ea typeface="微软雅黑" panose="020B0503020204020204" pitchFamily="34" charset="-122"/>
                </a:rPr>
                <a:t>     微观物体质量是用碳同位素      原子量的十二分之一为单位来量度的, 称为</a:t>
              </a:r>
              <a:r>
                <a:rPr lang="zh-CN" altLang="zh-CN">
                  <a:solidFill>
                    <a:srgbClr val="0432FF"/>
                  </a:solidFill>
                  <a:latin typeface="微软雅黑" panose="020B0503020204020204" pitchFamily="34" charset="-122"/>
                  <a:ea typeface="微软雅黑" panose="020B0503020204020204" pitchFamily="34" charset="-122"/>
                </a:rPr>
                <a:t>原子质量单位</a:t>
              </a:r>
              <a:r>
                <a:rPr lang="zh-CN" altLang="zh-CN">
                  <a:latin typeface="微软雅黑" panose="020B0503020204020204" pitchFamily="34" charset="-122"/>
                  <a:ea typeface="微软雅黑" panose="020B0503020204020204" pitchFamily="34" charset="-122"/>
                </a:rPr>
                <a:t>，用u表示</a:t>
              </a:r>
              <a:r>
                <a:rPr lang="zh-CN" altLang="zh-CN" sz="1000">
                  <a:latin typeface="微软雅黑" panose="020B0503020204020204" pitchFamily="34" charset="-122"/>
                  <a:ea typeface="微软雅黑" panose="020B0503020204020204" pitchFamily="34" charset="-122"/>
                </a:rPr>
                <a:t>                    </a:t>
              </a:r>
              <a:r>
                <a:rPr lang="zh-CN" altLang="zh-CN" sz="1400">
                  <a:latin typeface="微软雅黑" panose="020B0503020204020204" pitchFamily="34" charset="-122"/>
                  <a:ea typeface="微软雅黑" panose="020B0503020204020204" pitchFamily="34" charset="-122"/>
                </a:rPr>
                <a:t> </a:t>
              </a:r>
              <a:endParaRPr lang="zh-CN" altLang="zh-CN" sz="1400">
                <a:latin typeface="微软雅黑" panose="020B0503020204020204" pitchFamily="34" charset="-122"/>
                <a:ea typeface="微软雅黑" panose="020B0503020204020204" pitchFamily="34" charset="-122"/>
              </a:endParaRPr>
            </a:p>
          </p:txBody>
        </p:sp>
        <p:graphicFrame>
          <p:nvGraphicFramePr>
            <p:cNvPr id="37901" name="Object 11"/>
            <p:cNvGraphicFramePr>
              <a:graphicFrameLocks noChangeAspect="1"/>
            </p:cNvGraphicFramePr>
            <p:nvPr/>
          </p:nvGraphicFramePr>
          <p:xfrm>
            <a:off x="3011" y="54"/>
            <a:ext cx="493" cy="426"/>
          </p:xfrm>
          <a:graphic>
            <a:graphicData uri="http://schemas.openxmlformats.org/presentationml/2006/ole">
              <mc:AlternateContent xmlns:mc="http://schemas.openxmlformats.org/markup-compatibility/2006">
                <mc:Choice xmlns:v="urn:schemas-microsoft-com:vml" Requires="v">
                  <p:oleObj spid="_x0000_s3" name="" r:id="rId3" imgW="6096000" imgH="5486400" progId="Equation.3">
                    <p:embed/>
                  </p:oleObj>
                </mc:Choice>
                <mc:Fallback>
                  <p:oleObj name="" r:id="rId3" imgW="6096000" imgH="54864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 y="54"/>
                          <a:ext cx="493"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180" name="Object 12"/>
          <p:cNvGraphicFramePr>
            <a:graphicFrameLocks noChangeAspect="1"/>
          </p:cNvGraphicFramePr>
          <p:nvPr/>
        </p:nvGraphicFramePr>
        <p:xfrm>
          <a:off x="3125788" y="6076950"/>
          <a:ext cx="4343400" cy="635000"/>
        </p:xfrm>
        <a:graphic>
          <a:graphicData uri="http://schemas.openxmlformats.org/presentationml/2006/ole">
            <mc:AlternateContent xmlns:mc="http://schemas.openxmlformats.org/markup-compatibility/2006">
              <mc:Choice xmlns:v="urn:schemas-microsoft-com:vml" Requires="v">
                <p:oleObj spid="_x0000_s4" name="" r:id="rId5" imgW="37490400" imgH="5486400" progId="Equation.3">
                  <p:embed/>
                </p:oleObj>
              </mc:Choice>
              <mc:Fallback>
                <p:oleObj name="" r:id="rId5" imgW="37490400" imgH="54864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5788" y="6076950"/>
                        <a:ext cx="4343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7" name="Object 9"/>
          <p:cNvGraphicFramePr>
            <a:graphicFrameLocks noChangeAspect="1"/>
          </p:cNvGraphicFramePr>
          <p:nvPr/>
        </p:nvGraphicFramePr>
        <p:xfrm>
          <a:off x="7080250" y="227013"/>
          <a:ext cx="1530350" cy="603250"/>
        </p:xfrm>
        <a:graphic>
          <a:graphicData uri="http://schemas.openxmlformats.org/presentationml/2006/ole">
            <mc:AlternateContent xmlns:mc="http://schemas.openxmlformats.org/markup-compatibility/2006">
              <mc:Choice xmlns:v="urn:schemas-microsoft-com:vml" Requires="v">
                <p:oleObj spid="_x0000_s5" name="" r:id="rId7" imgW="12192000" imgH="4876800" progId="Equation.3">
                  <p:embed/>
                </p:oleObj>
              </mc:Choice>
              <mc:Fallback>
                <p:oleObj name="" r:id="rId7" imgW="12192000" imgH="48768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0250" y="227013"/>
                        <a:ext cx="15303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left)">
                                      <p:cBhvr>
                                        <p:cTn id="7" dur="500"/>
                                        <p:tgtEl>
                                          <p:spTgt spid="7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blinds(horizontal)">
                                      <p:cBhvr>
                                        <p:cTn id="12" dur="500"/>
                                        <p:tgtEl>
                                          <p:spTgt spid="717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176"/>
                                        </p:tgtEl>
                                        <p:attrNameLst>
                                          <p:attrName>style.visibility</p:attrName>
                                        </p:attrNameLst>
                                      </p:cBhvr>
                                      <p:to>
                                        <p:strVal val="visible"/>
                                      </p:to>
                                    </p:set>
                                    <p:animEffect transition="in" filter="dissolve">
                                      <p:cBhvr>
                                        <p:cTn id="17" dur="500"/>
                                        <p:tgtEl>
                                          <p:spTgt spid="71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177"/>
                                        </p:tgtEl>
                                        <p:attrNameLst>
                                          <p:attrName>style.visibility</p:attrName>
                                        </p:attrNameLst>
                                      </p:cBhvr>
                                      <p:to>
                                        <p:strVal val="visible"/>
                                      </p:to>
                                    </p:set>
                                    <p:animEffect transition="in" filter="wipe(up)">
                                      <p:cBhvr>
                                        <p:cTn id="22" dur="500"/>
                                        <p:tgtEl>
                                          <p:spTgt spid="717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7180"/>
                                        </p:tgtEl>
                                        <p:attrNameLst>
                                          <p:attrName>style.visibility</p:attrName>
                                        </p:attrNameLst>
                                      </p:cBhvr>
                                      <p:to>
                                        <p:strVal val="visible"/>
                                      </p:to>
                                    </p:set>
                                    <p:anim calcmode="lin" valueType="num">
                                      <p:cBhvr additive="base">
                                        <p:cTn id="27" dur="500" fill="hold"/>
                                        <p:tgtEl>
                                          <p:spTgt spid="7180"/>
                                        </p:tgtEl>
                                        <p:attrNameLst>
                                          <p:attrName>ppt_x</p:attrName>
                                        </p:attrNameLst>
                                      </p:cBhvr>
                                      <p:tavLst>
                                        <p:tav tm="0">
                                          <p:val>
                                            <p:strVal val="1+#ppt_w/2"/>
                                          </p:val>
                                        </p:tav>
                                        <p:tav tm="100000">
                                          <p:val>
                                            <p:strVal val="#ppt_x"/>
                                          </p:val>
                                        </p:tav>
                                      </p:tavLst>
                                    </p:anim>
                                    <p:anim calcmode="lin" valueType="num">
                                      <p:cBhvr additive="base">
                                        <p:cTn id="28" dur="500" fill="hold"/>
                                        <p:tgtEl>
                                          <p:spTgt spid="71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autoUpdateAnimBg="0"/>
      <p:bldP spid="717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幻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46F4633E-1CA1-EE4F-B5CF-5C883EE9C95E}" type="slidenum">
              <a:rPr lang="zh-CN"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9218" name="Rectangle 2"/>
          <p:cNvSpPr>
            <a:spLocks noChangeArrowheads="1"/>
          </p:cNvSpPr>
          <p:nvPr/>
        </p:nvSpPr>
        <p:spPr bwMode="auto">
          <a:xfrm>
            <a:off x="519113" y="279400"/>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zh-CN" b="1">
                <a:solidFill>
                  <a:srgbClr val="FF0000"/>
                </a:solidFill>
                <a:latin typeface="微软雅黑" panose="020B0503020204020204" pitchFamily="34" charset="-122"/>
                <a:ea typeface="微软雅黑" panose="020B0503020204020204" pitchFamily="34" charset="-122"/>
              </a:rPr>
              <a:t>三、牛顿第三定律 </a:t>
            </a:r>
            <a:endParaRPr lang="zh-CN" altLang="zh-CN" b="1">
              <a:solidFill>
                <a:srgbClr val="FF0000"/>
              </a:solidFill>
              <a:latin typeface="微软雅黑" panose="020B0503020204020204" pitchFamily="34" charset="-122"/>
              <a:ea typeface="微软雅黑" panose="020B0503020204020204" pitchFamily="34" charset="-122"/>
            </a:endParaRPr>
          </a:p>
        </p:txBody>
      </p:sp>
      <p:sp>
        <p:nvSpPr>
          <p:cNvPr id="9219" name="Rectangle 3"/>
          <p:cNvSpPr>
            <a:spLocks noChangeArrowheads="1"/>
          </p:cNvSpPr>
          <p:nvPr/>
        </p:nvSpPr>
        <p:spPr bwMode="auto">
          <a:xfrm>
            <a:off x="946150" y="3675063"/>
            <a:ext cx="10910888"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lang="zh-CN" altLang="zh-CN" dirty="0">
                <a:latin typeface="微软雅黑" panose="020B0503020204020204" pitchFamily="34" charset="-122"/>
                <a:ea typeface="微软雅黑" panose="020B0503020204020204" pitchFamily="34" charset="-122"/>
              </a:rPr>
              <a:t>    牛顿第三定律指出物体间作用是相互的, 其中的一个力称为</a:t>
            </a:r>
            <a:r>
              <a:rPr lang="zh-CN" altLang="zh-CN" b="1" dirty="0">
                <a:solidFill>
                  <a:srgbClr val="FF0000"/>
                </a:solidFill>
                <a:latin typeface="微软雅黑" panose="020B0503020204020204" pitchFamily="34" charset="-122"/>
                <a:ea typeface="微软雅黑" panose="020B0503020204020204" pitchFamily="34" charset="-122"/>
              </a:rPr>
              <a:t>作用力</a:t>
            </a:r>
            <a:r>
              <a:rPr lang="zh-CN" altLang="zh-CN" dirty="0">
                <a:latin typeface="微软雅黑" panose="020B0503020204020204" pitchFamily="34" charset="-122"/>
                <a:ea typeface="微软雅黑" panose="020B0503020204020204" pitchFamily="34" charset="-122"/>
              </a:rPr>
              <a:t>, 把另一个力称为</a:t>
            </a:r>
            <a:r>
              <a:rPr lang="zh-CN" altLang="zh-CN" b="1" dirty="0">
                <a:solidFill>
                  <a:srgbClr val="FF0000"/>
                </a:solidFill>
                <a:latin typeface="微软雅黑" panose="020B0503020204020204" pitchFamily="34" charset="-122"/>
                <a:ea typeface="微软雅黑" panose="020B0503020204020204" pitchFamily="34" charset="-122"/>
              </a:rPr>
              <a:t>反作用力</a:t>
            </a: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9221" name="Rectangle 5"/>
          <p:cNvSpPr>
            <a:spLocks noChangeArrowheads="1"/>
          </p:cNvSpPr>
          <p:nvPr/>
        </p:nvSpPr>
        <p:spPr bwMode="auto">
          <a:xfrm>
            <a:off x="1558925" y="5326063"/>
            <a:ext cx="73152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50000"/>
              </a:spcBef>
              <a:buFontTx/>
              <a:buNone/>
            </a:pPr>
            <a:r>
              <a:rPr lang="zh-CN" altLang="zh-CN" b="1">
                <a:latin typeface="微软雅黑" panose="020B0503020204020204" pitchFamily="34" charset="-122"/>
                <a:ea typeface="微软雅黑" panose="020B0503020204020204" pitchFamily="34" charset="-122"/>
              </a:rPr>
              <a:t>力的单位N </a:t>
            </a:r>
            <a:r>
              <a:rPr lang="zh-CN" altLang="zh-CN" b="1">
                <a:latin typeface="微软雅黑" panose="020B0503020204020204" pitchFamily="34" charset="-122"/>
                <a:ea typeface="微软雅黑" panose="020B0503020204020204" pitchFamily="34" charset="-122"/>
                <a:sym typeface="Symbol" panose="05050102010706020507" pitchFamily="2" charset="2"/>
              </a:rPr>
              <a:t></a:t>
            </a:r>
            <a:r>
              <a:rPr lang="zh-CN" altLang="zh-CN" b="1">
                <a:latin typeface="微软雅黑" panose="020B0503020204020204" pitchFamily="34" charset="-122"/>
                <a:ea typeface="微软雅黑" panose="020B0503020204020204" pitchFamily="34" charset="-122"/>
              </a:rPr>
              <a:t>牛顿</a:t>
            </a:r>
            <a:r>
              <a:rPr lang="zh-CN" altLang="zh-CN" b="1">
                <a:latin typeface="微软雅黑" panose="020B0503020204020204" pitchFamily="34" charset="-122"/>
                <a:ea typeface="微软雅黑" panose="020B0503020204020204" pitchFamily="34" charset="-122"/>
                <a:sym typeface="Symbol" panose="05050102010706020507" pitchFamily="2" charset="2"/>
              </a:rPr>
              <a:t></a:t>
            </a:r>
            <a:r>
              <a:rPr lang="zh-CN" altLang="zh-CN" b="1">
                <a:latin typeface="微软雅黑" panose="020B0503020204020204" pitchFamily="34" charset="-122"/>
                <a:ea typeface="微软雅黑" panose="020B0503020204020204" pitchFamily="34" charset="-122"/>
              </a:rPr>
              <a:t>：</a:t>
            </a:r>
            <a:r>
              <a:rPr lang="zh-CN" altLang="zh-CN" b="1">
                <a:solidFill>
                  <a:srgbClr val="FF0000"/>
                </a:solidFill>
                <a:latin typeface="Times New Roman" panose="02020603050405020304" pitchFamily="18" charset="0"/>
                <a:ea typeface="宋体" panose="02010600030101010101" pitchFamily="2" charset="-122"/>
              </a:rPr>
              <a:t>1 N = 1 kg</a:t>
            </a:r>
            <a:r>
              <a:rPr lang="zh-CN" altLang="zh-CN" b="1">
                <a:solidFill>
                  <a:srgbClr val="FF0000"/>
                </a:solidFill>
                <a:latin typeface="Times New Roman" panose="02020603050405020304" pitchFamily="18" charset="0"/>
                <a:ea typeface="宋体" panose="02010600030101010101" pitchFamily="2" charset="-122"/>
                <a:sym typeface="Symbol" panose="05050102010706020507" pitchFamily="2" charset="2"/>
              </a:rPr>
              <a:t></a:t>
            </a:r>
            <a:r>
              <a:rPr lang="zh-CN" altLang="zh-CN" b="1">
                <a:solidFill>
                  <a:srgbClr val="FF0000"/>
                </a:solidFill>
                <a:latin typeface="Times New Roman" panose="02020603050405020304" pitchFamily="18" charset="0"/>
                <a:ea typeface="宋体" panose="02010600030101010101" pitchFamily="2" charset="-122"/>
              </a:rPr>
              <a:t>m</a:t>
            </a:r>
            <a:r>
              <a:rPr lang="zh-CN" altLang="zh-CN" b="1">
                <a:solidFill>
                  <a:srgbClr val="FF0000"/>
                </a:solidFill>
                <a:latin typeface="Times New Roman" panose="02020603050405020304" pitchFamily="18" charset="0"/>
                <a:ea typeface="宋体" panose="02010600030101010101" pitchFamily="2" charset="-122"/>
                <a:sym typeface="Symbol" panose="05050102010706020507" pitchFamily="2" charset="2"/>
              </a:rPr>
              <a:t></a:t>
            </a:r>
            <a:r>
              <a:rPr lang="zh-CN" altLang="zh-CN" b="1">
                <a:solidFill>
                  <a:srgbClr val="FF0000"/>
                </a:solidFill>
                <a:latin typeface="Times New Roman" panose="02020603050405020304" pitchFamily="18" charset="0"/>
                <a:ea typeface="宋体" panose="02010600030101010101" pitchFamily="2" charset="-122"/>
              </a:rPr>
              <a:t>s</a:t>
            </a:r>
            <a:r>
              <a:rPr lang="zh-CN" altLang="zh-CN" b="1" baseline="30000">
                <a:solidFill>
                  <a:srgbClr val="FF0000"/>
                </a:solidFill>
                <a:latin typeface="Times New Roman" panose="02020603050405020304" pitchFamily="18" charset="0"/>
                <a:ea typeface="宋体" panose="02010600030101010101" pitchFamily="2" charset="-122"/>
                <a:sym typeface="Symbol" panose="05050102010706020507" pitchFamily="2" charset="2"/>
              </a:rPr>
              <a:t></a:t>
            </a:r>
            <a:r>
              <a:rPr lang="zh-CN" altLang="zh-CN" b="1" baseline="30000">
                <a:solidFill>
                  <a:srgbClr val="FF0000"/>
                </a:solidFill>
                <a:latin typeface="Times New Roman" panose="02020603050405020304" pitchFamily="18" charset="0"/>
                <a:ea typeface="宋体" panose="02010600030101010101" pitchFamily="2" charset="-122"/>
              </a:rPr>
              <a:t>2 </a:t>
            </a:r>
            <a:r>
              <a:rPr lang="zh-CN" altLang="zh-CN" b="1">
                <a:solidFill>
                  <a:srgbClr val="FF0000"/>
                </a:solidFill>
                <a:latin typeface="Times New Roman" panose="02020603050405020304" pitchFamily="18" charset="0"/>
                <a:ea typeface="宋体" panose="02010600030101010101" pitchFamily="2" charset="-122"/>
              </a:rPr>
              <a:t> </a:t>
            </a:r>
            <a:endParaRPr lang="zh-CN" altLang="zh-CN" b="1">
              <a:solidFill>
                <a:srgbClr val="FF0000"/>
              </a:solidFill>
              <a:latin typeface="Times New Roman" panose="02020603050405020304" pitchFamily="18" charset="0"/>
              <a:ea typeface="宋体" panose="02010600030101010101" pitchFamily="2" charset="-122"/>
            </a:endParaRPr>
          </a:p>
        </p:txBody>
      </p:sp>
      <p:grpSp>
        <p:nvGrpSpPr>
          <p:cNvPr id="9225" name="Group 9"/>
          <p:cNvGrpSpPr/>
          <p:nvPr/>
        </p:nvGrpSpPr>
        <p:grpSpPr bwMode="auto">
          <a:xfrm>
            <a:off x="766763" y="1027113"/>
            <a:ext cx="11090275" cy="2108200"/>
            <a:chOff x="0" y="0"/>
            <a:chExt cx="6441" cy="1328"/>
          </a:xfrm>
        </p:grpSpPr>
        <p:sp>
          <p:nvSpPr>
            <p:cNvPr id="40967" name="Rectangle 10"/>
            <p:cNvSpPr>
              <a:spLocks noChangeArrowheads="1"/>
            </p:cNvSpPr>
            <p:nvPr/>
          </p:nvSpPr>
          <p:spPr bwMode="auto">
            <a:xfrm>
              <a:off x="0" y="0"/>
              <a:ext cx="6441"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50000"/>
                </a:lnSpc>
                <a:spcBef>
                  <a:spcPct val="0"/>
                </a:spcBef>
                <a:buFontTx/>
                <a:buNone/>
              </a:pPr>
              <a:r>
                <a:rPr lang="zh-CN" altLang="zh-CN" dirty="0">
                  <a:latin typeface="Times New Roman" panose="02020603050405020304" pitchFamily="18" charset="0"/>
                  <a:ea typeface="黑体" panose="02010609060101010101" pitchFamily="49" charset="-122"/>
                </a:rPr>
                <a:t>     </a:t>
              </a:r>
              <a:r>
                <a:rPr lang="zh-CN" altLang="zh-CN" dirty="0">
                  <a:solidFill>
                    <a:srgbClr val="FF0000"/>
                  </a:solidFill>
                  <a:latin typeface="微软雅黑" panose="020B0503020204020204" pitchFamily="34" charset="-122"/>
                  <a:ea typeface="微软雅黑" panose="020B0503020204020204" pitchFamily="34" charset="-122"/>
                </a:rPr>
                <a:t>物体 </a:t>
              </a:r>
              <a:r>
                <a:rPr lang="zh-CN" altLang="zh-CN" i="1" dirty="0">
                  <a:solidFill>
                    <a:srgbClr val="FF0000"/>
                  </a:solidFill>
                  <a:latin typeface="微软雅黑" panose="020B0503020204020204" pitchFamily="34" charset="-122"/>
                  <a:ea typeface="微软雅黑" panose="020B0503020204020204" pitchFamily="34" charset="-122"/>
                </a:rPr>
                <a:t>A</a:t>
              </a:r>
              <a:r>
                <a:rPr lang="zh-CN" altLang="zh-CN" dirty="0">
                  <a:solidFill>
                    <a:srgbClr val="FF0000"/>
                  </a:solidFill>
                  <a:latin typeface="微软雅黑" panose="020B0503020204020204" pitchFamily="34" charset="-122"/>
                  <a:ea typeface="微软雅黑" panose="020B0503020204020204" pitchFamily="34" charset="-122"/>
                </a:rPr>
                <a:t> 以力</a:t>
              </a:r>
              <a:r>
                <a:rPr lang="zh-CN" altLang="zh-CN" i="1" dirty="0">
                  <a:solidFill>
                    <a:srgbClr val="FF0000"/>
                  </a:solidFill>
                  <a:latin typeface="微软雅黑" panose="020B0503020204020204" pitchFamily="34" charset="-122"/>
                  <a:ea typeface="微软雅黑" panose="020B0503020204020204" pitchFamily="34" charset="-122"/>
                </a:rPr>
                <a:t>       </a:t>
              </a:r>
              <a:r>
                <a:rPr lang="zh-CN" altLang="zh-CN" dirty="0">
                  <a:solidFill>
                    <a:srgbClr val="FF0000"/>
                  </a:solidFill>
                  <a:latin typeface="微软雅黑" panose="020B0503020204020204" pitchFamily="34" charset="-122"/>
                  <a:ea typeface="微软雅黑" panose="020B0503020204020204" pitchFamily="34" charset="-122"/>
                </a:rPr>
                <a:t>作用于物体</a:t>
              </a:r>
              <a:r>
                <a:rPr lang="zh-CN" altLang="zh-CN" i="1" dirty="0">
                  <a:solidFill>
                    <a:srgbClr val="FF0000"/>
                  </a:solidFill>
                  <a:latin typeface="微软雅黑" panose="020B0503020204020204" pitchFamily="34" charset="-122"/>
                  <a:ea typeface="微软雅黑" panose="020B0503020204020204" pitchFamily="34" charset="-122"/>
                </a:rPr>
                <a:t>B</a:t>
              </a:r>
              <a:r>
                <a:rPr lang="zh-CN" altLang="zh-CN" dirty="0">
                  <a:solidFill>
                    <a:srgbClr val="FF0000"/>
                  </a:solidFill>
                  <a:latin typeface="微软雅黑" panose="020B0503020204020204" pitchFamily="34" charset="-122"/>
                  <a:ea typeface="微软雅黑" panose="020B0503020204020204" pitchFamily="34" charset="-122"/>
                </a:rPr>
                <a:t>时，物体 </a:t>
              </a:r>
              <a:r>
                <a:rPr lang="zh-CN" altLang="zh-CN" i="1" dirty="0">
                  <a:solidFill>
                    <a:srgbClr val="FF0000"/>
                  </a:solidFill>
                  <a:latin typeface="微软雅黑" panose="020B0503020204020204" pitchFamily="34" charset="-122"/>
                  <a:ea typeface="微软雅黑" panose="020B0503020204020204" pitchFamily="34" charset="-122"/>
                </a:rPr>
                <a:t>B</a:t>
              </a:r>
              <a:r>
                <a:rPr lang="zh-CN" altLang="zh-CN" dirty="0">
                  <a:solidFill>
                    <a:srgbClr val="FF0000"/>
                  </a:solidFill>
                  <a:latin typeface="微软雅黑" panose="020B0503020204020204" pitchFamily="34" charset="-122"/>
                  <a:ea typeface="微软雅黑" panose="020B0503020204020204" pitchFamily="34" charset="-122"/>
                </a:rPr>
                <a:t>也必定同时以力</a:t>
              </a:r>
              <a:r>
                <a:rPr lang="zh-CN" altLang="zh-CN" i="1" dirty="0">
                  <a:solidFill>
                    <a:srgbClr val="FF0000"/>
                  </a:solidFill>
                  <a:latin typeface="微软雅黑" panose="020B0503020204020204" pitchFamily="34" charset="-122"/>
                  <a:ea typeface="微软雅黑" panose="020B0503020204020204" pitchFamily="34" charset="-122"/>
                </a:rPr>
                <a:t>      </a:t>
              </a:r>
              <a:r>
                <a:rPr lang="zh-CN" altLang="zh-CN" dirty="0">
                  <a:solidFill>
                    <a:srgbClr val="FF0000"/>
                  </a:solidFill>
                  <a:latin typeface="微软雅黑" panose="020B0503020204020204" pitchFamily="34" charset="-122"/>
                  <a:ea typeface="微软雅黑" panose="020B0503020204020204" pitchFamily="34" charset="-122"/>
                </a:rPr>
                <a:t>作用于物体 </a:t>
              </a:r>
              <a:r>
                <a:rPr lang="zh-CN" altLang="zh-CN" i="1" dirty="0">
                  <a:solidFill>
                    <a:srgbClr val="FF0000"/>
                  </a:solidFill>
                  <a:latin typeface="微软雅黑" panose="020B0503020204020204" pitchFamily="34" charset="-122"/>
                  <a:ea typeface="微软雅黑" panose="020B0503020204020204" pitchFamily="34" charset="-122"/>
                </a:rPr>
                <a:t>A</a:t>
              </a:r>
              <a:r>
                <a:rPr lang="zh-CN" altLang="zh-CN" dirty="0">
                  <a:solidFill>
                    <a:srgbClr val="FF0000"/>
                  </a:solidFill>
                  <a:latin typeface="微软雅黑" panose="020B0503020204020204" pitchFamily="34" charset="-122"/>
                  <a:ea typeface="微软雅黑" panose="020B0503020204020204" pitchFamily="34" charset="-122"/>
                </a:rPr>
                <a:t>，</a:t>
              </a:r>
              <a:r>
                <a:rPr lang="zh-CN" altLang="zh-CN" i="1" dirty="0">
                  <a:solidFill>
                    <a:srgbClr val="FF0000"/>
                  </a:solidFill>
                  <a:latin typeface="微软雅黑" panose="020B0503020204020204" pitchFamily="34" charset="-122"/>
                  <a:ea typeface="微软雅黑" panose="020B0503020204020204" pitchFamily="34" charset="-122"/>
                </a:rPr>
                <a:t>      </a:t>
              </a:r>
              <a:r>
                <a:rPr lang="zh-CN" altLang="zh-CN" dirty="0">
                  <a:solidFill>
                    <a:srgbClr val="FF0000"/>
                  </a:solidFill>
                  <a:latin typeface="微软雅黑" panose="020B0503020204020204" pitchFamily="34" charset="-122"/>
                  <a:ea typeface="微软雅黑" panose="020B0503020204020204" pitchFamily="34" charset="-122"/>
                </a:rPr>
                <a:t>与</a:t>
              </a:r>
              <a:r>
                <a:rPr lang="zh-CN" altLang="zh-CN" i="1" dirty="0">
                  <a:solidFill>
                    <a:srgbClr val="FF0000"/>
                  </a:solidFill>
                  <a:latin typeface="微软雅黑" panose="020B0503020204020204" pitchFamily="34" charset="-122"/>
                  <a:ea typeface="微软雅黑" panose="020B0503020204020204" pitchFamily="34" charset="-122"/>
                </a:rPr>
                <a:t>       </a:t>
              </a:r>
              <a:r>
                <a:rPr lang="zh-CN" altLang="zh-CN" dirty="0">
                  <a:solidFill>
                    <a:srgbClr val="FF0000"/>
                  </a:solidFill>
                  <a:latin typeface="微软雅黑" panose="020B0503020204020204" pitchFamily="34" charset="-122"/>
                  <a:ea typeface="微软雅黑" panose="020B0503020204020204" pitchFamily="34" charset="-122"/>
                </a:rPr>
                <a:t>大小相等，方向相反，并处于同一条直线上，</a:t>
              </a:r>
              <a:r>
                <a:rPr lang="zh-CN" altLang="zh-CN" i="1" dirty="0">
                  <a:solidFill>
                    <a:schemeClr val="accent2"/>
                  </a:solidFill>
                  <a:latin typeface="微软雅黑" panose="020B0503020204020204" pitchFamily="34" charset="-122"/>
                  <a:ea typeface="微软雅黑" panose="020B0503020204020204" pitchFamily="34" charset="-122"/>
                </a:rPr>
                <a:t> </a:t>
              </a:r>
              <a:endParaRPr lang="zh-CN" altLang="zh-CN" dirty="0">
                <a:solidFill>
                  <a:schemeClr val="accent2"/>
                </a:solidFill>
                <a:latin typeface="微软雅黑" panose="020B0503020204020204" pitchFamily="34" charset="-122"/>
                <a:ea typeface="微软雅黑" panose="020B0503020204020204" pitchFamily="34" charset="-122"/>
              </a:endParaRPr>
            </a:p>
          </p:txBody>
        </p:sp>
        <p:graphicFrame>
          <p:nvGraphicFramePr>
            <p:cNvPr id="40968" name="Object 11"/>
            <p:cNvGraphicFramePr>
              <a:graphicFrameLocks noChangeAspect="1"/>
            </p:cNvGraphicFramePr>
            <p:nvPr/>
          </p:nvGraphicFramePr>
          <p:xfrm>
            <a:off x="1978" y="983"/>
            <a:ext cx="1076" cy="345"/>
          </p:xfrm>
          <a:graphic>
            <a:graphicData uri="http://schemas.openxmlformats.org/presentationml/2006/ole">
              <mc:AlternateContent xmlns:mc="http://schemas.openxmlformats.org/markup-compatibility/2006">
                <mc:Choice xmlns:v="urn:schemas-microsoft-com:vml" Requires="v">
                  <p:oleObj spid="_x0000_s2" name="" r:id="rId1" imgW="17068800" imgH="5486400" progId="Equation.3">
                    <p:embed/>
                  </p:oleObj>
                </mc:Choice>
                <mc:Fallback>
                  <p:oleObj name="" r:id="rId1" imgW="17068800" imgH="5486400" progId="Equation.3">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 y="983"/>
                          <a:ext cx="1076"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0969" name="Object 12"/>
            <p:cNvGraphicFramePr>
              <a:graphicFrameLocks noChangeAspect="1"/>
            </p:cNvGraphicFramePr>
            <p:nvPr/>
          </p:nvGraphicFramePr>
          <p:xfrm>
            <a:off x="1441" y="76"/>
            <a:ext cx="384" cy="345"/>
          </p:xfrm>
          <a:graphic>
            <a:graphicData uri="http://schemas.openxmlformats.org/presentationml/2006/ole">
              <mc:AlternateContent xmlns:mc="http://schemas.openxmlformats.org/markup-compatibility/2006">
                <mc:Choice xmlns:v="urn:schemas-microsoft-com:vml" Requires="v">
                  <p:oleObj spid="_x0000_s3" name="" r:id="rId3" imgW="6096000" imgH="5486400" progId="Equation.3">
                    <p:embed/>
                  </p:oleObj>
                </mc:Choice>
                <mc:Fallback>
                  <p:oleObj name="" r:id="rId3" imgW="6096000" imgH="54864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 y="76"/>
                          <a:ext cx="384"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0970" name="Object 13"/>
            <p:cNvGraphicFramePr>
              <a:graphicFrameLocks noChangeAspect="1"/>
            </p:cNvGraphicFramePr>
            <p:nvPr/>
          </p:nvGraphicFramePr>
          <p:xfrm>
            <a:off x="5521" y="76"/>
            <a:ext cx="365" cy="345"/>
          </p:xfrm>
          <a:graphic>
            <a:graphicData uri="http://schemas.openxmlformats.org/presentationml/2006/ole">
              <mc:AlternateContent xmlns:mc="http://schemas.openxmlformats.org/markup-compatibility/2006">
                <mc:Choice xmlns:v="urn:schemas-microsoft-com:vml" Requires="v">
                  <p:oleObj spid="_x0000_s4" name="" r:id="rId5" imgW="5791200" imgH="5486400" progId="Equation.3">
                    <p:embed/>
                  </p:oleObj>
                </mc:Choice>
                <mc:Fallback>
                  <p:oleObj name="" r:id="rId5" imgW="5791200" imgH="54864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1" y="76"/>
                          <a:ext cx="365"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0971" name="Object 14"/>
            <p:cNvGraphicFramePr>
              <a:graphicFrameLocks noChangeAspect="1"/>
            </p:cNvGraphicFramePr>
            <p:nvPr/>
          </p:nvGraphicFramePr>
          <p:xfrm>
            <a:off x="1057" y="478"/>
            <a:ext cx="384" cy="345"/>
          </p:xfrm>
          <a:graphic>
            <a:graphicData uri="http://schemas.openxmlformats.org/presentationml/2006/ole">
              <mc:AlternateContent xmlns:mc="http://schemas.openxmlformats.org/markup-compatibility/2006">
                <mc:Choice xmlns:v="urn:schemas-microsoft-com:vml" Requires="v">
                  <p:oleObj spid="_x0000_s5" name="" r:id="rId7" imgW="6096000" imgH="5486400" progId="Equation.3">
                    <p:embed/>
                  </p:oleObj>
                </mc:Choice>
                <mc:Fallback>
                  <p:oleObj name="" r:id="rId7" imgW="6096000" imgH="54864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 y="478"/>
                          <a:ext cx="384"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0972" name="Object 15"/>
            <p:cNvGraphicFramePr>
              <a:graphicFrameLocks noChangeAspect="1"/>
            </p:cNvGraphicFramePr>
            <p:nvPr/>
          </p:nvGraphicFramePr>
          <p:xfrm>
            <a:off x="1715" y="479"/>
            <a:ext cx="365" cy="345"/>
          </p:xfrm>
          <a:graphic>
            <a:graphicData uri="http://schemas.openxmlformats.org/presentationml/2006/ole">
              <mc:AlternateContent xmlns:mc="http://schemas.openxmlformats.org/markup-compatibility/2006">
                <mc:Choice xmlns:v="urn:schemas-microsoft-com:vml" Requires="v">
                  <p:oleObj spid="_x0000_s6" name="" r:id="rId8" imgW="5791200" imgH="5486400" progId="Equation.3">
                    <p:embed/>
                  </p:oleObj>
                </mc:Choice>
                <mc:Fallback>
                  <p:oleObj name="" r:id="rId8" imgW="5791200" imgH="54864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5" y="479"/>
                          <a:ext cx="365"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25"/>
                                        </p:tgtEl>
                                        <p:attrNameLst>
                                          <p:attrName>style.visibility</p:attrName>
                                        </p:attrNameLst>
                                      </p:cBhvr>
                                      <p:to>
                                        <p:strVal val="visible"/>
                                      </p:to>
                                    </p:set>
                                    <p:animEffect transition="in" filter="wipe(up)">
                                      <p:cBhvr>
                                        <p:cTn id="7" dur="500"/>
                                        <p:tgtEl>
                                          <p:spTgt spid="92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9">
                                            <p:txEl>
                                              <p:pRg st="0" end="0"/>
                                            </p:txEl>
                                          </p:spTgt>
                                        </p:tgtEl>
                                        <p:attrNameLst>
                                          <p:attrName>style.visibility</p:attrName>
                                        </p:attrNameLst>
                                      </p:cBhvr>
                                      <p:to>
                                        <p:strVal val="visible"/>
                                      </p:to>
                                    </p:set>
                                    <p:animEffect transition="in" filter="wipe(left)">
                                      <p:cBhvr>
                                        <p:cTn id="12" dur="500"/>
                                        <p:tgtEl>
                                          <p:spTgt spid="92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21">
                                            <p:txEl>
                                              <p:pRg st="0" end="0"/>
                                            </p:txEl>
                                          </p:spTgt>
                                        </p:tgtEl>
                                        <p:attrNameLst>
                                          <p:attrName>style.visibility</p:attrName>
                                        </p:attrNameLst>
                                      </p:cBhvr>
                                      <p:to>
                                        <p:strVal val="visible"/>
                                      </p:to>
                                    </p:set>
                                    <p:animEffect transition="in" filter="wipe(left)">
                                      <p:cBhvr>
                                        <p:cTn id="17" dur="500"/>
                                        <p:tgtEl>
                                          <p:spTgt spid="92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9221"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1CC866A4-36BB-D149-9925-6F951AE88C7C}" type="slidenum">
              <a:rPr lang="zh-CN"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3" name="Text Box 9"/>
          <p:cNvSpPr txBox="1">
            <a:spLocks noChangeArrowheads="1"/>
          </p:cNvSpPr>
          <p:nvPr/>
        </p:nvSpPr>
        <p:spPr bwMode="auto">
          <a:xfrm>
            <a:off x="906463" y="258763"/>
            <a:ext cx="7704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zh-CN" altLang="en-US" b="1">
                <a:solidFill>
                  <a:srgbClr val="FF0000"/>
                </a:solidFill>
                <a:latin typeface="微软雅黑" panose="020B0503020204020204" pitchFamily="34" charset="-122"/>
                <a:ea typeface="微软雅黑" panose="020B0503020204020204" pitchFamily="34" charset="-122"/>
              </a:rPr>
              <a:t>注意： </a:t>
            </a:r>
            <a:endParaRPr kumimoji="1" lang="zh-CN" altLang="en-US" b="1">
              <a:solidFill>
                <a:srgbClr val="FF0000"/>
              </a:solidFill>
              <a:latin typeface="微软雅黑" panose="020B0503020204020204" pitchFamily="34" charset="-122"/>
              <a:ea typeface="微软雅黑" panose="020B0503020204020204" pitchFamily="34" charset="-122"/>
            </a:endParaRPr>
          </a:p>
        </p:txBody>
      </p:sp>
      <p:sp>
        <p:nvSpPr>
          <p:cNvPr id="4" name="Text Box 10"/>
          <p:cNvSpPr txBox="1">
            <a:spLocks noChangeArrowheads="1"/>
          </p:cNvSpPr>
          <p:nvPr/>
        </p:nvSpPr>
        <p:spPr bwMode="auto">
          <a:xfrm>
            <a:off x="623888" y="1133475"/>
            <a:ext cx="11695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en-US" altLang="zh-CN" sz="2400">
                <a:latin typeface="微软雅黑" panose="020B0503020204020204" pitchFamily="34" charset="-122"/>
                <a:ea typeface="微软雅黑" panose="020B0503020204020204" pitchFamily="34" charset="-122"/>
              </a:rPr>
              <a:t>(1)  </a:t>
            </a:r>
            <a:r>
              <a:rPr kumimoji="1" lang="zh-CN" altLang="en-US" sz="2400">
                <a:latin typeface="微软雅黑" panose="020B0503020204020204" pitchFamily="34" charset="-122"/>
                <a:ea typeface="微软雅黑" panose="020B0503020204020204" pitchFamily="34" charset="-122"/>
              </a:rPr>
              <a:t>受力物体也是施力物体，而施力物体也必定是受力物体； </a:t>
            </a:r>
            <a:endParaRPr kumimoji="1" lang="zh-CN" altLang="en-US" sz="2400">
              <a:latin typeface="微软雅黑" panose="020B0503020204020204" pitchFamily="34" charset="-122"/>
              <a:ea typeface="微软雅黑" panose="020B0503020204020204" pitchFamily="34" charset="-122"/>
            </a:endParaRPr>
          </a:p>
        </p:txBody>
      </p:sp>
      <p:sp>
        <p:nvSpPr>
          <p:cNvPr id="6" name="Text Box 12"/>
          <p:cNvSpPr txBox="1">
            <a:spLocks noChangeArrowheads="1"/>
          </p:cNvSpPr>
          <p:nvPr/>
        </p:nvSpPr>
        <p:spPr bwMode="auto">
          <a:xfrm>
            <a:off x="604838" y="1863725"/>
            <a:ext cx="11644312"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50000"/>
              </a:spcBef>
              <a:buFontTx/>
              <a:buNone/>
            </a:pPr>
            <a:r>
              <a:rPr kumimoji="1" lang="en-US" altLang="zh-CN" sz="2400" dirty="0">
                <a:latin typeface="微软雅黑" panose="020B0503020204020204" pitchFamily="34" charset="-122"/>
                <a:ea typeface="微软雅黑" panose="020B0503020204020204" pitchFamily="34" charset="-122"/>
              </a:rPr>
              <a:t>(2)  </a:t>
            </a:r>
            <a:r>
              <a:rPr kumimoji="1" lang="zh-CN" altLang="en-US" sz="2400" dirty="0">
                <a:latin typeface="微软雅黑" panose="020B0503020204020204" pitchFamily="34" charset="-122"/>
                <a:ea typeface="微软雅黑" panose="020B0503020204020204" pitchFamily="34" charset="-122"/>
              </a:rPr>
              <a:t>作用力和反作用力总是</a:t>
            </a:r>
            <a:r>
              <a:rPr kumimoji="1" lang="zh-CN" altLang="en-US" sz="2400" dirty="0">
                <a:solidFill>
                  <a:srgbClr val="FF0000"/>
                </a:solidFill>
                <a:latin typeface="微软雅黑" panose="020B0503020204020204" pitchFamily="34" charset="-122"/>
                <a:ea typeface="微软雅黑" panose="020B0503020204020204" pitchFamily="34" charset="-122"/>
              </a:rPr>
              <a:t>成对地</a:t>
            </a:r>
            <a:r>
              <a:rPr kumimoji="1" lang="zh-CN" altLang="en-US" sz="2400" dirty="0">
                <a:latin typeface="微软雅黑" panose="020B0503020204020204" pitchFamily="34" charset="-122"/>
                <a:ea typeface="微软雅黑" panose="020B0503020204020204" pitchFamily="34" charset="-122"/>
              </a:rPr>
              <a:t>产生，并且</a:t>
            </a:r>
            <a:r>
              <a:rPr kumimoji="1" lang="zh-CN" altLang="en-US" sz="2400" dirty="0">
                <a:solidFill>
                  <a:srgbClr val="FF0000"/>
                </a:solidFill>
                <a:latin typeface="微软雅黑" panose="020B0503020204020204" pitchFamily="34" charset="-122"/>
                <a:ea typeface="微软雅黑" panose="020B0503020204020204" pitchFamily="34" charset="-122"/>
              </a:rPr>
              <a:t>同时存在、同时消失</a:t>
            </a:r>
            <a:r>
              <a:rPr kumimoji="1" lang="zh-CN" altLang="en-US" sz="2400" dirty="0">
                <a:latin typeface="微软雅黑" panose="020B0503020204020204" pitchFamily="34" charset="-122"/>
                <a:ea typeface="微软雅黑" panose="020B0503020204020204" pitchFamily="34" charset="-122"/>
              </a:rPr>
              <a:t>；</a:t>
            </a:r>
            <a:endParaRPr kumimoji="1"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Text Box 13"/>
          <p:cNvSpPr txBox="1">
            <a:spLocks noChangeArrowheads="1"/>
          </p:cNvSpPr>
          <p:nvPr/>
        </p:nvSpPr>
        <p:spPr bwMode="auto">
          <a:xfrm>
            <a:off x="600075" y="2687638"/>
            <a:ext cx="11544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en-US" altLang="zh-CN" sz="2400" dirty="0">
                <a:latin typeface="微软雅黑" panose="020B0503020204020204" pitchFamily="34" charset="-122"/>
                <a:ea typeface="微软雅黑" panose="020B0503020204020204" pitchFamily="34" charset="-122"/>
              </a:rPr>
              <a:t>(3)  </a:t>
            </a:r>
            <a:r>
              <a:rPr kumimoji="1" lang="zh-CN" altLang="en-US" sz="2400" dirty="0">
                <a:latin typeface="微软雅黑" panose="020B0503020204020204" pitchFamily="34" charset="-122"/>
                <a:ea typeface="微软雅黑" panose="020B0503020204020204" pitchFamily="34" charset="-122"/>
              </a:rPr>
              <a:t>作用力和反作用力是具有相同性质的力；</a:t>
            </a:r>
            <a:r>
              <a:rPr kumimoji="1" lang="zh-CN" altLang="en-US" sz="2400" dirty="0">
                <a:solidFill>
                  <a:srgbClr val="FF0000"/>
                </a:solidFill>
                <a:latin typeface="微软雅黑" panose="020B0503020204020204" pitchFamily="34" charset="-122"/>
                <a:ea typeface="微软雅黑" panose="020B0503020204020204" pitchFamily="34" charset="-122"/>
              </a:rPr>
              <a:t>同类性</a:t>
            </a:r>
            <a:endParaRPr kumimoji="1"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0" name="Text Box 16"/>
          <p:cNvSpPr txBox="1">
            <a:spLocks noChangeArrowheads="1"/>
          </p:cNvSpPr>
          <p:nvPr/>
        </p:nvSpPr>
        <p:spPr bwMode="auto">
          <a:xfrm>
            <a:off x="623888" y="3284984"/>
            <a:ext cx="11845925" cy="553357"/>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50000"/>
              </a:spcBef>
              <a:buNone/>
              <a:defRPr/>
            </a:pPr>
            <a:r>
              <a:rPr kumimoji="1" lang="en-US" altLang="zh-CN" sz="2400" dirty="0">
                <a:latin typeface="微软雅黑" panose="020B0503020204020204" pitchFamily="34" charset="-122"/>
                <a:ea typeface="微软雅黑" panose="020B0503020204020204" pitchFamily="34" charset="-122"/>
              </a:rPr>
              <a:t>(4)</a:t>
            </a:r>
            <a:r>
              <a:rPr kumimoji="1" lang="zh-CN" altLang="en-US" sz="2400" dirty="0">
                <a:latin typeface="微软雅黑" panose="020B0503020204020204" pitchFamily="34" charset="-122"/>
                <a:ea typeface="微软雅黑" panose="020B0503020204020204" pitchFamily="34" charset="-122"/>
              </a:rPr>
              <a:t>  只适用于</a:t>
            </a:r>
            <a:r>
              <a:rPr kumimoji="1" lang="zh-CN" altLang="en-US" sz="2400" dirty="0">
                <a:solidFill>
                  <a:srgbClr val="FF0000"/>
                </a:solidFill>
                <a:latin typeface="微软雅黑" panose="020B0503020204020204" pitchFamily="34" charset="-122"/>
                <a:ea typeface="微软雅黑" panose="020B0503020204020204" pitchFamily="34" charset="-122"/>
              </a:rPr>
              <a:t>惯性系</a:t>
            </a:r>
            <a:r>
              <a:rPr kumimoji="1" lang="zh-CN" altLang="en-US" sz="2400" dirty="0">
                <a:latin typeface="微软雅黑" panose="020B0503020204020204" pitchFamily="34" charset="-122"/>
                <a:ea typeface="微软雅黑" panose="020B0503020204020204" pitchFamily="34" charset="-122"/>
              </a:rPr>
              <a:t>。</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幻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1DAE429D-242E-D24C-9201-24DB121AF0C6}" type="slidenum">
              <a:rPr lang="zh-CN"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10242" name="Rectangle 2"/>
          <p:cNvSpPr>
            <a:spLocks noChangeArrowheads="1"/>
          </p:cNvSpPr>
          <p:nvPr/>
        </p:nvSpPr>
        <p:spPr bwMode="auto">
          <a:xfrm>
            <a:off x="654050" y="879475"/>
            <a:ext cx="80772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lang="zh-CN"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都是对</a:t>
            </a:r>
            <a:r>
              <a:rPr lang="zh-CN" altLang="zh-CN" dirty="0">
                <a:solidFill>
                  <a:srgbClr val="FF0000"/>
                </a:solidFill>
                <a:latin typeface="微软雅黑" panose="020B0503020204020204" pitchFamily="34" charset="-122"/>
                <a:ea typeface="微软雅黑" panose="020B0503020204020204" pitchFamily="34" charset="-122"/>
              </a:rPr>
              <a:t>质点</a:t>
            </a:r>
            <a:r>
              <a:rPr lang="zh-CN" altLang="zh-CN" dirty="0">
                <a:latin typeface="微软雅黑" panose="020B0503020204020204" pitchFamily="34" charset="-122"/>
                <a:ea typeface="微软雅黑" panose="020B0503020204020204" pitchFamily="34" charset="-122"/>
              </a:rPr>
              <a:t>而言，是质点运动的基本定律。</a:t>
            </a:r>
            <a:endParaRPr lang="zh-CN" altLang="zh-CN" dirty="0">
              <a:latin typeface="微软雅黑" panose="020B0503020204020204" pitchFamily="34" charset="-122"/>
              <a:ea typeface="微软雅黑" panose="020B0503020204020204" pitchFamily="34" charset="-122"/>
            </a:endParaRPr>
          </a:p>
        </p:txBody>
      </p:sp>
      <p:sp>
        <p:nvSpPr>
          <p:cNvPr id="10243" name="Rectangle 3"/>
          <p:cNvSpPr>
            <a:spLocks noChangeArrowheads="1"/>
          </p:cNvSpPr>
          <p:nvPr/>
        </p:nvSpPr>
        <p:spPr bwMode="auto">
          <a:xfrm>
            <a:off x="623888" y="184150"/>
            <a:ext cx="487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zh-CN" b="1">
                <a:solidFill>
                  <a:srgbClr val="FF0000"/>
                </a:solidFill>
                <a:latin typeface="微软雅黑" panose="020B0503020204020204" pitchFamily="34" charset="-122"/>
                <a:ea typeface="微软雅黑" panose="020B0503020204020204" pitchFamily="34" charset="-122"/>
              </a:rPr>
              <a:t>牛顿三定律之间的关系：</a:t>
            </a:r>
            <a:r>
              <a:rPr lang="zh-CN" altLang="zh-CN">
                <a:solidFill>
                  <a:srgbClr val="FF0000"/>
                </a:solidFill>
                <a:latin typeface="微软雅黑" panose="020B0503020204020204" pitchFamily="34" charset="-122"/>
                <a:ea typeface="微软雅黑" panose="020B0503020204020204" pitchFamily="34" charset="-122"/>
              </a:rPr>
              <a:t> </a:t>
            </a:r>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0244" name="Rectangle 4"/>
          <p:cNvSpPr>
            <a:spLocks noChangeArrowheads="1"/>
          </p:cNvSpPr>
          <p:nvPr/>
        </p:nvSpPr>
        <p:spPr bwMode="auto">
          <a:xfrm>
            <a:off x="623888" y="1681163"/>
            <a:ext cx="1094422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lang="zh-CN" altLang="zh-CN" dirty="0">
                <a:latin typeface="微软雅黑" panose="020B0503020204020204" pitchFamily="34" charset="-122"/>
                <a:ea typeface="微软雅黑" panose="020B0503020204020204" pitchFamily="34" charset="-122"/>
              </a:rPr>
              <a:t>2. 可以导出</a:t>
            </a:r>
            <a:r>
              <a:rPr lang="zh-CN" altLang="zh-CN" dirty="0">
                <a:solidFill>
                  <a:srgbClr val="FF0000"/>
                </a:solidFill>
                <a:latin typeface="微软雅黑" panose="020B0503020204020204" pitchFamily="34" charset="-122"/>
                <a:ea typeface="微软雅黑" panose="020B0503020204020204" pitchFamily="34" charset="-122"/>
              </a:rPr>
              <a:t>刚体</a:t>
            </a:r>
            <a:r>
              <a:rPr lang="zh-CN" altLang="zh-CN" dirty="0">
                <a:latin typeface="微软雅黑" panose="020B0503020204020204" pitchFamily="34" charset="-122"/>
                <a:ea typeface="微软雅黑" panose="020B0503020204020204" pitchFamily="34" charset="-122"/>
              </a:rPr>
              <a:t>、</a:t>
            </a:r>
            <a:r>
              <a:rPr lang="zh-CN" altLang="zh-CN" dirty="0">
                <a:solidFill>
                  <a:srgbClr val="FF0000"/>
                </a:solidFill>
                <a:latin typeface="微软雅黑" panose="020B0503020204020204" pitchFamily="34" charset="-122"/>
                <a:ea typeface="微软雅黑" panose="020B0503020204020204" pitchFamily="34" charset="-122"/>
              </a:rPr>
              <a:t>流体</a:t>
            </a:r>
            <a:r>
              <a:rPr lang="zh-CN" altLang="zh-CN" dirty="0">
                <a:latin typeface="微软雅黑" panose="020B0503020204020204" pitchFamily="34" charset="-122"/>
                <a:ea typeface="微软雅黑" panose="020B0503020204020204" pitchFamily="34" charset="-122"/>
              </a:rPr>
              <a:t>等运动定律，从而建立起整个古典力学体系。 </a:t>
            </a:r>
            <a:endParaRPr lang="zh-CN" altLang="zh-CN" dirty="0">
              <a:latin typeface="微软雅黑" panose="020B0503020204020204" pitchFamily="34" charset="-122"/>
              <a:ea typeface="微软雅黑" panose="020B0503020204020204" pitchFamily="34" charset="-122"/>
            </a:endParaRPr>
          </a:p>
        </p:txBody>
      </p:sp>
      <p:sp>
        <p:nvSpPr>
          <p:cNvPr id="10245" name="Rectangle 5"/>
          <p:cNvSpPr>
            <a:spLocks noChangeArrowheads="1"/>
          </p:cNvSpPr>
          <p:nvPr/>
        </p:nvSpPr>
        <p:spPr bwMode="auto">
          <a:xfrm>
            <a:off x="623888" y="2479675"/>
            <a:ext cx="75438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lang="zh-CN" altLang="zh-CN">
                <a:latin typeface="微软雅黑" panose="020B0503020204020204" pitchFamily="34" charset="-122"/>
                <a:ea typeface="微软雅黑" panose="020B0503020204020204" pitchFamily="34" charset="-122"/>
              </a:rPr>
              <a:t>3. 三条运动定律之间有着紧密联系。</a:t>
            </a:r>
            <a:endParaRPr lang="zh-CN" altLang="zh-CN">
              <a:latin typeface="微软雅黑" panose="020B0503020204020204" pitchFamily="34" charset="-122"/>
              <a:ea typeface="微软雅黑" panose="020B0503020204020204" pitchFamily="34" charset="-122"/>
            </a:endParaRPr>
          </a:p>
        </p:txBody>
      </p:sp>
      <p:sp>
        <p:nvSpPr>
          <p:cNvPr id="10246" name="Rectangle 6"/>
          <p:cNvSpPr>
            <a:spLocks noChangeArrowheads="1"/>
          </p:cNvSpPr>
          <p:nvPr/>
        </p:nvSpPr>
        <p:spPr bwMode="auto">
          <a:xfrm>
            <a:off x="839788" y="3160713"/>
            <a:ext cx="10944225" cy="336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50000"/>
              </a:spcBef>
              <a:buFont typeface="Wingdings" panose="05000000000000000000" pitchFamily="2" charset="2"/>
              <a:buChar char="ü"/>
            </a:pPr>
            <a:r>
              <a:rPr lang="zh-CN" altLang="en-US" sz="2400">
                <a:solidFill>
                  <a:srgbClr val="0432FF"/>
                </a:solidFill>
                <a:latin typeface="微软雅黑" panose="020B0503020204020204" pitchFamily="34" charset="-122"/>
                <a:ea typeface="微软雅黑" panose="020B0503020204020204" pitchFamily="34" charset="-122"/>
              </a:rPr>
              <a:t> </a:t>
            </a:r>
            <a:r>
              <a:rPr lang="zh-CN" altLang="zh-CN" sz="2400">
                <a:solidFill>
                  <a:srgbClr val="FF0000"/>
                </a:solidFill>
                <a:latin typeface="微软雅黑" panose="020B0503020204020204" pitchFamily="34" charset="-122"/>
                <a:ea typeface="微软雅黑" panose="020B0503020204020204" pitchFamily="34" charset="-122"/>
              </a:rPr>
              <a:t>第一</a:t>
            </a:r>
            <a:r>
              <a:rPr lang="zh-CN" altLang="zh-CN" sz="2400">
                <a:latin typeface="微软雅黑" panose="020B0503020204020204" pitchFamily="34" charset="-122"/>
                <a:ea typeface="微软雅黑" panose="020B0503020204020204" pitchFamily="34" charset="-122"/>
              </a:rPr>
              <a:t>和</a:t>
            </a:r>
            <a:r>
              <a:rPr lang="zh-CN" altLang="zh-CN" sz="2400">
                <a:solidFill>
                  <a:srgbClr val="FF0000"/>
                </a:solidFill>
                <a:latin typeface="微软雅黑" panose="020B0503020204020204" pitchFamily="34" charset="-122"/>
                <a:ea typeface="微软雅黑" panose="020B0503020204020204" pitchFamily="34" charset="-122"/>
              </a:rPr>
              <a:t>第二</a:t>
            </a:r>
            <a:r>
              <a:rPr lang="zh-CN" altLang="zh-CN" sz="2400">
                <a:latin typeface="微软雅黑" panose="020B0503020204020204" pitchFamily="34" charset="-122"/>
                <a:ea typeface="微软雅黑" panose="020B0503020204020204" pitchFamily="34" charset="-122"/>
              </a:rPr>
              <a:t>定律分别</a:t>
            </a:r>
            <a:r>
              <a:rPr lang="zh-CN" altLang="zh-CN" sz="2400">
                <a:solidFill>
                  <a:srgbClr val="FF0000"/>
                </a:solidFill>
                <a:latin typeface="微软雅黑" panose="020B0503020204020204" pitchFamily="34" charset="-122"/>
                <a:ea typeface="微软雅黑" panose="020B0503020204020204" pitchFamily="34" charset="-122"/>
              </a:rPr>
              <a:t>定性</a:t>
            </a:r>
            <a:r>
              <a:rPr lang="zh-CN" altLang="zh-CN" sz="2400">
                <a:latin typeface="微软雅黑" panose="020B0503020204020204" pitchFamily="34" charset="-122"/>
                <a:ea typeface="微软雅黑" panose="020B0503020204020204" pitchFamily="34" charset="-122"/>
              </a:rPr>
              <a:t>地和</a:t>
            </a:r>
            <a:r>
              <a:rPr lang="zh-CN" altLang="zh-CN" sz="2400">
                <a:solidFill>
                  <a:srgbClr val="FF0000"/>
                </a:solidFill>
                <a:latin typeface="微软雅黑" panose="020B0503020204020204" pitchFamily="34" charset="-122"/>
                <a:ea typeface="微软雅黑" panose="020B0503020204020204" pitchFamily="34" charset="-122"/>
              </a:rPr>
              <a:t>定量</a:t>
            </a:r>
            <a:r>
              <a:rPr lang="zh-CN" altLang="zh-CN" sz="2400">
                <a:latin typeface="微软雅黑" panose="020B0503020204020204" pitchFamily="34" charset="-122"/>
                <a:ea typeface="微软雅黑" panose="020B0503020204020204" pitchFamily="34" charset="-122"/>
              </a:rPr>
              <a:t>地说明了物体机械运动状态的变化与物体</a:t>
            </a:r>
            <a:r>
              <a:rPr lang="zh-CN" altLang="en-US" sz="2400">
                <a:latin typeface="微软雅黑" panose="020B0503020204020204" pitchFamily="34" charset="-122"/>
                <a:ea typeface="微软雅黑" panose="020B0503020204020204" pitchFamily="34" charset="-122"/>
              </a:rPr>
              <a:t>受</a:t>
            </a:r>
            <a:r>
              <a:rPr lang="zh-CN" altLang="zh-CN" sz="2400">
                <a:latin typeface="微软雅黑" panose="020B0503020204020204" pitchFamily="34" charset="-122"/>
                <a:ea typeface="微软雅黑" panose="020B0503020204020204" pitchFamily="34" charset="-122"/>
              </a:rPr>
              <a:t>力之间的关系。</a:t>
            </a:r>
            <a:endParaRPr lang="en-US" altLang="zh-CN" sz="2400">
              <a:latin typeface="微软雅黑" panose="020B0503020204020204" pitchFamily="34" charset="-122"/>
              <a:ea typeface="微软雅黑" panose="020B0503020204020204" pitchFamily="34" charset="-122"/>
            </a:endParaRPr>
          </a:p>
          <a:p>
            <a:pPr eaLnBrk="1" hangingPunct="1">
              <a:lnSpc>
                <a:spcPct val="130000"/>
              </a:lnSpc>
              <a:spcBef>
                <a:spcPct val="50000"/>
              </a:spcBef>
              <a:buFont typeface="Wingdings" panose="05000000000000000000" pitchFamily="2" charset="2"/>
              <a:buChar char="ü"/>
            </a:pPr>
            <a:r>
              <a:rPr lang="zh-CN" altLang="en-US" sz="2400">
                <a:solidFill>
                  <a:srgbClr val="0432FF"/>
                </a:solidFill>
                <a:latin typeface="微软雅黑" panose="020B0503020204020204" pitchFamily="34" charset="-122"/>
                <a:ea typeface="微软雅黑" panose="020B0503020204020204" pitchFamily="34" charset="-122"/>
              </a:rPr>
              <a:t> </a:t>
            </a:r>
            <a:r>
              <a:rPr lang="zh-CN" altLang="zh-CN" sz="2400">
                <a:solidFill>
                  <a:srgbClr val="FF0000"/>
                </a:solidFill>
                <a:latin typeface="微软雅黑" panose="020B0503020204020204" pitchFamily="34" charset="-122"/>
                <a:ea typeface="微软雅黑" panose="020B0503020204020204" pitchFamily="34" charset="-122"/>
              </a:rPr>
              <a:t>第三</a:t>
            </a:r>
            <a:r>
              <a:rPr lang="zh-CN" altLang="zh-CN" sz="2400">
                <a:latin typeface="微软雅黑" panose="020B0503020204020204" pitchFamily="34" charset="-122"/>
                <a:ea typeface="微软雅黑" panose="020B0503020204020204" pitchFamily="34" charset="-122"/>
              </a:rPr>
              <a:t>定律说明引起物体机械运动状态变化的物体间的作用力具有</a:t>
            </a:r>
            <a:r>
              <a:rPr lang="zh-CN" altLang="zh-CN" sz="2400">
                <a:solidFill>
                  <a:srgbClr val="FF0000"/>
                </a:solidFill>
                <a:latin typeface="微软雅黑" panose="020B0503020204020204" pitchFamily="34" charset="-122"/>
                <a:ea typeface="微软雅黑" panose="020B0503020204020204" pitchFamily="34" charset="-122"/>
              </a:rPr>
              <a:t>相互作用</a:t>
            </a:r>
            <a:r>
              <a:rPr lang="zh-CN" altLang="zh-CN" sz="2400">
                <a:latin typeface="微软雅黑" panose="020B0503020204020204" pitchFamily="34" charset="-122"/>
                <a:ea typeface="微软雅黑" panose="020B0503020204020204" pitchFamily="34" charset="-122"/>
              </a:rPr>
              <a:t>的性质，并指出相互作用力之间的</a:t>
            </a:r>
            <a:r>
              <a:rPr lang="zh-CN" altLang="zh-CN" sz="2400">
                <a:solidFill>
                  <a:srgbClr val="FF0000"/>
                </a:solidFill>
                <a:latin typeface="微软雅黑" panose="020B0503020204020204" pitchFamily="34" charset="-122"/>
                <a:ea typeface="微软雅黑" panose="020B0503020204020204" pitchFamily="34" charset="-122"/>
              </a:rPr>
              <a:t>定量</a:t>
            </a:r>
            <a:r>
              <a:rPr lang="zh-CN" altLang="zh-CN" sz="2400">
                <a:latin typeface="微软雅黑" panose="020B0503020204020204" pitchFamily="34" charset="-122"/>
                <a:ea typeface="微软雅黑" panose="020B0503020204020204" pitchFamily="34" charset="-122"/>
              </a:rPr>
              <a:t>关系。</a:t>
            </a:r>
            <a:endParaRPr lang="en-US" altLang="zh-CN" sz="2400">
              <a:latin typeface="微软雅黑" panose="020B0503020204020204" pitchFamily="34" charset="-122"/>
              <a:ea typeface="微软雅黑" panose="020B0503020204020204" pitchFamily="34" charset="-122"/>
            </a:endParaRPr>
          </a:p>
          <a:p>
            <a:pPr eaLnBrk="1" hangingPunct="1">
              <a:lnSpc>
                <a:spcPct val="130000"/>
              </a:lnSpc>
              <a:spcBef>
                <a:spcPct val="50000"/>
              </a:spcBef>
              <a:buFont typeface="Wingdings" panose="05000000000000000000" pitchFamily="2" charset="2"/>
              <a:buChar char="ü"/>
            </a:pPr>
            <a:r>
              <a:rPr lang="zh-CN" altLang="en-US" sz="2400">
                <a:latin typeface="微软雅黑" panose="020B0503020204020204" pitchFamily="34" charset="-122"/>
                <a:ea typeface="微软雅黑" panose="020B0503020204020204" pitchFamily="34" charset="-122"/>
              </a:rPr>
              <a:t> </a:t>
            </a:r>
            <a:r>
              <a:rPr lang="zh-CN" altLang="zh-CN" sz="2400">
                <a:solidFill>
                  <a:srgbClr val="FF0000"/>
                </a:solidFill>
                <a:latin typeface="微软雅黑" panose="020B0503020204020204" pitchFamily="34" charset="-122"/>
                <a:ea typeface="微软雅黑" panose="020B0503020204020204" pitchFamily="34" charset="-122"/>
              </a:rPr>
              <a:t>第二</a:t>
            </a:r>
            <a:r>
              <a:rPr lang="zh-CN" altLang="zh-CN" sz="2400">
                <a:latin typeface="微软雅黑" panose="020B0503020204020204" pitchFamily="34" charset="-122"/>
                <a:ea typeface="微软雅黑" panose="020B0503020204020204" pitchFamily="34" charset="-122"/>
              </a:rPr>
              <a:t>定律侧重说明</a:t>
            </a:r>
            <a:r>
              <a:rPr lang="zh-CN" altLang="zh-CN" sz="2400">
                <a:solidFill>
                  <a:srgbClr val="FF0000"/>
                </a:solidFill>
                <a:latin typeface="微软雅黑" panose="020B0503020204020204" pitchFamily="34" charset="-122"/>
                <a:ea typeface="微软雅黑" panose="020B0503020204020204" pitchFamily="34" charset="-122"/>
              </a:rPr>
              <a:t>一个特定物体</a:t>
            </a:r>
            <a:r>
              <a:rPr lang="zh-CN" altLang="zh-CN" sz="2400">
                <a:latin typeface="微软雅黑" panose="020B0503020204020204" pitchFamily="34" charset="-122"/>
                <a:ea typeface="微软雅黑" panose="020B0503020204020204" pitchFamily="34" charset="-122"/>
              </a:rPr>
              <a:t>，</a:t>
            </a:r>
            <a:r>
              <a:rPr lang="zh-CN" altLang="zh-CN" sz="2400">
                <a:solidFill>
                  <a:srgbClr val="FF0000"/>
                </a:solidFill>
                <a:latin typeface="微软雅黑" panose="020B0503020204020204" pitchFamily="34" charset="-122"/>
                <a:ea typeface="微软雅黑" panose="020B0503020204020204" pitchFamily="34" charset="-122"/>
              </a:rPr>
              <a:t>第三</a:t>
            </a:r>
            <a:r>
              <a:rPr lang="zh-CN" altLang="zh-CN" sz="2400">
                <a:latin typeface="微软雅黑" panose="020B0503020204020204" pitchFamily="34" charset="-122"/>
                <a:ea typeface="微软雅黑" panose="020B0503020204020204" pitchFamily="34" charset="-122"/>
              </a:rPr>
              <a:t>定律侧重说明</a:t>
            </a:r>
            <a:r>
              <a:rPr lang="zh-CN" altLang="zh-CN" sz="2400">
                <a:solidFill>
                  <a:srgbClr val="FF0000"/>
                </a:solidFill>
                <a:latin typeface="微软雅黑" panose="020B0503020204020204" pitchFamily="34" charset="-122"/>
                <a:ea typeface="微软雅黑" panose="020B0503020204020204" pitchFamily="34" charset="-122"/>
              </a:rPr>
              <a:t>物体之间</a:t>
            </a:r>
            <a:r>
              <a:rPr lang="zh-CN" altLang="zh-CN" sz="2400">
                <a:latin typeface="微软雅黑" panose="020B0503020204020204" pitchFamily="34" charset="-122"/>
                <a:ea typeface="微软雅黑" panose="020B0503020204020204" pitchFamily="34" charset="-122"/>
              </a:rPr>
              <a:t>相互联系和相互制约的关系。</a:t>
            </a:r>
            <a:r>
              <a:rPr lang="zh-CN" altLang="zh-CN">
                <a:latin typeface="微软雅黑" panose="020B0503020204020204" pitchFamily="34" charset="-122"/>
                <a:ea typeface="微软雅黑" panose="020B0503020204020204" pitchFamily="34" charset="-122"/>
              </a:rPr>
              <a:t> </a:t>
            </a:r>
            <a:endParaRPr lang="zh-CN" altLang="zh-CN">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4">
                                            <p:txEl>
                                              <p:pRg st="0" end="0"/>
                                            </p:txEl>
                                          </p:spTgt>
                                        </p:tgtEl>
                                        <p:attrNameLst>
                                          <p:attrName>style.visibility</p:attrName>
                                        </p:attrNameLst>
                                      </p:cBhvr>
                                      <p:to>
                                        <p:strVal val="visible"/>
                                      </p:to>
                                    </p:set>
                                    <p:animEffect transition="in" filter="wipe(left)">
                                      <p:cBhvr>
                                        <p:cTn id="12" dur="500"/>
                                        <p:tgtEl>
                                          <p:spTgt spid="1024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245">
                                            <p:txEl>
                                              <p:pRg st="0" end="0"/>
                                            </p:txEl>
                                          </p:spTgt>
                                        </p:tgtEl>
                                        <p:attrNameLst>
                                          <p:attrName>style.visibility</p:attrName>
                                        </p:attrNameLst>
                                      </p:cBhvr>
                                      <p:to>
                                        <p:strVal val="visible"/>
                                      </p:to>
                                    </p:set>
                                    <p:animEffect transition="in" filter="dissolve">
                                      <p:cBhvr>
                                        <p:cTn id="17" dur="500"/>
                                        <p:tgtEl>
                                          <p:spTgt spid="1024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246">
                                            <p:txEl>
                                              <p:pRg st="0" end="0"/>
                                            </p:txEl>
                                          </p:spTgt>
                                        </p:tgtEl>
                                        <p:attrNameLst>
                                          <p:attrName>style.visibility</p:attrName>
                                        </p:attrNameLst>
                                      </p:cBhvr>
                                      <p:to>
                                        <p:strVal val="visible"/>
                                      </p:to>
                                    </p:set>
                                    <p:animEffect transition="in" filter="wipe(left)">
                                      <p:cBhvr>
                                        <p:cTn id="22" dur="500"/>
                                        <p:tgtEl>
                                          <p:spTgt spid="1024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246">
                                            <p:txEl>
                                              <p:pRg st="1" end="1"/>
                                            </p:txEl>
                                          </p:spTgt>
                                        </p:tgtEl>
                                        <p:attrNameLst>
                                          <p:attrName>style.visibility</p:attrName>
                                        </p:attrNameLst>
                                      </p:cBhvr>
                                      <p:to>
                                        <p:strVal val="visible"/>
                                      </p:to>
                                    </p:set>
                                    <p:animEffect transition="in" filter="wipe(left)">
                                      <p:cBhvr>
                                        <p:cTn id="27" dur="500"/>
                                        <p:tgtEl>
                                          <p:spTgt spid="1024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246">
                                            <p:txEl>
                                              <p:pRg st="2" end="2"/>
                                            </p:txEl>
                                          </p:spTgt>
                                        </p:tgtEl>
                                        <p:attrNameLst>
                                          <p:attrName>style.visibility</p:attrName>
                                        </p:attrNameLst>
                                      </p:cBhvr>
                                      <p:to>
                                        <p:strVal val="visible"/>
                                      </p:to>
                                    </p:set>
                                    <p:animEffect transition="in" filter="wipe(left)">
                                      <p:cBhvr>
                                        <p:cTn id="32" dur="500"/>
                                        <p:tgtEl>
                                          <p:spTgt spid="102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utoUpdateAnimBg="0"/>
      <p:bldP spid="10244" grpId="0" autoUpdateAnimBg="0" build="p"/>
      <p:bldP spid="10245" grpId="0" autoUpdateAnimBg="0" build="p"/>
      <p:bldP spid="10246" grpId="0" autoUpdateAnimBg="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stretch>
            <a:fillRect/>
          </a:stretch>
        </p:blipFill>
        <p:spPr>
          <a:xfrm>
            <a:off x="129637" y="5978486"/>
            <a:ext cx="11616751" cy="461591"/>
          </a:xfrm>
          <a:prstGeom prst="rect">
            <a:avLst/>
          </a:prstGeom>
        </p:spPr>
      </p:pic>
      <p:pic>
        <p:nvPicPr>
          <p:cNvPr id="18" name="图片 17"/>
          <p:cNvPicPr>
            <a:picLocks noChangeAspect="1"/>
          </p:cNvPicPr>
          <p:nvPr/>
        </p:nvPicPr>
        <p:blipFill>
          <a:blip r:embed="rId2"/>
          <a:stretch>
            <a:fillRect/>
          </a:stretch>
        </p:blipFill>
        <p:spPr>
          <a:xfrm>
            <a:off x="172217" y="5665462"/>
            <a:ext cx="11616751" cy="395650"/>
          </a:xfrm>
          <a:prstGeom prst="rect">
            <a:avLst/>
          </a:prstGeom>
        </p:spPr>
      </p:pic>
      <p:pic>
        <p:nvPicPr>
          <p:cNvPr id="15" name="图片 14"/>
          <p:cNvPicPr>
            <a:picLocks noChangeAspect="1"/>
          </p:cNvPicPr>
          <p:nvPr/>
        </p:nvPicPr>
        <p:blipFill>
          <a:blip r:embed="rId3"/>
          <a:stretch>
            <a:fillRect/>
          </a:stretch>
        </p:blipFill>
        <p:spPr>
          <a:xfrm>
            <a:off x="144044" y="5115599"/>
            <a:ext cx="11644924" cy="495762"/>
          </a:xfrm>
          <a:prstGeom prst="rect">
            <a:avLst/>
          </a:prstGeom>
        </p:spPr>
      </p:pic>
      <p:sp>
        <p:nvSpPr>
          <p:cNvPr id="2" name="灯片编号占位符 1"/>
          <p:cNvSpPr>
            <a:spLocks noGrp="1"/>
          </p:cNvSpPr>
          <p:nvPr>
            <p:ph type="sldNum" sz="quarter" idx="12"/>
          </p:nvPr>
        </p:nvSpPr>
        <p:spPr>
          <a:xfrm>
            <a:off x="8495193" y="5212837"/>
            <a:ext cx="2743200" cy="365125"/>
          </a:xfrm>
        </p:spPr>
        <p:txBody>
          <a:bodyPr/>
          <a:lstStyle/>
          <a:p>
            <a:pPr>
              <a:defRPr/>
            </a:pPr>
            <a:fld id="{8D209665-8522-0E42-BB59-D86C056F3AA8}" type="slidenum">
              <a:rPr lang="zh-CN" altLang="zh-CN" smtClean="0"/>
            </a:fld>
            <a:endParaRPr lang="zh-CN" altLang="zh-CN"/>
          </a:p>
        </p:txBody>
      </p:sp>
      <p:pic>
        <p:nvPicPr>
          <p:cNvPr id="3" name="图片 2"/>
          <p:cNvPicPr>
            <a:picLocks noChangeAspect="1"/>
          </p:cNvPicPr>
          <p:nvPr/>
        </p:nvPicPr>
        <p:blipFill>
          <a:blip r:embed="rId4"/>
          <a:stretch>
            <a:fillRect/>
          </a:stretch>
        </p:blipFill>
        <p:spPr>
          <a:xfrm>
            <a:off x="-12723" y="2494600"/>
            <a:ext cx="11815778" cy="2565266"/>
          </a:xfrm>
          <a:prstGeom prst="rect">
            <a:avLst/>
          </a:prstGeom>
        </p:spPr>
      </p:pic>
      <p:sp>
        <p:nvSpPr>
          <p:cNvPr id="4" name="矩形 3"/>
          <p:cNvSpPr/>
          <p:nvPr/>
        </p:nvSpPr>
        <p:spPr>
          <a:xfrm>
            <a:off x="2003501" y="2971634"/>
            <a:ext cx="252028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2003501" y="3425176"/>
            <a:ext cx="2520280" cy="842601"/>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003501" y="4289271"/>
            <a:ext cx="252028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形 7" descr="复选标记"/>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3781" y="2395570"/>
            <a:ext cx="576064" cy="576064"/>
          </a:xfrm>
          <a:prstGeom prst="rect">
            <a:avLst/>
          </a:prstGeom>
        </p:spPr>
      </p:pic>
      <p:pic>
        <p:nvPicPr>
          <p:cNvPr id="10" name="图形 9" descr="关闭"/>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0905" y="2913085"/>
            <a:ext cx="576064" cy="576064"/>
          </a:xfrm>
          <a:prstGeom prst="rect">
            <a:avLst/>
          </a:prstGeom>
        </p:spPr>
      </p:pic>
      <p:pic>
        <p:nvPicPr>
          <p:cNvPr id="11" name="图形 10" descr="关闭"/>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0905" y="4217263"/>
            <a:ext cx="576064" cy="576064"/>
          </a:xfrm>
          <a:prstGeom prst="rect">
            <a:avLst/>
          </a:prstGeom>
        </p:spPr>
      </p:pic>
      <p:pic>
        <p:nvPicPr>
          <p:cNvPr id="12" name="图形 11" descr="关闭"/>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40905" y="3572792"/>
            <a:ext cx="576064" cy="576064"/>
          </a:xfrm>
          <a:prstGeom prst="rect">
            <a:avLst/>
          </a:prstGeom>
        </p:spPr>
      </p:pic>
      <p:sp>
        <p:nvSpPr>
          <p:cNvPr id="13" name="TextBox 6"/>
          <p:cNvSpPr txBox="1"/>
          <p:nvPr/>
        </p:nvSpPr>
        <p:spPr>
          <a:xfrm>
            <a:off x="287624" y="22730"/>
            <a:ext cx="12217087" cy="2381549"/>
          </a:xfrm>
          <a:prstGeom prst="rect">
            <a:avLst/>
          </a:prstGeom>
          <a:noFill/>
        </p:spPr>
        <p:txBody>
          <a:bodyPr wrap="square" rtlCol="0">
            <a:spAutoFit/>
          </a:bodyPr>
          <a:lstStyle/>
          <a:p>
            <a:pPr>
              <a:lnSpc>
                <a:spcPct val="150000"/>
              </a:lnSpc>
              <a:spcAft>
                <a:spcPts val="600"/>
              </a:spcAft>
            </a:pPr>
            <a:r>
              <a:rPr lang="zh-CN" altLang="en-US" b="0" dirty="0">
                <a:latin typeface="微软雅黑" panose="020B0503020204020204" pitchFamily="34" charset="-122"/>
                <a:ea typeface="微软雅黑" panose="020B0503020204020204" pitchFamily="34" charset="-122"/>
              </a:rPr>
              <a:t>中国大学</a:t>
            </a:r>
            <a:r>
              <a:rPr lang="en-US" b="0" dirty="0">
                <a:latin typeface="微软雅黑" panose="020B0503020204020204" pitchFamily="34" charset="-122"/>
                <a:ea typeface="微软雅黑" panose="020B0503020204020204" pitchFamily="34" charset="-122"/>
              </a:rPr>
              <a:t>MOOC</a:t>
            </a:r>
            <a:r>
              <a:rPr lang="zh-CN" altLang="en-US" b="0" dirty="0">
                <a:latin typeface="微软雅黑" panose="020B0503020204020204" pitchFamily="34" charset="-122"/>
                <a:ea typeface="微软雅黑" panose="020B0503020204020204" pitchFamily="34" charset="-122"/>
              </a:rPr>
              <a:t>网站</a:t>
            </a:r>
            <a:r>
              <a:rPr lang="en-US" b="0" dirty="0">
                <a:latin typeface="微软雅黑" panose="020B0503020204020204" pitchFamily="34" charset="-122"/>
                <a:ea typeface="微软雅黑" panose="020B0503020204020204" pitchFamily="34" charset="-122"/>
              </a:rPr>
              <a:t>SPOC</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2023</a:t>
            </a:r>
            <a:r>
              <a:rPr lang="zh-CN" altLang="en-US" b="0" dirty="0">
                <a:latin typeface="微软雅黑" panose="020B0503020204020204" pitchFamily="34" charset="-122"/>
                <a:ea typeface="微软雅黑" panose="020B0503020204020204" pitchFamily="34" charset="-122"/>
              </a:rPr>
              <a:t>春大学物理（</a:t>
            </a:r>
            <a:r>
              <a:rPr lang="en-US" altLang="zh-CN" b="0" dirty="0">
                <a:latin typeface="微软雅黑" panose="020B0503020204020204" pitchFamily="34" charset="-122"/>
                <a:ea typeface="微软雅黑" panose="020B0503020204020204" pitchFamily="34" charset="-122"/>
              </a:rPr>
              <a:t>1</a:t>
            </a:r>
            <a:r>
              <a:rPr lang="zh-CN" altLang="en-US" b="0" dirty="0">
                <a:latin typeface="微软雅黑" panose="020B0503020204020204" pitchFamily="34" charset="-122"/>
                <a:ea typeface="微软雅黑" panose="020B0503020204020204" pitchFamily="34" charset="-122"/>
              </a:rPr>
              <a:t>）（辛倩）”，编号：</a:t>
            </a:r>
            <a:r>
              <a:rPr lang="en-US" altLang="zh-CN" b="0" dirty="0">
                <a:latin typeface="微软雅黑" panose="020B0503020204020204" pitchFamily="34" charset="-122"/>
                <a:ea typeface="微软雅黑" panose="020B0503020204020204" pitchFamily="34" charset="-122"/>
              </a:rPr>
              <a:t>sd04030860</a:t>
            </a:r>
            <a:r>
              <a:rPr lang="zh-CN" altLang="zh-CN" b="0" dirty="0">
                <a:latin typeface="微软雅黑" panose="020B0503020204020204" pitchFamily="34" charset="-122"/>
                <a:ea typeface="微软雅黑" panose="020B0503020204020204" pitchFamily="34" charset="-122"/>
              </a:rPr>
              <a:t> </a:t>
            </a:r>
            <a:endParaRPr lang="en-US" b="0" dirty="0">
              <a:latin typeface="微软雅黑" panose="020B0503020204020204" pitchFamily="34" charset="-122"/>
              <a:ea typeface="微软雅黑" panose="020B0503020204020204" pitchFamily="34" charset="-122"/>
            </a:endParaRPr>
          </a:p>
          <a:p>
            <a:pPr>
              <a:lnSpc>
                <a:spcPct val="150000"/>
              </a:lnSpc>
              <a:spcAft>
                <a:spcPts val="600"/>
              </a:spcAft>
            </a:pPr>
            <a:r>
              <a:rPr lang="en-US" altLang="zh-CN" sz="2000" b="0" dirty="0">
                <a:solidFill>
                  <a:srgbClr val="0000CC"/>
                </a:solidFill>
                <a:latin typeface="微软雅黑" panose="020B0503020204020204" pitchFamily="34" charset="-122"/>
                <a:ea typeface="微软雅黑" panose="020B0503020204020204" pitchFamily="34" charset="-122"/>
              </a:rPr>
              <a:t>https://www.icourse163.org/</a:t>
            </a:r>
            <a:r>
              <a:rPr lang="en-US" altLang="zh-CN" sz="2000" b="0" dirty="0" err="1">
                <a:solidFill>
                  <a:srgbClr val="0000CC"/>
                </a:solidFill>
                <a:latin typeface="微软雅黑" panose="020B0503020204020204" pitchFamily="34" charset="-122"/>
                <a:ea typeface="微软雅黑" panose="020B0503020204020204" pitchFamily="34" charset="-122"/>
              </a:rPr>
              <a:t>spoc</a:t>
            </a:r>
            <a:r>
              <a:rPr lang="en-US" altLang="zh-CN" sz="2000" b="0" dirty="0">
                <a:solidFill>
                  <a:srgbClr val="0000CC"/>
                </a:solidFill>
                <a:latin typeface="微软雅黑" panose="020B0503020204020204" pitchFamily="34" charset="-122"/>
                <a:ea typeface="微软雅黑" panose="020B0503020204020204" pitchFamily="34" charset="-122"/>
              </a:rPr>
              <a:t>/learn/SDU-1449935198?tid=1470110448#/learn/announce</a:t>
            </a:r>
            <a:endParaRPr lang="en-US" altLang="zh-CN" sz="2000" b="0" dirty="0">
              <a:solidFill>
                <a:srgbClr val="0000CC"/>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2400" dirty="0">
                <a:solidFill>
                  <a:srgbClr val="FF0000"/>
                </a:solidFill>
                <a:highlight>
                  <a:srgbClr val="FFFF00"/>
                </a:highlight>
                <a:latin typeface="微软雅黑" panose="020B0503020204020204" pitchFamily="34" charset="-122"/>
                <a:ea typeface="微软雅黑" panose="020B0503020204020204" pitchFamily="34" charset="-122"/>
              </a:rPr>
              <a:t>注意</a:t>
            </a:r>
            <a:r>
              <a:rPr lang="zh-CN" altLang="en-US" sz="2400" b="0" dirty="0">
                <a:solidFill>
                  <a:srgbClr val="0000CC"/>
                </a:solidFill>
                <a:highlight>
                  <a:srgbClr val="FFFF00"/>
                </a:highlight>
                <a:latin typeface="微软雅黑" panose="020B0503020204020204" pitchFamily="34" charset="-122"/>
                <a:ea typeface="微软雅黑" panose="020B0503020204020204" pitchFamily="34" charset="-122"/>
              </a:rPr>
              <a:t>：修改昵称：班级</a:t>
            </a:r>
            <a:r>
              <a:rPr lang="en-US" altLang="zh-CN" sz="2400" b="0" dirty="0">
                <a:solidFill>
                  <a:srgbClr val="0000CC"/>
                </a:solidFill>
                <a:highlight>
                  <a:srgbClr val="FFFF00"/>
                </a:highlight>
                <a:latin typeface="微软雅黑" panose="020B0503020204020204" pitchFamily="34" charset="-122"/>
                <a:ea typeface="微软雅黑" panose="020B0503020204020204" pitchFamily="34" charset="-122"/>
              </a:rPr>
              <a:t>+</a:t>
            </a:r>
            <a:r>
              <a:rPr lang="zh-CN" altLang="en-US" sz="2400" b="0" dirty="0">
                <a:solidFill>
                  <a:srgbClr val="0000CC"/>
                </a:solidFill>
                <a:highlight>
                  <a:srgbClr val="FFFF00"/>
                </a:highlight>
                <a:latin typeface="微软雅黑" panose="020B0503020204020204" pitchFamily="34" charset="-122"/>
                <a:ea typeface="微软雅黑" panose="020B0503020204020204" pitchFamily="34" charset="-122"/>
              </a:rPr>
              <a:t>学号</a:t>
            </a:r>
            <a:r>
              <a:rPr lang="en-US" altLang="zh-CN" sz="2400" b="0" dirty="0">
                <a:solidFill>
                  <a:srgbClr val="0000CC"/>
                </a:solidFill>
                <a:highlight>
                  <a:srgbClr val="FFFF00"/>
                </a:highlight>
                <a:latin typeface="微软雅黑" panose="020B0503020204020204" pitchFamily="34" charset="-122"/>
                <a:ea typeface="微软雅黑" panose="020B0503020204020204" pitchFamily="34" charset="-122"/>
              </a:rPr>
              <a:t>+</a:t>
            </a:r>
            <a:r>
              <a:rPr lang="zh-CN" altLang="en-US" sz="2400" b="0" dirty="0">
                <a:solidFill>
                  <a:srgbClr val="0000CC"/>
                </a:solidFill>
                <a:highlight>
                  <a:srgbClr val="FFFF00"/>
                </a:highlight>
                <a:latin typeface="微软雅黑" panose="020B0503020204020204" pitchFamily="34" charset="-122"/>
                <a:ea typeface="微软雅黑" panose="020B0503020204020204" pitchFamily="34" charset="-122"/>
              </a:rPr>
              <a:t>姓名</a:t>
            </a:r>
            <a:endParaRPr lang="zh-CN" altLang="en-US" sz="2400" b="0" dirty="0">
              <a:solidFill>
                <a:srgbClr val="0000CC"/>
              </a:solidFill>
              <a:highlight>
                <a:srgbClr val="FFFF00"/>
              </a:highlight>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2400" b="0" dirty="0">
                <a:solidFill>
                  <a:srgbClr val="FF0000"/>
                </a:solidFill>
                <a:highlight>
                  <a:srgbClr val="FFFF00"/>
                </a:highlight>
                <a:latin typeface="微软雅黑" panose="020B0503020204020204" pitchFamily="34" charset="-122"/>
                <a:ea typeface="微软雅黑" panose="020B0503020204020204" pitchFamily="34" charset="-122"/>
              </a:rPr>
              <a:t>示例：集成微电</a:t>
            </a:r>
            <a:r>
              <a:rPr lang="en-US" altLang="zh-CN" sz="2400" b="0" dirty="0">
                <a:solidFill>
                  <a:srgbClr val="FF0000"/>
                </a:solidFill>
                <a:highlight>
                  <a:srgbClr val="FFFF00"/>
                </a:highlight>
                <a:latin typeface="微软雅黑" panose="020B0503020204020204" pitchFamily="34" charset="-122"/>
                <a:ea typeface="微软雅黑" panose="020B0503020204020204" pitchFamily="34" charset="-122"/>
              </a:rPr>
              <a:t>2203_2022xxxxxxxx_</a:t>
            </a:r>
            <a:r>
              <a:rPr lang="zh-CN" altLang="en-US" sz="2400" b="0" dirty="0">
                <a:solidFill>
                  <a:srgbClr val="FF0000"/>
                </a:solidFill>
                <a:highlight>
                  <a:srgbClr val="FFFF00"/>
                </a:highlight>
                <a:latin typeface="微软雅黑" panose="020B0503020204020204" pitchFamily="34" charset="-122"/>
                <a:ea typeface="微软雅黑" panose="020B0503020204020204" pitchFamily="34" charset="-122"/>
              </a:rPr>
              <a:t>张三</a:t>
            </a:r>
            <a:endParaRPr lang="en-US" sz="2400" b="0" dirty="0">
              <a:solidFill>
                <a:srgbClr val="FF0000"/>
              </a:solidFill>
              <a:highlight>
                <a:srgbClr val="FFFF00"/>
              </a:highlight>
              <a:latin typeface="微软雅黑" panose="020B0503020204020204" pitchFamily="34" charset="-122"/>
              <a:ea typeface="微软雅黑" panose="020B0503020204020204" pitchFamily="34" charset="-122"/>
            </a:endParaRPr>
          </a:p>
        </p:txBody>
      </p:sp>
      <p:pic>
        <p:nvPicPr>
          <p:cNvPr id="14" name="图形 13" descr="复选标记"/>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8385" y="4638565"/>
            <a:ext cx="576064" cy="576064"/>
          </a:xfrm>
          <a:prstGeom prst="rect">
            <a:avLst/>
          </a:prstGeom>
        </p:spPr>
      </p:pic>
      <p:sp>
        <p:nvSpPr>
          <p:cNvPr id="16" name="矩形 15"/>
          <p:cNvSpPr/>
          <p:nvPr/>
        </p:nvSpPr>
        <p:spPr>
          <a:xfrm>
            <a:off x="2020625" y="5143509"/>
            <a:ext cx="2520280" cy="129656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形 16" descr="关闭"/>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83485" y="5565049"/>
            <a:ext cx="576064" cy="576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par>
                                <p:cTn id="12" presetID="3" presetClass="entr" presetSubtype="1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par>
                                <p:cTn id="15" presetID="3" presetClass="entr" presetSubtype="1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3" presetClass="entr" presetSubtype="1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F6A2D32-0118-5146-9A16-F526207CA409}" type="slidenum">
              <a:rPr lang="zh-CN" altLang="zh-CN"/>
            </a:fld>
            <a:endParaRPr lang="zh-CN" altLang="zh-CN"/>
          </a:p>
        </p:txBody>
      </p:sp>
      <p:sp>
        <p:nvSpPr>
          <p:cNvPr id="28674" name="Rectangle 2"/>
          <p:cNvSpPr>
            <a:spLocks noChangeArrowheads="1"/>
          </p:cNvSpPr>
          <p:nvPr/>
        </p:nvSpPr>
        <p:spPr bwMode="auto">
          <a:xfrm>
            <a:off x="3186113" y="1268413"/>
            <a:ext cx="6400800" cy="314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eaLnBrk="1" hangingPunct="1">
              <a:lnSpc>
                <a:spcPct val="160000"/>
              </a:lnSpc>
              <a:spcBef>
                <a:spcPct val="0"/>
              </a:spcBef>
              <a:buFontTx/>
              <a:buNone/>
            </a:pPr>
            <a:r>
              <a:rPr lang="zh-CN" altLang="en-US" sz="3200" dirty="0">
                <a:latin typeface="Times New Roman" panose="02020603050405020304" pitchFamily="18" charset="0"/>
                <a:ea typeface="宋体" panose="02010600030101010101" pitchFamily="2" charset="-122"/>
              </a:rPr>
              <a:t>  </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-1  牛顿运动定律</a:t>
            </a:r>
            <a:endParaRPr lang="zh-CN" altLang="en-US" sz="3200" dirty="0">
              <a:latin typeface="微软雅黑" panose="020B0503020204020204" pitchFamily="34" charset="-122"/>
              <a:ea typeface="微软雅黑" panose="020B0503020204020204" pitchFamily="34" charset="-122"/>
            </a:endParaRPr>
          </a:p>
          <a:p>
            <a:pPr algn="just">
              <a:lnSpc>
                <a:spcPct val="160000"/>
              </a:lnSpc>
              <a:spcBef>
                <a:spcPct val="0"/>
              </a:spcBef>
              <a:buFontTx/>
              <a:buNone/>
            </a:pPr>
            <a:r>
              <a:rPr lang="zh-CN" altLang="en-US" sz="3200" dirty="0">
                <a:solidFill>
                  <a:srgbClr val="FF0000"/>
                </a:solidFill>
                <a:latin typeface="微软雅黑" panose="020B0503020204020204" pitchFamily="34" charset="-122"/>
                <a:ea typeface="微软雅黑" panose="020B0503020204020204" pitchFamily="34" charset="-122"/>
              </a:rPr>
              <a:t>  §</a:t>
            </a:r>
            <a:r>
              <a:rPr lang="en-US" altLang="zh-CN" sz="3200" dirty="0">
                <a:solidFill>
                  <a:srgbClr val="FF0000"/>
                </a:solidFill>
                <a:latin typeface="微软雅黑" panose="020B0503020204020204" pitchFamily="34" charset="-122"/>
                <a:ea typeface="微软雅黑" panose="020B0503020204020204" pitchFamily="34" charset="-122"/>
              </a:rPr>
              <a:t>2</a:t>
            </a:r>
            <a:r>
              <a:rPr lang="zh-CN" altLang="en-US" sz="3200" dirty="0">
                <a:solidFill>
                  <a:srgbClr val="FF0000"/>
                </a:solidFill>
                <a:latin typeface="微软雅黑" panose="020B0503020204020204" pitchFamily="34" charset="-122"/>
                <a:ea typeface="微软雅黑" panose="020B0503020204020204" pitchFamily="34" charset="-122"/>
              </a:rPr>
              <a:t>-2  常见的几种力</a:t>
            </a:r>
            <a:endParaRPr lang="en-US" altLang="zh-CN" sz="3200" dirty="0">
              <a:solidFill>
                <a:srgbClr val="FF0000"/>
              </a:solidFill>
              <a:latin typeface="微软雅黑" panose="020B0503020204020204" pitchFamily="34" charset="-122"/>
              <a:ea typeface="微软雅黑" panose="020B0503020204020204" pitchFamily="34" charset="-122"/>
            </a:endParaRPr>
          </a:p>
          <a:p>
            <a:pPr algn="just">
              <a:lnSpc>
                <a:spcPct val="160000"/>
              </a:lnSpc>
              <a:spcBef>
                <a:spcPct val="0"/>
              </a:spcBef>
              <a:buFontTx/>
              <a:buNone/>
            </a:pPr>
            <a:r>
              <a:rPr lang="zh-CN" altLang="en-US" sz="3200" dirty="0">
                <a:solidFill>
                  <a:srgbClr val="FF0000"/>
                </a:solidFill>
                <a:latin typeface="微软雅黑" panose="020B0503020204020204" pitchFamily="34" charset="-122"/>
                <a:ea typeface="微软雅黑" panose="020B0503020204020204" pitchFamily="34" charset="-122"/>
              </a:rPr>
              <a:t>  §</a:t>
            </a:r>
            <a:r>
              <a:rPr lang="en-US" altLang="zh-CN" sz="3200" dirty="0">
                <a:solidFill>
                  <a:srgbClr val="FF0000"/>
                </a:solidFill>
                <a:latin typeface="微软雅黑" panose="020B0503020204020204" pitchFamily="34" charset="-122"/>
                <a:ea typeface="微软雅黑" panose="020B0503020204020204" pitchFamily="34" charset="-122"/>
              </a:rPr>
              <a:t>2</a:t>
            </a:r>
            <a:r>
              <a:rPr lang="zh-CN" altLang="en-US" sz="3200" dirty="0">
                <a:solidFill>
                  <a:srgbClr val="FF0000"/>
                </a:solidFill>
                <a:latin typeface="微软雅黑" panose="020B0503020204020204" pitchFamily="34" charset="-122"/>
                <a:ea typeface="微软雅黑" panose="020B0503020204020204" pitchFamily="34" charset="-122"/>
              </a:rPr>
              <a:t>-</a:t>
            </a:r>
            <a:r>
              <a:rPr lang="en-US" altLang="zh-CN" sz="3200" dirty="0">
                <a:solidFill>
                  <a:srgbClr val="FF0000"/>
                </a:solidFill>
                <a:latin typeface="微软雅黑" panose="020B0503020204020204" pitchFamily="34" charset="-122"/>
                <a:ea typeface="微软雅黑" panose="020B0503020204020204" pitchFamily="34" charset="-122"/>
              </a:rPr>
              <a:t>4</a:t>
            </a:r>
            <a:r>
              <a:rPr lang="zh-CN" altLang="en-US" sz="3200" dirty="0">
                <a:solidFill>
                  <a:srgbClr val="FF0000"/>
                </a:solidFill>
                <a:latin typeface="微软雅黑" panose="020B0503020204020204" pitchFamily="34" charset="-122"/>
                <a:ea typeface="微软雅黑" panose="020B0503020204020204" pitchFamily="34" charset="-122"/>
              </a:rPr>
              <a:t>  应用牛顿定律解题</a:t>
            </a:r>
            <a:endParaRPr lang="en-US" altLang="zh-CN" sz="3200" dirty="0">
              <a:solidFill>
                <a:srgbClr val="FF0000"/>
              </a:solidFill>
              <a:latin typeface="微软雅黑" panose="020B0503020204020204" pitchFamily="34" charset="-122"/>
              <a:ea typeface="微软雅黑" panose="020B0503020204020204" pitchFamily="34" charset="-122"/>
            </a:endParaRPr>
          </a:p>
          <a:p>
            <a:pPr algn="just">
              <a:lnSpc>
                <a:spcPct val="160000"/>
              </a:lnSpc>
              <a:spcBef>
                <a:spcPct val="0"/>
              </a:spcBef>
              <a:buFontTx/>
              <a:buNone/>
            </a:pPr>
            <a:r>
              <a:rPr lang="zh-CN" altLang="en-US" sz="3200" dirty="0">
                <a:solidFill>
                  <a:srgbClr val="FF0000"/>
                </a:solidFill>
                <a:latin typeface="微软雅黑" panose="020B0503020204020204" pitchFamily="34" charset="-122"/>
                <a:ea typeface="微软雅黑" panose="020B0503020204020204" pitchFamily="34" charset="-122"/>
              </a:rPr>
              <a:t>  §</a:t>
            </a:r>
            <a:r>
              <a:rPr lang="en-US" altLang="zh-CN" sz="3200" dirty="0">
                <a:solidFill>
                  <a:srgbClr val="FF0000"/>
                </a:solidFill>
                <a:latin typeface="微软雅黑" panose="020B0503020204020204" pitchFamily="34" charset="-122"/>
                <a:ea typeface="微软雅黑" panose="020B0503020204020204" pitchFamily="34" charset="-122"/>
              </a:rPr>
              <a:t>2</a:t>
            </a:r>
            <a:r>
              <a:rPr lang="zh-CN" altLang="en-US" sz="3200" dirty="0">
                <a:solidFill>
                  <a:srgbClr val="FF0000"/>
                </a:solidFill>
                <a:latin typeface="微软雅黑" panose="020B0503020204020204" pitchFamily="34" charset="-122"/>
                <a:ea typeface="微软雅黑" panose="020B0503020204020204" pitchFamily="34" charset="-122"/>
              </a:rPr>
              <a:t>-</a:t>
            </a:r>
            <a:r>
              <a:rPr lang="en-US" altLang="zh-CN" sz="3200" dirty="0">
                <a:solidFill>
                  <a:srgbClr val="FF0000"/>
                </a:solidFill>
                <a:latin typeface="微软雅黑" panose="020B0503020204020204" pitchFamily="34" charset="-122"/>
                <a:ea typeface="微软雅黑" panose="020B0503020204020204" pitchFamily="34" charset="-122"/>
              </a:rPr>
              <a:t>5</a:t>
            </a:r>
            <a:r>
              <a:rPr lang="zh-CN" altLang="en-US" sz="3200" dirty="0">
                <a:solidFill>
                  <a:srgbClr val="FF0000"/>
                </a:solidFill>
                <a:latin typeface="微软雅黑" panose="020B0503020204020204" pitchFamily="34" charset="-122"/>
                <a:ea typeface="微软雅黑" panose="020B0503020204020204" pitchFamily="34" charset="-122"/>
              </a:rPr>
              <a:t>  非惯性系与惯性力</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28675" name="Rectangle 3"/>
          <p:cNvSpPr>
            <a:spLocks noChangeArrowheads="1"/>
          </p:cNvSpPr>
          <p:nvPr/>
        </p:nvSpPr>
        <p:spPr bwMode="auto">
          <a:xfrm>
            <a:off x="3719513" y="476250"/>
            <a:ext cx="50307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sz="3600">
                <a:latin typeface="微软雅黑" panose="020B0503020204020204" pitchFamily="34" charset="-122"/>
                <a:ea typeface="微软雅黑" panose="020B0503020204020204" pitchFamily="34" charset="-122"/>
              </a:rPr>
              <a:t>第二章</a:t>
            </a:r>
            <a:r>
              <a:rPr lang="en-US" altLang="zh-CN" sz="3600">
                <a:latin typeface="微软雅黑" panose="020B0503020204020204" pitchFamily="34" charset="-122"/>
                <a:ea typeface="微软雅黑" panose="020B0503020204020204" pitchFamily="34" charset="-122"/>
              </a:rPr>
              <a:t>  </a:t>
            </a:r>
            <a:r>
              <a:rPr lang="zh-CN" altLang="en-US" sz="3600">
                <a:latin typeface="微软雅黑" panose="020B0503020204020204" pitchFamily="34" charset="-122"/>
                <a:ea typeface="微软雅黑" panose="020B0503020204020204" pitchFamily="34" charset="-122"/>
              </a:rPr>
              <a:t>运动与力</a:t>
            </a:r>
            <a:endParaRPr lang="zh-CN" altLang="en-US" sz="360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07559486-A330-E148-946C-E099FAFD0617}" type="slidenum">
              <a:rPr kumimoji="1" lang="en-US" altLang="zh-CN" sz="1400" smtClean="0">
                <a:latin typeface="Times New Roman" panose="02020603050405020304" pitchFamily="18" charset="0"/>
                <a:ea typeface="宋体" panose="02010600030101010101" pitchFamily="2" charset="-122"/>
              </a:rPr>
            </a:fld>
            <a:endParaRPr kumimoji="1" lang="en-US" altLang="zh-CN" sz="1400">
              <a:latin typeface="Times New Roman" panose="02020603050405020304" pitchFamily="18" charset="0"/>
              <a:ea typeface="宋体" panose="02010600030101010101" pitchFamily="2" charset="-122"/>
            </a:endParaRPr>
          </a:p>
        </p:txBody>
      </p:sp>
      <p:sp>
        <p:nvSpPr>
          <p:cNvPr id="44034" name="Rectangle 2"/>
          <p:cNvSpPr>
            <a:spLocks noChangeArrowheads="1"/>
          </p:cNvSpPr>
          <p:nvPr/>
        </p:nvSpPr>
        <p:spPr bwMode="auto">
          <a:xfrm>
            <a:off x="3657600" y="228600"/>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kumimoji="1" lang="en-US" altLang="zh-CN" sz="3200" b="1">
                <a:latin typeface="微软雅黑" panose="020B0503020204020204" pitchFamily="34" charset="-122"/>
                <a:ea typeface="微软雅黑" panose="020B0503020204020204" pitchFamily="34" charset="-122"/>
                <a:sym typeface="Symbol" panose="05050102010706020507" pitchFamily="2" charset="2"/>
              </a:rPr>
              <a:t> §2-2  </a:t>
            </a:r>
            <a:r>
              <a:rPr kumimoji="1" lang="zh-CN" altLang="en-US" sz="3200" b="1">
                <a:latin typeface="微软雅黑" panose="020B0503020204020204" pitchFamily="34" charset="-122"/>
                <a:ea typeface="微软雅黑" panose="020B0503020204020204" pitchFamily="34" charset="-122"/>
                <a:sym typeface="Symbol" panose="05050102010706020507" pitchFamily="2" charset="2"/>
              </a:rPr>
              <a:t>常见的几种力 </a:t>
            </a:r>
            <a:endParaRPr kumimoji="1" lang="zh-CN" altLang="en-US" sz="3200" b="1">
              <a:latin typeface="微软雅黑" panose="020B0503020204020204" pitchFamily="34" charset="-122"/>
              <a:ea typeface="微软雅黑" panose="020B0503020204020204" pitchFamily="34" charset="-122"/>
              <a:sym typeface="Symbol" panose="05050102010706020507" pitchFamily="2" charset="2"/>
            </a:endParaRPr>
          </a:p>
        </p:txBody>
      </p:sp>
      <p:sp>
        <p:nvSpPr>
          <p:cNvPr id="44035" name="Rectangle 3"/>
          <p:cNvSpPr>
            <a:spLocks noChangeArrowheads="1"/>
          </p:cNvSpPr>
          <p:nvPr/>
        </p:nvSpPr>
        <p:spPr bwMode="auto">
          <a:xfrm>
            <a:off x="695325" y="1025525"/>
            <a:ext cx="10945813" cy="108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0"/>
              </a:spcBef>
              <a:buFontTx/>
              <a:buNone/>
            </a:pPr>
            <a:r>
              <a:rPr kumimoji="1" lang="en-US" altLang="zh-CN" b="1" dirty="0">
                <a:latin typeface="微软雅黑" panose="020B0503020204020204" pitchFamily="34" charset="-122"/>
                <a:ea typeface="微软雅黑" panose="020B0503020204020204" pitchFamily="34" charset="-122"/>
              </a:rPr>
              <a:t>    </a:t>
            </a:r>
            <a:r>
              <a:rPr kumimoji="1" lang="zh-CN" altLang="en-US" b="1" dirty="0">
                <a:latin typeface="微软雅黑" panose="020B0503020204020204" pitchFamily="34" charset="-122"/>
                <a:ea typeface="微软雅黑" panose="020B0503020204020204" pitchFamily="34" charset="-122"/>
              </a:rPr>
              <a:t>自然界只存在</a:t>
            </a:r>
            <a:r>
              <a:rPr kumimoji="1" lang="en-US" altLang="zh-CN" b="1" dirty="0">
                <a:latin typeface="微软雅黑" panose="020B0503020204020204" pitchFamily="34" charset="-122"/>
                <a:ea typeface="微软雅黑" panose="020B0503020204020204" pitchFamily="34" charset="-122"/>
              </a:rPr>
              <a:t>4</a:t>
            </a:r>
            <a:r>
              <a:rPr kumimoji="1" lang="zh-CN" altLang="en-US" b="1" dirty="0">
                <a:latin typeface="微软雅黑" panose="020B0503020204020204" pitchFamily="34" charset="-122"/>
                <a:ea typeface="微软雅黑" panose="020B0503020204020204" pitchFamily="34" charset="-122"/>
              </a:rPr>
              <a:t>种基本力，即</a:t>
            </a:r>
            <a:r>
              <a:rPr kumimoji="1" lang="zh-CN" altLang="en-US" b="1" dirty="0">
                <a:solidFill>
                  <a:srgbClr val="FF0000"/>
                </a:solidFill>
                <a:latin typeface="微软雅黑" panose="020B0503020204020204" pitchFamily="34" charset="-122"/>
                <a:ea typeface="微软雅黑" panose="020B0503020204020204" pitchFamily="34" charset="-122"/>
              </a:rPr>
              <a:t>万有引力</a:t>
            </a:r>
            <a:r>
              <a:rPr kumimoji="1" lang="zh-CN" altLang="en-US" b="1" dirty="0">
                <a:latin typeface="微软雅黑" panose="020B0503020204020204" pitchFamily="34" charset="-122"/>
                <a:ea typeface="微软雅黑" panose="020B0503020204020204" pitchFamily="34" charset="-122"/>
              </a:rPr>
              <a:t>、</a:t>
            </a:r>
            <a:r>
              <a:rPr kumimoji="1" lang="zh-CN" altLang="en-US" b="1" dirty="0">
                <a:solidFill>
                  <a:srgbClr val="FF0000"/>
                </a:solidFill>
                <a:latin typeface="微软雅黑" panose="020B0503020204020204" pitchFamily="34" charset="-122"/>
                <a:ea typeface="微软雅黑" panose="020B0503020204020204" pitchFamily="34" charset="-122"/>
              </a:rPr>
              <a:t>电磁力</a:t>
            </a:r>
            <a:r>
              <a:rPr kumimoji="1" lang="zh-CN" altLang="en-US" b="1" dirty="0">
                <a:latin typeface="微软雅黑" panose="020B0503020204020204" pitchFamily="34" charset="-122"/>
                <a:ea typeface="微软雅黑" panose="020B0503020204020204" pitchFamily="34" charset="-122"/>
              </a:rPr>
              <a:t>、</a:t>
            </a:r>
            <a:r>
              <a:rPr kumimoji="1" lang="zh-CN" altLang="en-US" b="1" dirty="0">
                <a:solidFill>
                  <a:srgbClr val="FF0000"/>
                </a:solidFill>
                <a:latin typeface="微软雅黑" panose="020B0503020204020204" pitchFamily="34" charset="-122"/>
                <a:ea typeface="微软雅黑" panose="020B0503020204020204" pitchFamily="34" charset="-122"/>
              </a:rPr>
              <a:t>强力</a:t>
            </a:r>
            <a:r>
              <a:rPr kumimoji="1" lang="zh-CN" altLang="en-US" b="1" dirty="0">
                <a:latin typeface="微软雅黑" panose="020B0503020204020204" pitchFamily="34" charset="-122"/>
                <a:ea typeface="微软雅黑" panose="020B0503020204020204" pitchFamily="34" charset="-122"/>
              </a:rPr>
              <a:t>和</a:t>
            </a:r>
            <a:r>
              <a:rPr kumimoji="1" lang="zh-CN" altLang="en-US" b="1" dirty="0">
                <a:solidFill>
                  <a:srgbClr val="FF0000"/>
                </a:solidFill>
                <a:latin typeface="微软雅黑" panose="020B0503020204020204" pitchFamily="34" charset="-122"/>
                <a:ea typeface="微软雅黑" panose="020B0503020204020204" pitchFamily="34" charset="-122"/>
              </a:rPr>
              <a:t>弱力</a:t>
            </a:r>
            <a:r>
              <a:rPr kumimoji="1" lang="zh-CN" altLang="en-US" b="1" dirty="0">
                <a:latin typeface="微软雅黑" panose="020B0503020204020204" pitchFamily="34" charset="-122"/>
                <a:ea typeface="微软雅黑" panose="020B0503020204020204" pitchFamily="34" charset="-122"/>
              </a:rPr>
              <a:t>。其他的力都是这</a:t>
            </a:r>
            <a:r>
              <a:rPr kumimoji="1" lang="en-US" altLang="zh-CN" b="1" dirty="0">
                <a:latin typeface="微软雅黑" panose="020B0503020204020204" pitchFamily="34" charset="-122"/>
                <a:ea typeface="微软雅黑" panose="020B0503020204020204" pitchFamily="34" charset="-122"/>
              </a:rPr>
              <a:t>4</a:t>
            </a:r>
            <a:r>
              <a:rPr kumimoji="1" lang="zh-CN" altLang="en-US" b="1" dirty="0">
                <a:latin typeface="微软雅黑" panose="020B0503020204020204" pitchFamily="34" charset="-122"/>
                <a:ea typeface="微软雅黑" panose="020B0503020204020204" pitchFamily="34" charset="-122"/>
              </a:rPr>
              <a:t>种力的不同表现。</a:t>
            </a:r>
            <a:endParaRPr kumimoji="1" lang="zh-CN" altLang="en-US" dirty="0">
              <a:latin typeface="微软雅黑" panose="020B0503020204020204" pitchFamily="34" charset="-122"/>
              <a:ea typeface="微软雅黑" panose="020B0503020204020204" pitchFamily="34" charset="-122"/>
            </a:endParaRPr>
          </a:p>
        </p:txBody>
      </p:sp>
      <p:sp>
        <p:nvSpPr>
          <p:cNvPr id="252932" name="Text Box 4"/>
          <p:cNvSpPr txBox="1">
            <a:spLocks noChangeArrowheads="1"/>
          </p:cNvSpPr>
          <p:nvPr/>
        </p:nvSpPr>
        <p:spPr bwMode="auto">
          <a:xfrm>
            <a:off x="695325" y="2309813"/>
            <a:ext cx="109458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50000"/>
              </a:spcBef>
              <a:buFont typeface="Wingdings" panose="05000000000000000000" pitchFamily="2" charset="2"/>
              <a:buChar char="ü"/>
            </a:pPr>
            <a:r>
              <a:rPr kumimoji="1" lang="en-US" altLang="zh-CN" b="1" dirty="0">
                <a:latin typeface="微软雅黑" panose="020B0503020204020204" pitchFamily="34" charset="-122"/>
                <a:ea typeface="微软雅黑" panose="020B0503020204020204" pitchFamily="34" charset="-122"/>
              </a:rPr>
              <a:t>   </a:t>
            </a:r>
            <a:r>
              <a:rPr kumimoji="1" lang="zh-CN" altLang="en-US" b="1" dirty="0">
                <a:solidFill>
                  <a:srgbClr val="FF0000"/>
                </a:solidFill>
                <a:latin typeface="微软雅黑" panose="020B0503020204020204" pitchFamily="34" charset="-122"/>
                <a:ea typeface="微软雅黑" panose="020B0503020204020204" pitchFamily="34" charset="-122"/>
              </a:rPr>
              <a:t>电磁力</a:t>
            </a:r>
            <a:r>
              <a:rPr kumimoji="1" lang="zh-CN" altLang="en-US" dirty="0">
                <a:latin typeface="微软雅黑" panose="020B0503020204020204" pitchFamily="34" charset="-122"/>
                <a:ea typeface="微软雅黑" panose="020B0503020204020204" pitchFamily="34" charset="-122"/>
              </a:rPr>
              <a:t>：除万有引力外，几乎是所有宏观力的缔造者。长程力（</a:t>
            </a:r>
            <a:r>
              <a:rPr kumimoji="1" lang="en-US" altLang="zh-CN" dirty="0">
                <a:latin typeface="微软雅黑" panose="020B0503020204020204" pitchFamily="34" charset="-122"/>
                <a:ea typeface="微软雅黑" panose="020B0503020204020204" pitchFamily="34" charset="-122"/>
              </a:rPr>
              <a:t>e.g. </a:t>
            </a:r>
            <a:r>
              <a:rPr kumimoji="1" lang="zh-CN" altLang="en-US" u="sng" dirty="0">
                <a:solidFill>
                  <a:srgbClr val="FF0000"/>
                </a:solidFill>
                <a:latin typeface="微软雅黑" panose="020B0503020204020204" pitchFamily="34" charset="-122"/>
                <a:ea typeface="微软雅黑" panose="020B0503020204020204" pitchFamily="34" charset="-122"/>
              </a:rPr>
              <a:t>弹性力</a:t>
            </a:r>
            <a:r>
              <a:rPr kumimoji="1" lang="zh-CN" altLang="en-US" dirty="0">
                <a:latin typeface="微软雅黑" panose="020B0503020204020204" pitchFamily="34" charset="-122"/>
                <a:ea typeface="微软雅黑" panose="020B0503020204020204" pitchFamily="34" charset="-122"/>
              </a:rPr>
              <a:t>，</a:t>
            </a:r>
            <a:r>
              <a:rPr kumimoji="1" lang="zh-CN" altLang="en-US" u="sng" dirty="0">
                <a:solidFill>
                  <a:srgbClr val="FF0000"/>
                </a:solidFill>
                <a:latin typeface="微软雅黑" panose="020B0503020204020204" pitchFamily="34" charset="-122"/>
                <a:ea typeface="微软雅黑" panose="020B0503020204020204" pitchFamily="34" charset="-122"/>
              </a:rPr>
              <a:t>摩擦力</a:t>
            </a:r>
            <a:r>
              <a:rPr kumimoji="1" lang="zh-CN" altLang="en-US" dirty="0">
                <a:latin typeface="微软雅黑" panose="020B0503020204020204" pitchFamily="34" charset="-122"/>
                <a:ea typeface="微软雅黑" panose="020B0503020204020204" pitchFamily="34" charset="-122"/>
              </a:rPr>
              <a:t>，静电力）</a:t>
            </a:r>
            <a:endParaRPr kumimoji="1" lang="zh-CN" altLang="en-US" dirty="0">
              <a:latin typeface="微软雅黑" panose="020B0503020204020204" pitchFamily="34" charset="-122"/>
              <a:ea typeface="微软雅黑" panose="020B0503020204020204" pitchFamily="34" charset="-122"/>
            </a:endParaRPr>
          </a:p>
        </p:txBody>
      </p:sp>
      <p:sp>
        <p:nvSpPr>
          <p:cNvPr id="252933" name="Text Box 5"/>
          <p:cNvSpPr txBox="1">
            <a:spLocks noChangeArrowheads="1"/>
          </p:cNvSpPr>
          <p:nvPr/>
        </p:nvSpPr>
        <p:spPr bwMode="auto">
          <a:xfrm>
            <a:off x="904875" y="3617913"/>
            <a:ext cx="107362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 typeface="Wingdings" panose="05000000000000000000" pitchFamily="2" charset="2"/>
              <a:buChar char="ü"/>
            </a:pPr>
            <a:r>
              <a:rPr kumimoji="1" lang="en-US" altLang="zh-CN" b="1">
                <a:latin typeface="微软雅黑" panose="020B0503020204020204" pitchFamily="34" charset="-122"/>
                <a:ea typeface="微软雅黑" panose="020B0503020204020204" pitchFamily="34" charset="-122"/>
              </a:rPr>
              <a:t>   </a:t>
            </a:r>
            <a:r>
              <a:rPr kumimoji="1" lang="zh-CN" altLang="en-US" b="1" u="sng">
                <a:solidFill>
                  <a:srgbClr val="FF0000"/>
                </a:solidFill>
                <a:latin typeface="微软雅黑" panose="020B0503020204020204" pitchFamily="34" charset="-122"/>
                <a:ea typeface="微软雅黑" panose="020B0503020204020204" pitchFamily="34" charset="-122"/>
              </a:rPr>
              <a:t>万有引力</a:t>
            </a:r>
            <a:r>
              <a:rPr kumimoji="1" lang="zh-CN" altLang="en-US" b="1">
                <a:solidFill>
                  <a:srgbClr val="FF0000"/>
                </a:solidFill>
                <a:latin typeface="微软雅黑" panose="020B0503020204020204" pitchFamily="34" charset="-122"/>
                <a:ea typeface="微软雅黑" panose="020B0503020204020204" pitchFamily="34" charset="-122"/>
              </a:rPr>
              <a:t>相互作用</a:t>
            </a:r>
            <a:r>
              <a:rPr kumimoji="1" lang="zh-CN" altLang="en-US">
                <a:latin typeface="微软雅黑" panose="020B0503020204020204" pitchFamily="34" charset="-122"/>
                <a:ea typeface="微软雅黑" panose="020B0503020204020204" pitchFamily="34" charset="-122"/>
              </a:rPr>
              <a:t>：强度仅是电磁力的</a:t>
            </a:r>
            <a:r>
              <a:rPr kumimoji="1" lang="en-US" altLang="zh-CN">
                <a:latin typeface="微软雅黑" panose="020B0503020204020204" pitchFamily="34" charset="-122"/>
                <a:ea typeface="微软雅黑" panose="020B0503020204020204" pitchFamily="34" charset="-122"/>
              </a:rPr>
              <a:t>1/10</a:t>
            </a:r>
            <a:r>
              <a:rPr kumimoji="1" lang="en-US" altLang="zh-CN" baseline="30000">
                <a:latin typeface="微软雅黑" panose="020B0503020204020204" pitchFamily="34" charset="-122"/>
                <a:ea typeface="微软雅黑" panose="020B0503020204020204" pitchFamily="34" charset="-122"/>
              </a:rPr>
              <a:t>37</a:t>
            </a:r>
            <a:endParaRPr kumimoji="1" lang="en-US" altLang="zh-CN">
              <a:latin typeface="微软雅黑" panose="020B0503020204020204" pitchFamily="34" charset="-122"/>
              <a:ea typeface="微软雅黑" panose="020B0503020204020204" pitchFamily="34" charset="-122"/>
            </a:endParaRPr>
          </a:p>
        </p:txBody>
      </p:sp>
      <p:sp>
        <p:nvSpPr>
          <p:cNvPr id="252934" name="Text Box 6"/>
          <p:cNvSpPr txBox="1">
            <a:spLocks noChangeArrowheads="1"/>
          </p:cNvSpPr>
          <p:nvPr/>
        </p:nvSpPr>
        <p:spPr bwMode="auto">
          <a:xfrm>
            <a:off x="796925" y="4364038"/>
            <a:ext cx="111315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50000"/>
              </a:spcBef>
              <a:buFont typeface="Wingdings" panose="05000000000000000000" pitchFamily="2" charset="2"/>
              <a:buChar char="ü"/>
            </a:pPr>
            <a:r>
              <a:rPr kumimoji="1" lang="en-US" altLang="zh-CN" dirty="0">
                <a:solidFill>
                  <a:srgbClr val="FF0000"/>
                </a:solidFill>
                <a:latin typeface="微软雅黑" panose="020B0503020204020204" pitchFamily="34" charset="-122"/>
                <a:ea typeface="微软雅黑" panose="020B0503020204020204" pitchFamily="34" charset="-122"/>
              </a:rPr>
              <a:t>    </a:t>
            </a:r>
            <a:r>
              <a:rPr kumimoji="1" lang="zh-CN" altLang="en-US" b="1" dirty="0">
                <a:solidFill>
                  <a:srgbClr val="FF0000"/>
                </a:solidFill>
                <a:latin typeface="微软雅黑" panose="020B0503020204020204" pitchFamily="34" charset="-122"/>
                <a:ea typeface="微软雅黑" panose="020B0503020204020204" pitchFamily="34" charset="-122"/>
              </a:rPr>
              <a:t>强力</a:t>
            </a:r>
            <a:r>
              <a:rPr kumimoji="1" lang="zh-CN" altLang="en-US" dirty="0">
                <a:solidFill>
                  <a:srgbClr val="FF0000"/>
                </a:solidFill>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在原子核内部表现出来，存在于质子、中子、介子之间的作用力。强度是电磁力的百倍。力程为</a:t>
            </a:r>
            <a:r>
              <a:rPr kumimoji="1" lang="en-US" altLang="zh-CN" dirty="0">
                <a:latin typeface="微软雅黑" panose="020B0503020204020204" pitchFamily="34" charset="-122"/>
                <a:ea typeface="微软雅黑" panose="020B0503020204020204" pitchFamily="34" charset="-122"/>
              </a:rPr>
              <a:t>10</a:t>
            </a:r>
            <a:r>
              <a:rPr kumimoji="1" lang="en-US" altLang="zh-CN" baseline="30000" dirty="0">
                <a:latin typeface="微软雅黑" panose="020B0503020204020204" pitchFamily="34" charset="-122"/>
                <a:ea typeface="微软雅黑" panose="020B0503020204020204" pitchFamily="34" charset="-122"/>
              </a:rPr>
              <a:t>-15</a:t>
            </a:r>
            <a:r>
              <a:rPr kumimoji="1" lang="en-US" altLang="zh-CN" dirty="0">
                <a:latin typeface="微软雅黑" panose="020B0503020204020204" pitchFamily="34" charset="-122"/>
                <a:ea typeface="微软雅黑" panose="020B0503020204020204" pitchFamily="34" charset="-122"/>
              </a:rPr>
              <a:t> m</a:t>
            </a:r>
            <a:endParaRPr kumimoji="1" lang="en-US" altLang="zh-CN" dirty="0">
              <a:latin typeface="微软雅黑" panose="020B0503020204020204" pitchFamily="34" charset="-122"/>
              <a:ea typeface="微软雅黑" panose="020B0503020204020204" pitchFamily="34" charset="-122"/>
            </a:endParaRPr>
          </a:p>
        </p:txBody>
      </p:sp>
      <p:sp>
        <p:nvSpPr>
          <p:cNvPr id="252935" name="Text Box 7"/>
          <p:cNvSpPr txBox="1">
            <a:spLocks noChangeArrowheads="1"/>
          </p:cNvSpPr>
          <p:nvPr/>
        </p:nvSpPr>
        <p:spPr bwMode="auto">
          <a:xfrm>
            <a:off x="838200" y="5624513"/>
            <a:ext cx="113538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50000"/>
              </a:spcBef>
              <a:buFont typeface="Wingdings" panose="05000000000000000000" pitchFamily="2" charset="2"/>
              <a:buChar char="ü"/>
            </a:pPr>
            <a:r>
              <a:rPr kumimoji="1" lang="en-US" altLang="zh-CN" dirty="0">
                <a:solidFill>
                  <a:srgbClr val="FF0000"/>
                </a:solidFill>
                <a:latin typeface="微软雅黑" panose="020B0503020204020204" pitchFamily="34" charset="-122"/>
                <a:ea typeface="微软雅黑" panose="020B0503020204020204" pitchFamily="34" charset="-122"/>
              </a:rPr>
              <a:t>    </a:t>
            </a:r>
            <a:r>
              <a:rPr kumimoji="1" lang="zh-CN" altLang="en-US" b="1" dirty="0">
                <a:solidFill>
                  <a:srgbClr val="FF0000"/>
                </a:solidFill>
                <a:latin typeface="微软雅黑" panose="020B0503020204020204" pitchFamily="34" charset="-122"/>
                <a:ea typeface="微软雅黑" panose="020B0503020204020204" pitchFamily="34" charset="-122"/>
              </a:rPr>
              <a:t>弱力</a:t>
            </a:r>
            <a:r>
              <a:rPr kumimoji="1" lang="zh-CN" altLang="en-US" dirty="0">
                <a:solidFill>
                  <a:srgbClr val="FF0000"/>
                </a:solidFill>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存在于基本粒子之间，强度是强力的一百万亿分之一。力程为小于</a:t>
            </a:r>
            <a:r>
              <a:rPr kumimoji="1" lang="en-US" altLang="zh-CN" dirty="0">
                <a:latin typeface="微软雅黑" panose="020B0503020204020204" pitchFamily="34" charset="-122"/>
                <a:ea typeface="微软雅黑" panose="020B0503020204020204" pitchFamily="34" charset="-122"/>
              </a:rPr>
              <a:t>10</a:t>
            </a:r>
            <a:r>
              <a:rPr kumimoji="1" lang="en-US" altLang="zh-CN" baseline="30000" dirty="0">
                <a:latin typeface="微软雅黑" panose="020B0503020204020204" pitchFamily="34" charset="-122"/>
                <a:ea typeface="微软雅黑" panose="020B0503020204020204" pitchFamily="34" charset="-122"/>
              </a:rPr>
              <a:t>-17</a:t>
            </a:r>
            <a:r>
              <a:rPr kumimoji="1" lang="en-US" altLang="zh-CN" dirty="0">
                <a:latin typeface="微软雅黑" panose="020B0503020204020204" pitchFamily="34" charset="-122"/>
                <a:ea typeface="微软雅黑" panose="020B0503020204020204" pitchFamily="34" charset="-122"/>
              </a:rPr>
              <a:t> m</a:t>
            </a:r>
            <a:endParaRPr kumimoji="1" lang="en-US" altLang="zh-CN"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2932"/>
                                        </p:tgtEl>
                                        <p:attrNameLst>
                                          <p:attrName>style.visibility</p:attrName>
                                        </p:attrNameLst>
                                      </p:cBhvr>
                                      <p:to>
                                        <p:strVal val="visible"/>
                                      </p:to>
                                    </p:set>
                                    <p:anim calcmode="lin" valueType="num">
                                      <p:cBhvr additive="base">
                                        <p:cTn id="7" dur="500" fill="hold"/>
                                        <p:tgtEl>
                                          <p:spTgt spid="252932"/>
                                        </p:tgtEl>
                                        <p:attrNameLst>
                                          <p:attrName>ppt_x</p:attrName>
                                        </p:attrNameLst>
                                      </p:cBhvr>
                                      <p:tavLst>
                                        <p:tav tm="0">
                                          <p:val>
                                            <p:strVal val="0-#ppt_w/2"/>
                                          </p:val>
                                        </p:tav>
                                        <p:tav tm="100000">
                                          <p:val>
                                            <p:strVal val="#ppt_x"/>
                                          </p:val>
                                        </p:tav>
                                      </p:tavLst>
                                    </p:anim>
                                    <p:anim calcmode="lin" valueType="num">
                                      <p:cBhvr additive="base">
                                        <p:cTn id="8" dur="500" fill="hold"/>
                                        <p:tgtEl>
                                          <p:spTgt spid="2529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2933"/>
                                        </p:tgtEl>
                                        <p:attrNameLst>
                                          <p:attrName>style.visibility</p:attrName>
                                        </p:attrNameLst>
                                      </p:cBhvr>
                                      <p:to>
                                        <p:strVal val="visible"/>
                                      </p:to>
                                    </p:set>
                                    <p:anim calcmode="lin" valueType="num">
                                      <p:cBhvr additive="base">
                                        <p:cTn id="13" dur="500" fill="hold"/>
                                        <p:tgtEl>
                                          <p:spTgt spid="252933"/>
                                        </p:tgtEl>
                                        <p:attrNameLst>
                                          <p:attrName>ppt_x</p:attrName>
                                        </p:attrNameLst>
                                      </p:cBhvr>
                                      <p:tavLst>
                                        <p:tav tm="0">
                                          <p:val>
                                            <p:strVal val="0-#ppt_w/2"/>
                                          </p:val>
                                        </p:tav>
                                        <p:tav tm="100000">
                                          <p:val>
                                            <p:strVal val="#ppt_x"/>
                                          </p:val>
                                        </p:tav>
                                      </p:tavLst>
                                    </p:anim>
                                    <p:anim calcmode="lin" valueType="num">
                                      <p:cBhvr additive="base">
                                        <p:cTn id="14" dur="500" fill="hold"/>
                                        <p:tgtEl>
                                          <p:spTgt spid="2529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52934"/>
                                        </p:tgtEl>
                                        <p:attrNameLst>
                                          <p:attrName>style.visibility</p:attrName>
                                        </p:attrNameLst>
                                      </p:cBhvr>
                                      <p:to>
                                        <p:strVal val="visible"/>
                                      </p:to>
                                    </p:set>
                                    <p:anim calcmode="lin" valueType="num">
                                      <p:cBhvr additive="base">
                                        <p:cTn id="19" dur="500" fill="hold"/>
                                        <p:tgtEl>
                                          <p:spTgt spid="252934"/>
                                        </p:tgtEl>
                                        <p:attrNameLst>
                                          <p:attrName>ppt_x</p:attrName>
                                        </p:attrNameLst>
                                      </p:cBhvr>
                                      <p:tavLst>
                                        <p:tav tm="0">
                                          <p:val>
                                            <p:strVal val="0-#ppt_w/2"/>
                                          </p:val>
                                        </p:tav>
                                        <p:tav tm="100000">
                                          <p:val>
                                            <p:strVal val="#ppt_x"/>
                                          </p:val>
                                        </p:tav>
                                      </p:tavLst>
                                    </p:anim>
                                    <p:anim calcmode="lin" valueType="num">
                                      <p:cBhvr additive="base">
                                        <p:cTn id="20" dur="500" fill="hold"/>
                                        <p:tgtEl>
                                          <p:spTgt spid="2529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52935"/>
                                        </p:tgtEl>
                                        <p:attrNameLst>
                                          <p:attrName>style.visibility</p:attrName>
                                        </p:attrNameLst>
                                      </p:cBhvr>
                                      <p:to>
                                        <p:strVal val="visible"/>
                                      </p:to>
                                    </p:set>
                                    <p:anim calcmode="lin" valueType="num">
                                      <p:cBhvr additive="base">
                                        <p:cTn id="25" dur="500" fill="hold"/>
                                        <p:tgtEl>
                                          <p:spTgt spid="252935"/>
                                        </p:tgtEl>
                                        <p:attrNameLst>
                                          <p:attrName>ppt_x</p:attrName>
                                        </p:attrNameLst>
                                      </p:cBhvr>
                                      <p:tavLst>
                                        <p:tav tm="0">
                                          <p:val>
                                            <p:strVal val="0-#ppt_w/2"/>
                                          </p:val>
                                        </p:tav>
                                        <p:tav tm="100000">
                                          <p:val>
                                            <p:strVal val="#ppt_x"/>
                                          </p:val>
                                        </p:tav>
                                      </p:tavLst>
                                    </p:anim>
                                    <p:anim calcmode="lin" valueType="num">
                                      <p:cBhvr additive="base">
                                        <p:cTn id="26" dur="500" fill="hold"/>
                                        <p:tgtEl>
                                          <p:spTgt spid="2529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2" grpId="0" autoUpdateAnimBg="0"/>
      <p:bldP spid="252933" grpId="0" autoUpdateAnimBg="0"/>
      <p:bldP spid="252934" grpId="0" autoUpdateAnimBg="0"/>
      <p:bldP spid="25293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60178F0A-746C-4445-A62D-5DADD0527393}" type="slidenum">
              <a:rPr lang="en-US"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45058" name="Rectangle 4"/>
          <p:cNvSpPr>
            <a:spLocks noChangeArrowheads="1"/>
          </p:cNvSpPr>
          <p:nvPr/>
        </p:nvSpPr>
        <p:spPr bwMode="auto">
          <a:xfrm>
            <a:off x="481013" y="1165225"/>
            <a:ext cx="74374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b="1" dirty="0">
                <a:solidFill>
                  <a:srgbClr val="FF0000"/>
                </a:solidFill>
                <a:latin typeface="微软雅黑" panose="020B0503020204020204" pitchFamily="34" charset="-122"/>
                <a:ea typeface="微软雅黑" panose="020B0503020204020204" pitchFamily="34" charset="-122"/>
              </a:rPr>
              <a:t>一、万有引力</a:t>
            </a:r>
            <a:r>
              <a:rPr lang="zh-CN" altLang="zh-CN" b="1" dirty="0">
                <a:solidFill>
                  <a:srgbClr val="FF0000"/>
                </a:solidFill>
                <a:latin typeface="微软雅黑" panose="020B0503020204020204" pitchFamily="34" charset="-122"/>
                <a:ea typeface="微软雅黑" panose="020B0503020204020204" pitchFamily="34" charset="-122"/>
              </a:rPr>
              <a:t>(Gravitational force) </a:t>
            </a:r>
            <a:endParaRPr lang="zh-CN" altLang="zh-CN" b="1" dirty="0">
              <a:solidFill>
                <a:srgbClr val="FF0000"/>
              </a:solidFill>
              <a:latin typeface="微软雅黑" panose="020B0503020204020204" pitchFamily="34" charset="-122"/>
              <a:ea typeface="微软雅黑" panose="020B0503020204020204" pitchFamily="34" charset="-122"/>
            </a:endParaRPr>
          </a:p>
        </p:txBody>
      </p:sp>
      <p:sp>
        <p:nvSpPr>
          <p:cNvPr id="45059" name="Rectangle 5"/>
          <p:cNvSpPr>
            <a:spLocks noChangeArrowheads="1"/>
          </p:cNvSpPr>
          <p:nvPr/>
        </p:nvSpPr>
        <p:spPr bwMode="auto">
          <a:xfrm>
            <a:off x="287338" y="2178050"/>
            <a:ext cx="114173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0"/>
              </a:spcBef>
              <a:buFontTx/>
              <a:buNone/>
            </a:pP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宇宙中的一切物体都在相互吸引着。</a:t>
            </a:r>
            <a:r>
              <a:rPr lang="zh-CN" altLang="en-US" u="sng" dirty="0">
                <a:latin typeface="微软雅黑" panose="020B0503020204020204" pitchFamily="34" charset="-122"/>
                <a:ea typeface="微软雅黑" panose="020B0503020204020204" pitchFamily="34" charset="-122"/>
              </a:rPr>
              <a:t>万有引力是自然界的基本力之一</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5060" name="Rectangle 6"/>
          <p:cNvSpPr>
            <a:spLocks noChangeArrowheads="1"/>
          </p:cNvSpPr>
          <p:nvPr/>
        </p:nvSpPr>
        <p:spPr bwMode="auto">
          <a:xfrm>
            <a:off x="163513" y="3101975"/>
            <a:ext cx="11864975"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50000"/>
              </a:lnSpc>
              <a:spcBef>
                <a:spcPct val="0"/>
              </a:spcBef>
              <a:buFontTx/>
              <a:buNone/>
            </a:pP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有万有引力的空间内存在一种物质，称为</a:t>
            </a:r>
            <a:r>
              <a:rPr lang="zh-CN" altLang="en-US" b="1" dirty="0">
                <a:solidFill>
                  <a:srgbClr val="FF0000"/>
                </a:solidFill>
                <a:latin typeface="微软雅黑" panose="020B0503020204020204" pitchFamily="34" charset="-122"/>
                <a:ea typeface="微软雅黑" panose="020B0503020204020204" pitchFamily="34" charset="-122"/>
              </a:rPr>
              <a:t>引力场</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物体间</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万有</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引力相互作用</a:t>
            </a:r>
            <a:r>
              <a:rPr lang="zh-CN" altLang="en-US" b="1" dirty="0">
                <a:solidFill>
                  <a:srgbClr val="FF0000"/>
                </a:solidFill>
                <a:latin typeface="微软雅黑" panose="020B0503020204020204" pitchFamily="34" charset="-122"/>
                <a:ea typeface="微软雅黑" panose="020B0503020204020204" pitchFamily="34" charset="-122"/>
              </a:rPr>
              <a:t>通过引力场传递</a:t>
            </a:r>
            <a:r>
              <a:rPr lang="zh-CN" altLang="en-US" dirty="0">
                <a:latin typeface="微软雅黑" panose="020B0503020204020204" pitchFamily="34" charset="-122"/>
                <a:ea typeface="微软雅黑" panose="020B0503020204020204" pitchFamily="34" charset="-122"/>
              </a:rPr>
              <a:t>。粒子物理学认为引力相互作用通过</a:t>
            </a:r>
            <a:r>
              <a:rPr lang="zh-CN" altLang="en-US" b="1" dirty="0">
                <a:solidFill>
                  <a:srgbClr val="FF0000"/>
                </a:solidFill>
                <a:latin typeface="微软雅黑" panose="020B0503020204020204" pitchFamily="34" charset="-122"/>
                <a:ea typeface="微软雅黑" panose="020B0503020204020204" pitchFamily="34" charset="-122"/>
              </a:rPr>
              <a:t>引力子</a:t>
            </a:r>
            <a:r>
              <a:rPr lang="zh-CN" altLang="en-US" dirty="0">
                <a:latin typeface="微软雅黑" panose="020B0503020204020204" pitchFamily="34" charset="-122"/>
                <a:ea typeface="微软雅黑" panose="020B0503020204020204" pitchFamily="34" charset="-122"/>
              </a:rPr>
              <a:t>传递。</a:t>
            </a:r>
            <a:endParaRPr lang="zh-CN" altLang="zh-CN" dirty="0">
              <a:latin typeface="微软雅黑" panose="020B0503020204020204" pitchFamily="34" charset="-122"/>
              <a:ea typeface="微软雅黑" panose="020B0503020204020204" pitchFamily="34" charset="-122"/>
            </a:endParaRPr>
          </a:p>
        </p:txBody>
      </p:sp>
      <p:sp>
        <p:nvSpPr>
          <p:cNvPr id="45061" name="Rectangle 7"/>
          <p:cNvSpPr>
            <a:spLocks noChangeArrowheads="1"/>
          </p:cNvSpPr>
          <p:nvPr/>
        </p:nvSpPr>
        <p:spPr bwMode="auto">
          <a:xfrm>
            <a:off x="461963" y="306388"/>
            <a:ext cx="1141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b="1" dirty="0">
                <a:latin typeface="微软雅黑" panose="020B0503020204020204" pitchFamily="34" charset="-122"/>
                <a:ea typeface="微软雅黑" panose="020B0503020204020204" pitchFamily="34" charset="-122"/>
              </a:rPr>
              <a:t>力学中常见的力：</a:t>
            </a:r>
            <a:r>
              <a:rPr lang="zh-CN" altLang="en-US" b="1" u="sng" dirty="0">
                <a:solidFill>
                  <a:srgbClr val="FF0000"/>
                </a:solidFill>
                <a:latin typeface="微软雅黑" panose="020B0503020204020204" pitchFamily="34" charset="-122"/>
                <a:ea typeface="微软雅黑" panose="020B0503020204020204" pitchFamily="34" charset="-122"/>
              </a:rPr>
              <a:t>万有引力</a:t>
            </a:r>
            <a:r>
              <a:rPr lang="zh-CN" altLang="en-US" b="1" dirty="0">
                <a:latin typeface="微软雅黑" panose="020B0503020204020204" pitchFamily="34" charset="-122"/>
                <a:ea typeface="微软雅黑" panose="020B0503020204020204" pitchFamily="34" charset="-122"/>
              </a:rPr>
              <a:t>、</a:t>
            </a:r>
            <a:r>
              <a:rPr lang="zh-CN" altLang="en-US" b="1" u="sng" dirty="0">
                <a:solidFill>
                  <a:srgbClr val="FF0000"/>
                </a:solidFill>
                <a:latin typeface="微软雅黑" panose="020B0503020204020204" pitchFamily="34" charset="-122"/>
                <a:ea typeface="微软雅黑" panose="020B0503020204020204" pitchFamily="34" charset="-122"/>
              </a:rPr>
              <a:t>弹性力</a:t>
            </a:r>
            <a:r>
              <a:rPr lang="zh-CN" altLang="en-US" b="1" dirty="0">
                <a:latin typeface="微软雅黑" panose="020B0503020204020204" pitchFamily="34" charset="-122"/>
                <a:ea typeface="微软雅黑" panose="020B0503020204020204" pitchFamily="34" charset="-122"/>
              </a:rPr>
              <a:t>、</a:t>
            </a:r>
            <a:r>
              <a:rPr lang="zh-CN" altLang="en-US" b="1" u="sng" dirty="0">
                <a:solidFill>
                  <a:srgbClr val="FF0000"/>
                </a:solidFill>
                <a:latin typeface="微软雅黑" panose="020B0503020204020204" pitchFamily="34" charset="-122"/>
                <a:ea typeface="微软雅黑" panose="020B0503020204020204" pitchFamily="34" charset="-122"/>
              </a:rPr>
              <a:t>摩擦力</a:t>
            </a:r>
            <a:r>
              <a:rPr lang="zh-CN" altLang="en-US" b="1" dirty="0">
                <a:latin typeface="微软雅黑" panose="020B0503020204020204" pitchFamily="34" charset="-122"/>
                <a:ea typeface="微软雅黑" panose="020B0503020204020204" pitchFamily="34" charset="-122"/>
              </a:rPr>
              <a:t>、 </a:t>
            </a:r>
            <a:r>
              <a:rPr lang="zh-CN" altLang="en-US" b="1" dirty="0">
                <a:solidFill>
                  <a:srgbClr val="0432FF"/>
                </a:solidFill>
                <a:latin typeface="微软雅黑" panose="020B0503020204020204" pitchFamily="34" charset="-122"/>
                <a:ea typeface="微软雅黑" panose="020B0503020204020204" pitchFamily="34" charset="-122"/>
              </a:rPr>
              <a:t>流体曳力</a:t>
            </a:r>
            <a:r>
              <a:rPr lang="zh-CN" altLang="en-US" b="1" dirty="0">
                <a:latin typeface="微软雅黑" panose="020B0503020204020204" pitchFamily="34" charset="-122"/>
                <a:ea typeface="微软雅黑" panose="020B0503020204020204" pitchFamily="34" charset="-122"/>
              </a:rPr>
              <a:t>、</a:t>
            </a:r>
            <a:r>
              <a:rPr lang="zh-CN" altLang="en-US" b="1" dirty="0">
                <a:solidFill>
                  <a:srgbClr val="0432FF"/>
                </a:solidFill>
                <a:latin typeface="微软雅黑" panose="020B0503020204020204" pitchFamily="34" charset="-122"/>
                <a:ea typeface="微软雅黑" panose="020B0503020204020204" pitchFamily="34" charset="-122"/>
              </a:rPr>
              <a:t>表面张力</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E9363A52-983C-8E44-80F6-DB11EF53B4D1}" type="slidenum">
              <a:rPr lang="en-US"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47106" name="Rectangle 2"/>
          <p:cNvSpPr>
            <a:spLocks noChangeArrowheads="1"/>
          </p:cNvSpPr>
          <p:nvPr/>
        </p:nvSpPr>
        <p:spPr bwMode="auto">
          <a:xfrm>
            <a:off x="561976" y="1463951"/>
            <a:ext cx="11215290" cy="12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lang="zh-CN" altLang="zh-CN" b="1" dirty="0">
                <a:solidFill>
                  <a:srgbClr val="0000FF"/>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万有引力定律</a:t>
            </a:r>
            <a:r>
              <a:rPr lang="zh-CN" altLang="en-US" b="1" dirty="0">
                <a:solidFill>
                  <a:srgbClr val="0000FF"/>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任两质点间的万有引力，</a:t>
            </a:r>
            <a:r>
              <a:rPr lang="zh-CN" altLang="en-US" dirty="0">
                <a:solidFill>
                  <a:srgbClr val="FF0000"/>
                </a:solidFill>
                <a:latin typeface="微软雅黑" panose="020B0503020204020204" pitchFamily="34" charset="-122"/>
                <a:ea typeface="微软雅黑" panose="020B0503020204020204" pitchFamily="34" charset="-122"/>
              </a:rPr>
              <a:t>方向</a:t>
            </a:r>
            <a:r>
              <a:rPr lang="zh-CN" altLang="en-US" dirty="0">
                <a:latin typeface="微软雅黑" panose="020B0503020204020204" pitchFamily="34" charset="-122"/>
                <a:ea typeface="微软雅黑" panose="020B0503020204020204" pitchFamily="34" charset="-122"/>
              </a:rPr>
              <a:t>沿着两质点连线；</a:t>
            </a:r>
            <a:r>
              <a:rPr lang="zh-CN" altLang="en-US" dirty="0">
                <a:solidFill>
                  <a:srgbClr val="FF0000"/>
                </a:solidFill>
                <a:latin typeface="微软雅黑" panose="020B0503020204020204" pitchFamily="34" charset="-122"/>
                <a:ea typeface="微软雅黑" panose="020B0503020204020204" pitchFamily="34" charset="-122"/>
              </a:rPr>
              <a:t>大小</a:t>
            </a:r>
            <a:r>
              <a:rPr lang="zh-CN" altLang="en-US" dirty="0">
                <a:latin typeface="微软雅黑" panose="020B0503020204020204" pitchFamily="34" charset="-122"/>
                <a:ea typeface="微软雅黑" panose="020B0503020204020204" pitchFamily="34" charset="-122"/>
              </a:rPr>
              <a:t>与两质点质量的乘积成正比，与两质点间距离</a:t>
            </a:r>
            <a:r>
              <a:rPr lang="zh-CN" altLang="zh-CN" i="1" dirty="0">
                <a:latin typeface="微软雅黑" panose="020B0503020204020204" pitchFamily="34" charset="-122"/>
                <a:ea typeface="微软雅黑" panose="020B0503020204020204" pitchFamily="34" charset="-122"/>
              </a:rPr>
              <a:t>r</a:t>
            </a:r>
            <a:r>
              <a:rPr lang="zh-CN" altLang="zh-CN" baseline="-30000" dirty="0">
                <a:latin typeface="微软雅黑" panose="020B0503020204020204" pitchFamily="34" charset="-122"/>
                <a:ea typeface="微软雅黑" panose="020B0503020204020204" pitchFamily="34" charset="-122"/>
              </a:rPr>
              <a:t>12</a:t>
            </a: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的平方成反比，即</a:t>
            </a:r>
            <a:endParaRPr lang="zh-CN" altLang="zh-CN" dirty="0">
              <a:latin typeface="微软雅黑" panose="020B0503020204020204" pitchFamily="34" charset="-122"/>
              <a:ea typeface="微软雅黑" panose="020B0503020204020204" pitchFamily="34" charset="-122"/>
            </a:endParaRPr>
          </a:p>
        </p:txBody>
      </p:sp>
      <p:sp>
        <p:nvSpPr>
          <p:cNvPr id="47107" name="Rectangle 3"/>
          <p:cNvSpPr>
            <a:spLocks noChangeArrowheads="1"/>
          </p:cNvSpPr>
          <p:nvPr/>
        </p:nvSpPr>
        <p:spPr bwMode="auto">
          <a:xfrm>
            <a:off x="2495600" y="3708538"/>
            <a:ext cx="80772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30000"/>
              </a:lnSpc>
              <a:spcBef>
                <a:spcPct val="50000"/>
              </a:spcBef>
              <a:buFontTx/>
              <a:buNone/>
            </a:pPr>
            <a:r>
              <a:rPr lang="zh-CN" altLang="zh-CN" b="1" i="1" dirty="0">
                <a:latin typeface="Times New Roman" panose="02020603050405020304" pitchFamily="18" charset="0"/>
                <a:ea typeface="宋体" panose="02010600030101010101" pitchFamily="2" charset="-122"/>
              </a:rPr>
              <a:t>G</a:t>
            </a:r>
            <a:r>
              <a:rPr lang="zh-CN" altLang="zh-CN" b="1" dirty="0">
                <a:latin typeface="Times New Roman" panose="02020603050405020304" pitchFamily="18" charset="0"/>
                <a:ea typeface="宋体" panose="02010600030101010101" pitchFamily="2" charset="-122"/>
              </a:rPr>
              <a:t>=6.67259</a:t>
            </a:r>
            <a:r>
              <a:rPr lang="zh-CN" altLang="zh-CN" b="1" dirty="0">
                <a:latin typeface="Times New Roman" panose="02020603050405020304" pitchFamily="18" charset="0"/>
                <a:ea typeface="宋体" panose="02010600030101010101" pitchFamily="2" charset="-122"/>
                <a:sym typeface="Symbol" panose="05050102010706020507" pitchFamily="2" charset="2"/>
              </a:rPr>
              <a:t></a:t>
            </a:r>
            <a:r>
              <a:rPr lang="zh-CN" altLang="zh-CN" b="1" dirty="0">
                <a:latin typeface="Times New Roman" panose="02020603050405020304" pitchFamily="18" charset="0"/>
                <a:ea typeface="宋体" panose="02010600030101010101" pitchFamily="2" charset="-122"/>
              </a:rPr>
              <a:t>10</a:t>
            </a:r>
            <a:r>
              <a:rPr lang="zh-CN" altLang="zh-CN" b="1" baseline="30000" dirty="0">
                <a:latin typeface="Times New Roman" panose="02020603050405020304" pitchFamily="18" charset="0"/>
                <a:ea typeface="宋体" panose="02010600030101010101" pitchFamily="2" charset="-122"/>
                <a:sym typeface="Symbol" panose="05050102010706020507" pitchFamily="2" charset="2"/>
              </a:rPr>
              <a:t></a:t>
            </a:r>
            <a:r>
              <a:rPr lang="zh-CN" altLang="zh-CN" b="1" baseline="30000" dirty="0">
                <a:latin typeface="Times New Roman" panose="02020603050405020304" pitchFamily="18" charset="0"/>
                <a:ea typeface="宋体" panose="02010600030101010101" pitchFamily="2" charset="-122"/>
              </a:rPr>
              <a:t>11</a:t>
            </a:r>
            <a:r>
              <a:rPr lang="zh-CN" altLang="zh-CN" b="1" dirty="0">
                <a:latin typeface="Times New Roman" panose="02020603050405020304" pitchFamily="18" charset="0"/>
                <a:ea typeface="宋体" panose="02010600030101010101" pitchFamily="2" charset="-122"/>
              </a:rPr>
              <a:t>N</a:t>
            </a:r>
            <a:r>
              <a:rPr lang="zh-CN" altLang="zh-CN" b="1" dirty="0">
                <a:latin typeface="Times New Roman" panose="02020603050405020304" pitchFamily="18" charset="0"/>
                <a:ea typeface="宋体" panose="02010600030101010101" pitchFamily="2" charset="-122"/>
                <a:sym typeface="Symbol" panose="05050102010706020507" pitchFamily="2" charset="2"/>
              </a:rPr>
              <a:t></a:t>
            </a:r>
            <a:r>
              <a:rPr lang="zh-CN" altLang="zh-CN" b="1" dirty="0">
                <a:latin typeface="Times New Roman" panose="02020603050405020304" pitchFamily="18" charset="0"/>
                <a:ea typeface="宋体" panose="02010600030101010101" pitchFamily="2" charset="-122"/>
              </a:rPr>
              <a:t>m</a:t>
            </a:r>
            <a:r>
              <a:rPr lang="zh-CN" altLang="zh-CN" b="1" baseline="30000" dirty="0">
                <a:latin typeface="Times New Roman" panose="02020603050405020304" pitchFamily="18" charset="0"/>
                <a:ea typeface="宋体" panose="02010600030101010101" pitchFamily="2" charset="-122"/>
              </a:rPr>
              <a:t>2 </a:t>
            </a:r>
            <a:r>
              <a:rPr lang="zh-CN" altLang="zh-CN" b="1" dirty="0">
                <a:latin typeface="Times New Roman" panose="02020603050405020304" pitchFamily="18" charset="0"/>
                <a:ea typeface="宋体" panose="02010600030101010101" pitchFamily="2" charset="-122"/>
                <a:sym typeface="Symbol" panose="05050102010706020507" pitchFamily="2" charset="2"/>
              </a:rPr>
              <a:t></a:t>
            </a:r>
            <a:r>
              <a:rPr lang="zh-CN" altLang="zh-CN" b="1" dirty="0">
                <a:latin typeface="Times New Roman" panose="02020603050405020304" pitchFamily="18" charset="0"/>
                <a:ea typeface="宋体" panose="02010600030101010101" pitchFamily="2" charset="-122"/>
              </a:rPr>
              <a:t>kg</a:t>
            </a:r>
            <a:r>
              <a:rPr lang="zh-CN" altLang="zh-CN" b="1" baseline="30000" dirty="0">
                <a:latin typeface="Times New Roman" panose="02020603050405020304" pitchFamily="18" charset="0"/>
                <a:ea typeface="宋体" panose="02010600030101010101" pitchFamily="2" charset="-122"/>
                <a:sym typeface="Symbol" panose="05050102010706020507" pitchFamily="2" charset="2"/>
              </a:rPr>
              <a:t></a:t>
            </a:r>
            <a:r>
              <a:rPr lang="zh-CN" altLang="zh-CN" b="1" baseline="30000" dirty="0">
                <a:latin typeface="Times New Roman" panose="02020603050405020304" pitchFamily="18" charset="0"/>
                <a:ea typeface="宋体" panose="02010600030101010101" pitchFamily="2" charset="-122"/>
              </a:rPr>
              <a:t>2</a:t>
            </a:r>
            <a:r>
              <a:rPr lang="zh-CN" altLang="en-US" dirty="0">
                <a:latin typeface="微软雅黑" panose="020B0503020204020204" pitchFamily="34" charset="-122"/>
                <a:ea typeface="微软雅黑" panose="020B0503020204020204" pitchFamily="34" charset="-122"/>
              </a:rPr>
              <a:t>，称为</a:t>
            </a:r>
            <a:r>
              <a:rPr lang="zh-CN" altLang="en-US" b="1" u="sng" dirty="0">
                <a:solidFill>
                  <a:srgbClr val="FF0000"/>
                </a:solidFill>
                <a:latin typeface="微软雅黑" panose="020B0503020204020204" pitchFamily="34" charset="-122"/>
                <a:ea typeface="微软雅黑" panose="020B0503020204020204" pitchFamily="34" charset="-122"/>
              </a:rPr>
              <a:t>引力常量</a:t>
            </a:r>
            <a:r>
              <a:rPr lang="zh-CN" altLang="zh-CN" b="1" dirty="0">
                <a:solidFill>
                  <a:srgbClr val="FF0000"/>
                </a:solidFill>
                <a:latin typeface="微软雅黑" panose="020B0503020204020204" pitchFamily="34" charset="-122"/>
                <a:ea typeface="微软雅黑" panose="020B0503020204020204" pitchFamily="34" charset="-122"/>
              </a:rPr>
              <a:t> </a:t>
            </a:r>
            <a:r>
              <a:rPr lang="zh-CN" altLang="en-US" b="1" dirty="0">
                <a:latin typeface="Times New Roman" panose="02020603050405020304" pitchFamily="18" charset="0"/>
                <a:ea typeface="宋体" panose="02010600030101010101" pitchFamily="2" charset="-122"/>
              </a:rPr>
              <a:t>。</a:t>
            </a:r>
            <a:endParaRPr lang="zh-CN" altLang="zh-CN" b="1" dirty="0">
              <a:latin typeface="Times New Roman" panose="02020603050405020304" pitchFamily="18" charset="0"/>
              <a:ea typeface="宋体" panose="02010600030101010101" pitchFamily="2" charset="-122"/>
            </a:endParaRPr>
          </a:p>
        </p:txBody>
      </p:sp>
      <p:graphicFrame>
        <p:nvGraphicFramePr>
          <p:cNvPr id="47108" name="Object 4"/>
          <p:cNvGraphicFramePr>
            <a:graphicFrameLocks noChangeAspect="1"/>
          </p:cNvGraphicFramePr>
          <p:nvPr/>
        </p:nvGraphicFramePr>
        <p:xfrm>
          <a:off x="3805108" y="2676525"/>
          <a:ext cx="2224087" cy="1109662"/>
        </p:xfrm>
        <a:graphic>
          <a:graphicData uri="http://schemas.openxmlformats.org/presentationml/2006/ole">
            <mc:AlternateContent xmlns:mc="http://schemas.openxmlformats.org/markup-compatibility/2006">
              <mc:Choice xmlns:v="urn:schemas-microsoft-com:vml" Requires="v">
                <p:oleObj spid="_x0000_s2" name="" r:id="rId1" imgW="21031200" imgH="10363200" progId="Equation.3">
                  <p:embed/>
                </p:oleObj>
              </mc:Choice>
              <mc:Fallback>
                <p:oleObj name="" r:id="rId1" imgW="21031200" imgH="103632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108" y="2676525"/>
                        <a:ext cx="2224087"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5"/>
          <p:cNvGrpSpPr/>
          <p:nvPr/>
        </p:nvGrpSpPr>
        <p:grpSpPr bwMode="auto">
          <a:xfrm>
            <a:off x="1543051" y="4394339"/>
            <a:ext cx="5183187" cy="1144587"/>
            <a:chOff x="0" y="0"/>
            <a:chExt cx="3265" cy="721"/>
          </a:xfrm>
        </p:grpSpPr>
        <p:graphicFrame>
          <p:nvGraphicFramePr>
            <p:cNvPr id="47119" name="Object 6"/>
            <p:cNvGraphicFramePr>
              <a:graphicFrameLocks noChangeAspect="1"/>
            </p:cNvGraphicFramePr>
            <p:nvPr/>
          </p:nvGraphicFramePr>
          <p:xfrm>
            <a:off x="1044" y="0"/>
            <a:ext cx="2221" cy="721"/>
          </p:xfrm>
          <a:graphic>
            <a:graphicData uri="http://schemas.openxmlformats.org/presentationml/2006/ole">
              <mc:AlternateContent xmlns:mc="http://schemas.openxmlformats.org/markup-compatibility/2006">
                <mc:Choice xmlns:v="urn:schemas-microsoft-com:vml" Requires="v">
                  <p:oleObj spid="_x0000_s4" name="" r:id="rId3" imgW="30175200" imgH="10363200" progId="Equation.3">
                    <p:embed/>
                  </p:oleObj>
                </mc:Choice>
                <mc:Fallback>
                  <p:oleObj name="" r:id="rId3" imgW="30175200" imgH="103632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 y="0"/>
                          <a:ext cx="22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20" name="Rectangle 7"/>
            <p:cNvSpPr>
              <a:spLocks noChangeArrowheads="1"/>
            </p:cNvSpPr>
            <p:nvPr/>
          </p:nvSpPr>
          <p:spPr bwMode="auto">
            <a:xfrm>
              <a:off x="0" y="96"/>
              <a:ext cx="1082"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30000"/>
                </a:lnSpc>
                <a:spcBef>
                  <a:spcPct val="50000"/>
                </a:spcBef>
                <a:buFontTx/>
                <a:buNone/>
              </a:pPr>
              <a:r>
                <a:rPr lang="zh-CN" altLang="en-US" dirty="0">
                  <a:solidFill>
                    <a:srgbClr val="FF0000"/>
                  </a:solidFill>
                  <a:latin typeface="微软雅黑" panose="020B0503020204020204" pitchFamily="34" charset="-122"/>
                  <a:ea typeface="微软雅黑" panose="020B0503020204020204" pitchFamily="34" charset="-122"/>
                </a:rPr>
                <a:t>矢量形式</a:t>
              </a:r>
              <a:r>
                <a:rPr lang="zh-CN" altLang="zh-CN" dirty="0">
                  <a:solidFill>
                    <a:srgbClr val="FF0000"/>
                  </a:solidFill>
                  <a:latin typeface="微软雅黑" panose="020B0503020204020204" pitchFamily="34" charset="-122"/>
                  <a:ea typeface="微软雅黑" panose="020B0503020204020204" pitchFamily="34" charset="-122"/>
                </a:rPr>
                <a:t> </a:t>
              </a:r>
              <a:endParaRPr lang="zh-CN" altLang="zh-CN" dirty="0">
                <a:solidFill>
                  <a:srgbClr val="FF0000"/>
                </a:solidFill>
                <a:latin typeface="微软雅黑" panose="020B0503020204020204" pitchFamily="34" charset="-122"/>
                <a:ea typeface="微软雅黑" panose="020B0503020204020204" pitchFamily="34" charset="-122"/>
              </a:endParaRPr>
            </a:p>
          </p:txBody>
        </p:sp>
      </p:grpSp>
      <p:grpSp>
        <p:nvGrpSpPr>
          <p:cNvPr id="5" name="Group 8"/>
          <p:cNvGrpSpPr/>
          <p:nvPr/>
        </p:nvGrpSpPr>
        <p:grpSpPr bwMode="auto">
          <a:xfrm>
            <a:off x="398463" y="5378450"/>
            <a:ext cx="10787063" cy="1377950"/>
            <a:chOff x="0" y="0"/>
            <a:chExt cx="6795" cy="868"/>
          </a:xfrm>
        </p:grpSpPr>
        <p:sp>
          <p:nvSpPr>
            <p:cNvPr id="47115" name="Rectangle 9"/>
            <p:cNvSpPr>
              <a:spLocks noChangeArrowheads="1"/>
            </p:cNvSpPr>
            <p:nvPr/>
          </p:nvSpPr>
          <p:spPr bwMode="auto">
            <a:xfrm>
              <a:off x="0" y="0"/>
              <a:ext cx="6795"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60000"/>
                </a:lnSpc>
                <a:spcBef>
                  <a:spcPct val="50000"/>
                </a:spcBef>
                <a:buFontTx/>
                <a:buNone/>
              </a:pPr>
              <a:r>
                <a:rPr lang="zh-CN" altLang="zh-CN" dirty="0">
                  <a:latin typeface="Times New Roman" panose="02020603050405020304" pitchFamily="18" charset="0"/>
                  <a:ea typeface="宋体" panose="02010600030101010101" pitchFamily="2" charset="-122"/>
                </a:rPr>
                <a:t>          </a:t>
              </a:r>
              <a:r>
                <a:rPr lang="zh-CN" altLang="en-US" dirty="0">
                  <a:latin typeface="微软雅黑" panose="020B0503020204020204" pitchFamily="34" charset="-122"/>
                  <a:ea typeface="微软雅黑" panose="020B0503020204020204" pitchFamily="34" charset="-122"/>
                </a:rPr>
                <a:t>表示从质点</a:t>
              </a:r>
              <a:r>
                <a:rPr lang="zh-CN" altLang="zh-CN" i="1" dirty="0">
                  <a:latin typeface="Times New Roman" panose="02020603050405020304" pitchFamily="18" charset="0"/>
                  <a:ea typeface="宋体" panose="02010600030101010101" pitchFamily="2" charset="-122"/>
                </a:rPr>
                <a:t>m</a:t>
              </a:r>
              <a:r>
                <a:rPr lang="zh-CN" altLang="zh-CN" baseline="-30000" dirty="0">
                  <a:latin typeface="Times New Roman" panose="02020603050405020304" pitchFamily="18" charset="0"/>
                  <a:ea typeface="宋体" panose="02010600030101010101" pitchFamily="2" charset="-122"/>
                </a:rPr>
                <a:t>1</a:t>
              </a:r>
              <a:r>
                <a:rPr lang="zh-CN" altLang="en-US" dirty="0">
                  <a:latin typeface="微软雅黑" panose="020B0503020204020204" pitchFamily="34" charset="-122"/>
                  <a:ea typeface="微软雅黑" panose="020B0503020204020204" pitchFamily="34" charset="-122"/>
                </a:rPr>
                <a:t>到质点</a:t>
              </a:r>
              <a:r>
                <a:rPr lang="zh-CN" altLang="zh-CN" i="1" dirty="0">
                  <a:latin typeface="Times New Roman" panose="02020603050405020304" pitchFamily="18" charset="0"/>
                  <a:ea typeface="宋体" panose="02010600030101010101" pitchFamily="2" charset="-122"/>
                </a:rPr>
                <a:t>m</a:t>
              </a:r>
              <a:r>
                <a:rPr lang="zh-CN" altLang="zh-CN" baseline="-30000" dirty="0">
                  <a:latin typeface="Times New Roman" panose="02020603050405020304" pitchFamily="18" charset="0"/>
                  <a:ea typeface="宋体" panose="02010600030101010101" pitchFamily="2" charset="-122"/>
                </a:rPr>
                <a:t>2</a:t>
              </a:r>
              <a:r>
                <a:rPr lang="zh-CN" altLang="en-US" dirty="0">
                  <a:latin typeface="微软雅黑" panose="020B0503020204020204" pitchFamily="34" charset="-122"/>
                  <a:ea typeface="微软雅黑" panose="020B0503020204020204" pitchFamily="34" charset="-122"/>
                </a:rPr>
                <a:t>所引的有向线段，负号表示</a:t>
              </a:r>
              <a:r>
                <a:rPr lang="zh-CN" altLang="zh-CN" dirty="0">
                  <a:latin typeface="微软雅黑" panose="020B0503020204020204" pitchFamily="34" charset="-122"/>
                  <a:ea typeface="微软雅黑" panose="020B0503020204020204" pitchFamily="34" charset="-122"/>
                </a:rPr>
                <a:t> </a:t>
              </a:r>
              <a:r>
                <a:rPr lang="zh-CN" altLang="zh-CN" i="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的方向与</a:t>
              </a:r>
              <a:r>
                <a:rPr lang="zh-CN" altLang="zh-CN" i="1" dirty="0">
                  <a:latin typeface="Times New Roman" panose="02020603050405020304" pitchFamily="18" charset="0"/>
                  <a:ea typeface="宋体" panose="02010600030101010101" pitchFamily="2" charset="-122"/>
                </a:rPr>
                <a:t>      </a:t>
              </a:r>
              <a:r>
                <a:rPr lang="zh-CN" altLang="en-US" dirty="0">
                  <a:latin typeface="微软雅黑" panose="020B0503020204020204" pitchFamily="34" charset="-122"/>
                  <a:ea typeface="微软雅黑" panose="020B0503020204020204" pitchFamily="34" charset="-122"/>
                </a:rPr>
                <a:t>的方向相反。</a:t>
              </a:r>
              <a:r>
                <a:rPr lang="zh-CN" altLang="zh-CN" dirty="0">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p:txBody>
        </p:sp>
        <p:graphicFrame>
          <p:nvGraphicFramePr>
            <p:cNvPr id="47116" name="Object 10"/>
            <p:cNvGraphicFramePr>
              <a:graphicFrameLocks noChangeAspect="1"/>
            </p:cNvGraphicFramePr>
            <p:nvPr/>
          </p:nvGraphicFramePr>
          <p:xfrm>
            <a:off x="5635" y="73"/>
            <a:ext cx="381" cy="382"/>
          </p:xfrm>
          <a:graphic>
            <a:graphicData uri="http://schemas.openxmlformats.org/presentationml/2006/ole">
              <mc:AlternateContent xmlns:mc="http://schemas.openxmlformats.org/markup-compatibility/2006">
                <mc:Choice xmlns:v="urn:schemas-microsoft-com:vml" Requires="v">
                  <p:oleObj spid="_x0000_s6" name="" r:id="rId5" imgW="5181600" imgH="5486400" progId="Equation.3">
                    <p:embed/>
                  </p:oleObj>
                </mc:Choice>
                <mc:Fallback>
                  <p:oleObj name="" r:id="rId5" imgW="5181600" imgH="54864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5" y="73"/>
                          <a:ext cx="381"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7" name="Object 11"/>
            <p:cNvGraphicFramePr>
              <a:graphicFrameLocks noChangeAspect="1"/>
            </p:cNvGraphicFramePr>
            <p:nvPr/>
          </p:nvGraphicFramePr>
          <p:xfrm>
            <a:off x="340" y="73"/>
            <a:ext cx="314" cy="361"/>
          </p:xfrm>
          <a:graphic>
            <a:graphicData uri="http://schemas.openxmlformats.org/presentationml/2006/ole">
              <mc:AlternateContent xmlns:mc="http://schemas.openxmlformats.org/markup-compatibility/2006">
                <mc:Choice xmlns:v="urn:schemas-microsoft-com:vml" Requires="v">
                  <p:oleObj spid="_x0000_s7" name="" r:id="rId7" imgW="4267200" imgH="5181600" progId="Equation.3">
                    <p:embed/>
                  </p:oleObj>
                </mc:Choice>
                <mc:Fallback>
                  <p:oleObj name="" r:id="rId7" imgW="4267200" imgH="51816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 y="73"/>
                          <a:ext cx="314"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8" name="Object 12"/>
            <p:cNvGraphicFramePr>
              <a:graphicFrameLocks noChangeAspect="1"/>
            </p:cNvGraphicFramePr>
            <p:nvPr/>
          </p:nvGraphicFramePr>
          <p:xfrm>
            <a:off x="340" y="507"/>
            <a:ext cx="314" cy="361"/>
          </p:xfrm>
          <a:graphic>
            <a:graphicData uri="http://schemas.openxmlformats.org/presentationml/2006/ole">
              <mc:AlternateContent xmlns:mc="http://schemas.openxmlformats.org/markup-compatibility/2006">
                <mc:Choice xmlns:v="urn:schemas-microsoft-com:vml" Requires="v">
                  <p:oleObj spid="_x0000_s8" name="" r:id="rId9" imgW="4267200" imgH="5181600" progId="Equation.3">
                    <p:embed/>
                  </p:oleObj>
                </mc:Choice>
                <mc:Fallback>
                  <p:oleObj name="" r:id="rId9" imgW="4267200" imgH="51816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 y="507"/>
                          <a:ext cx="314"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 name="矩形 8"/>
          <p:cNvSpPr>
            <a:spLocks noChangeArrowheads="1"/>
          </p:cNvSpPr>
          <p:nvPr/>
        </p:nvSpPr>
        <p:spPr bwMode="auto">
          <a:xfrm>
            <a:off x="6661151" y="4654689"/>
            <a:ext cx="4098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sz="2400" b="1" dirty="0">
                <a:latin typeface="微软雅黑" panose="020B0503020204020204" pitchFamily="34" charset="-122"/>
                <a:ea typeface="微软雅黑" panose="020B0503020204020204" pitchFamily="34" charset="-122"/>
              </a:rPr>
              <a:t>（质点</a:t>
            </a:r>
            <a:r>
              <a:rPr lang="en-US" altLang="zh-CN" sz="2400" b="1" dirty="0">
                <a:latin typeface="微软雅黑" panose="020B0503020204020204" pitchFamily="34" charset="-122"/>
                <a:ea typeface="微软雅黑" panose="020B0503020204020204" pitchFamily="34" charset="-122"/>
              </a:rPr>
              <a:t>m</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对</a:t>
            </a:r>
            <a:r>
              <a:rPr lang="en-US" altLang="zh-CN" sz="2400" b="1" dirty="0">
                <a:latin typeface="微软雅黑" panose="020B0503020204020204" pitchFamily="34" charset="-122"/>
                <a:ea typeface="微软雅黑" panose="020B0503020204020204" pitchFamily="34" charset="-122"/>
              </a:rPr>
              <a:t>m</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的万有引力）</a:t>
            </a:r>
            <a:endParaRPr lang="zh-CN" altLang="en-US" sz="2400" dirty="0">
              <a:latin typeface="微软雅黑" panose="020B0503020204020204" pitchFamily="34" charset="-122"/>
              <a:ea typeface="微软雅黑" panose="020B0503020204020204" pitchFamily="34" charset="-122"/>
            </a:endParaRPr>
          </a:p>
        </p:txBody>
      </p:sp>
      <p:sp>
        <p:nvSpPr>
          <p:cNvPr id="10" name="Rectangle 4"/>
          <p:cNvSpPr>
            <a:spLocks noChangeArrowheads="1"/>
          </p:cNvSpPr>
          <p:nvPr/>
        </p:nvSpPr>
        <p:spPr bwMode="auto">
          <a:xfrm>
            <a:off x="335360" y="974724"/>
            <a:ext cx="74374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b="1" dirty="0">
                <a:solidFill>
                  <a:srgbClr val="FF0000"/>
                </a:solidFill>
                <a:latin typeface="微软雅黑" panose="020B0503020204020204" pitchFamily="34" charset="-122"/>
                <a:ea typeface="微软雅黑" panose="020B0503020204020204" pitchFamily="34" charset="-122"/>
              </a:rPr>
              <a:t>一、万有引力</a:t>
            </a:r>
            <a:r>
              <a:rPr lang="zh-CN" altLang="zh-CN" b="1" dirty="0">
                <a:solidFill>
                  <a:srgbClr val="FF0000"/>
                </a:solidFill>
                <a:latin typeface="微软雅黑" panose="020B0503020204020204" pitchFamily="34" charset="-122"/>
                <a:ea typeface="微软雅黑" panose="020B0503020204020204" pitchFamily="34" charset="-122"/>
              </a:rPr>
              <a:t>(Gravitational force) </a:t>
            </a:r>
            <a:endParaRPr lang="zh-CN" altLang="zh-CN" b="1" dirty="0">
              <a:solidFill>
                <a:srgbClr val="FF0000"/>
              </a:solidFill>
              <a:latin typeface="微软雅黑" panose="020B0503020204020204" pitchFamily="34" charset="-122"/>
              <a:ea typeface="微软雅黑" panose="020B0503020204020204" pitchFamily="34" charset="-122"/>
            </a:endParaRPr>
          </a:p>
        </p:txBody>
      </p:sp>
      <p:sp>
        <p:nvSpPr>
          <p:cNvPr id="11" name="Rectangle 7"/>
          <p:cNvSpPr>
            <a:spLocks noChangeArrowheads="1"/>
          </p:cNvSpPr>
          <p:nvPr/>
        </p:nvSpPr>
        <p:spPr bwMode="auto">
          <a:xfrm>
            <a:off x="461963" y="306388"/>
            <a:ext cx="1141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b="1" dirty="0">
                <a:latin typeface="微软雅黑" panose="020B0503020204020204" pitchFamily="34" charset="-122"/>
                <a:ea typeface="微软雅黑" panose="020B0503020204020204" pitchFamily="34" charset="-122"/>
              </a:rPr>
              <a:t>力学中常见的力：</a:t>
            </a:r>
            <a:r>
              <a:rPr lang="zh-CN" altLang="en-US" b="1" u="sng" dirty="0">
                <a:solidFill>
                  <a:srgbClr val="FF0000"/>
                </a:solidFill>
                <a:latin typeface="微软雅黑" panose="020B0503020204020204" pitchFamily="34" charset="-122"/>
                <a:ea typeface="微软雅黑" panose="020B0503020204020204" pitchFamily="34" charset="-122"/>
              </a:rPr>
              <a:t>万有引力</a:t>
            </a:r>
            <a:r>
              <a:rPr lang="zh-CN" altLang="en-US" b="1" dirty="0">
                <a:latin typeface="微软雅黑" panose="020B0503020204020204" pitchFamily="34" charset="-122"/>
                <a:ea typeface="微软雅黑" panose="020B0503020204020204" pitchFamily="34" charset="-122"/>
              </a:rPr>
              <a:t>、</a:t>
            </a:r>
            <a:r>
              <a:rPr lang="zh-CN" altLang="en-US" b="1" u="sng" dirty="0">
                <a:solidFill>
                  <a:srgbClr val="FF0000"/>
                </a:solidFill>
                <a:latin typeface="微软雅黑" panose="020B0503020204020204" pitchFamily="34" charset="-122"/>
                <a:ea typeface="微软雅黑" panose="020B0503020204020204" pitchFamily="34" charset="-122"/>
              </a:rPr>
              <a:t>弹性力</a:t>
            </a:r>
            <a:r>
              <a:rPr lang="zh-CN" altLang="en-US" b="1" dirty="0">
                <a:latin typeface="微软雅黑" panose="020B0503020204020204" pitchFamily="34" charset="-122"/>
                <a:ea typeface="微软雅黑" panose="020B0503020204020204" pitchFamily="34" charset="-122"/>
              </a:rPr>
              <a:t>、</a:t>
            </a:r>
            <a:r>
              <a:rPr lang="zh-CN" altLang="en-US" b="1" u="sng" dirty="0">
                <a:solidFill>
                  <a:srgbClr val="FF0000"/>
                </a:solidFill>
                <a:latin typeface="微软雅黑" panose="020B0503020204020204" pitchFamily="34" charset="-122"/>
                <a:ea typeface="微软雅黑" panose="020B0503020204020204" pitchFamily="34" charset="-122"/>
              </a:rPr>
              <a:t>摩擦力</a:t>
            </a:r>
            <a:r>
              <a:rPr lang="zh-CN" altLang="en-US" b="1" dirty="0">
                <a:latin typeface="微软雅黑" panose="020B0503020204020204" pitchFamily="34" charset="-122"/>
                <a:ea typeface="微软雅黑" panose="020B0503020204020204" pitchFamily="34" charset="-122"/>
              </a:rPr>
              <a:t>、 </a:t>
            </a:r>
            <a:r>
              <a:rPr lang="zh-CN" altLang="en-US" b="1" dirty="0">
                <a:solidFill>
                  <a:srgbClr val="0432FF"/>
                </a:solidFill>
                <a:latin typeface="微软雅黑" panose="020B0503020204020204" pitchFamily="34" charset="-122"/>
                <a:ea typeface="微软雅黑" panose="020B0503020204020204" pitchFamily="34" charset="-122"/>
              </a:rPr>
              <a:t>流体曳力</a:t>
            </a:r>
            <a:r>
              <a:rPr lang="zh-CN" altLang="en-US" b="1" dirty="0">
                <a:latin typeface="微软雅黑" panose="020B0503020204020204" pitchFamily="34" charset="-122"/>
                <a:ea typeface="微软雅黑" panose="020B0503020204020204" pitchFamily="34" charset="-122"/>
              </a:rPr>
              <a:t>、</a:t>
            </a:r>
            <a:r>
              <a:rPr lang="zh-CN" altLang="en-US" b="1" dirty="0">
                <a:solidFill>
                  <a:srgbClr val="0432FF"/>
                </a:solidFill>
                <a:latin typeface="微软雅黑" panose="020B0503020204020204" pitchFamily="34" charset="-122"/>
                <a:ea typeface="微软雅黑" panose="020B0503020204020204" pitchFamily="34" charset="-122"/>
              </a:rPr>
              <a:t>表面张力</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ED4144B4-9FAE-5743-9175-D01116F2A6F0}" type="slidenum">
              <a:rPr kumimoji="1" lang="en-US" altLang="zh-CN" sz="1400" smtClean="0">
                <a:latin typeface="Times New Roman" panose="02020603050405020304" pitchFamily="18" charset="0"/>
                <a:ea typeface="宋体" panose="02010600030101010101" pitchFamily="2" charset="-122"/>
              </a:rPr>
            </a:fld>
            <a:endParaRPr kumimoji="1" lang="en-US" altLang="zh-CN" sz="1400">
              <a:latin typeface="Times New Roman" panose="02020603050405020304" pitchFamily="18" charset="0"/>
              <a:ea typeface="宋体" panose="02010600030101010101" pitchFamily="2" charset="-122"/>
            </a:endParaRPr>
          </a:p>
        </p:txBody>
      </p:sp>
      <p:sp>
        <p:nvSpPr>
          <p:cNvPr id="49154" name="Text Box 2"/>
          <p:cNvSpPr txBox="1">
            <a:spLocks noChangeArrowheads="1"/>
          </p:cNvSpPr>
          <p:nvPr/>
        </p:nvSpPr>
        <p:spPr bwMode="auto">
          <a:xfrm>
            <a:off x="200819" y="251193"/>
            <a:ext cx="5715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zh-CN" altLang="en-US" b="1" dirty="0">
                <a:latin typeface="微软雅黑" panose="020B0503020204020204" pitchFamily="34" charset="-122"/>
                <a:ea typeface="微软雅黑" panose="020B0503020204020204" pitchFamily="34" charset="-122"/>
              </a:rPr>
              <a:t>（</a:t>
            </a:r>
            <a:r>
              <a:rPr kumimoji="1" lang="en-US" altLang="zh-CN" b="1" dirty="0">
                <a:latin typeface="微软雅黑" panose="020B0503020204020204" pitchFamily="34" charset="-122"/>
                <a:ea typeface="微软雅黑" panose="020B0503020204020204" pitchFamily="34" charset="-122"/>
              </a:rPr>
              <a:t>2</a:t>
            </a:r>
            <a:r>
              <a:rPr kumimoji="1" lang="zh-CN" altLang="en-US" b="1" dirty="0">
                <a:latin typeface="微软雅黑" panose="020B0503020204020204" pitchFamily="34" charset="-122"/>
                <a:ea typeface="微软雅黑" panose="020B0503020204020204" pitchFamily="34" charset="-122"/>
              </a:rPr>
              <a:t>）定律中的质量为</a:t>
            </a:r>
            <a:r>
              <a:rPr kumimoji="1" lang="zh-CN" altLang="en-US" b="1" dirty="0">
                <a:solidFill>
                  <a:srgbClr val="FF0000"/>
                </a:solidFill>
                <a:latin typeface="微软雅黑" panose="020B0503020204020204" pitchFamily="34" charset="-122"/>
                <a:ea typeface="微软雅黑" panose="020B0503020204020204" pitchFamily="34" charset="-122"/>
              </a:rPr>
              <a:t>引力质量</a:t>
            </a:r>
            <a:r>
              <a:rPr kumimoji="1" lang="zh-CN" altLang="en-US" b="1" dirty="0">
                <a:latin typeface="微软雅黑" panose="020B0503020204020204" pitchFamily="34" charset="-122"/>
                <a:ea typeface="微软雅黑" panose="020B0503020204020204" pitchFamily="34" charset="-122"/>
              </a:rPr>
              <a:t>；</a:t>
            </a:r>
            <a:endParaRPr kumimoji="1" lang="zh-CN" altLang="en-US" b="1" dirty="0">
              <a:latin typeface="微软雅黑" panose="020B0503020204020204" pitchFamily="34" charset="-122"/>
              <a:ea typeface="微软雅黑" panose="020B0503020204020204" pitchFamily="34" charset="-122"/>
            </a:endParaRPr>
          </a:p>
        </p:txBody>
      </p:sp>
      <p:sp>
        <p:nvSpPr>
          <p:cNvPr id="259075" name="Rectangle 3"/>
          <p:cNvSpPr>
            <a:spLocks noChangeArrowheads="1"/>
          </p:cNvSpPr>
          <p:nvPr/>
        </p:nvSpPr>
        <p:spPr bwMode="auto">
          <a:xfrm>
            <a:off x="623392" y="1150327"/>
            <a:ext cx="10873208" cy="130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50000"/>
              </a:lnSpc>
              <a:spcBef>
                <a:spcPct val="0"/>
              </a:spcBef>
              <a:buFontTx/>
              <a:buNone/>
            </a:pPr>
            <a:r>
              <a:rPr kumimoji="1" lang="en-US" altLang="zh-CN" dirty="0">
                <a:solidFill>
                  <a:srgbClr val="FF0000"/>
                </a:solidFill>
                <a:latin typeface="微软雅黑" panose="020B0503020204020204" pitchFamily="34" charset="-122"/>
                <a:ea typeface="微软雅黑" panose="020B0503020204020204" pitchFamily="34" charset="-122"/>
              </a:rPr>
              <a:t>    </a:t>
            </a:r>
            <a:r>
              <a:rPr kumimoji="1" lang="zh-CN" altLang="en-US" b="1" dirty="0">
                <a:solidFill>
                  <a:srgbClr val="FF0000"/>
                </a:solidFill>
                <a:latin typeface="微软雅黑" panose="020B0503020204020204" pitchFamily="34" charset="-122"/>
                <a:ea typeface="微软雅黑" panose="020B0503020204020204" pitchFamily="34" charset="-122"/>
              </a:rPr>
              <a:t>引力质量</a:t>
            </a:r>
            <a:r>
              <a:rPr kumimoji="1" lang="zh-CN" altLang="en-US" dirty="0">
                <a:latin typeface="微软雅黑" panose="020B0503020204020204" pitchFamily="34" charset="-122"/>
                <a:ea typeface="微软雅黑" panose="020B0503020204020204" pitchFamily="34" charset="-122"/>
              </a:rPr>
              <a:t>与在牛顿定律中引入的</a:t>
            </a:r>
            <a:r>
              <a:rPr kumimoji="1" lang="zh-CN" altLang="en-US" b="1" dirty="0">
                <a:solidFill>
                  <a:srgbClr val="FF0000"/>
                </a:solidFill>
                <a:latin typeface="微软雅黑" panose="020B0503020204020204" pitchFamily="34" charset="-122"/>
                <a:ea typeface="微软雅黑" panose="020B0503020204020204" pitchFamily="34" charset="-122"/>
              </a:rPr>
              <a:t>惯性质量</a:t>
            </a:r>
            <a:r>
              <a:rPr kumimoji="1" lang="zh-CN" altLang="en-US" dirty="0">
                <a:latin typeface="微软雅黑" panose="020B0503020204020204" pitchFamily="34" charset="-122"/>
                <a:ea typeface="微软雅黑" panose="020B0503020204020204" pitchFamily="34" charset="-122"/>
              </a:rPr>
              <a:t>一样</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也是物体的一种属性的量度</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它表征了物体之间引力作用的强度。</a:t>
            </a:r>
            <a:endParaRPr kumimoji="1" lang="zh-CN" altLang="en-US" dirty="0">
              <a:latin typeface="微软雅黑" panose="020B0503020204020204" pitchFamily="34" charset="-122"/>
              <a:ea typeface="微软雅黑" panose="020B0503020204020204" pitchFamily="34" charset="-122"/>
            </a:endParaRPr>
          </a:p>
        </p:txBody>
      </p:sp>
      <p:sp>
        <p:nvSpPr>
          <p:cNvPr id="259076" name="Rectangle 4"/>
          <p:cNvSpPr>
            <a:spLocks noChangeArrowheads="1"/>
          </p:cNvSpPr>
          <p:nvPr/>
        </p:nvSpPr>
        <p:spPr bwMode="auto">
          <a:xfrm>
            <a:off x="250851" y="2712357"/>
            <a:ext cx="11533781" cy="195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50000"/>
              </a:lnSpc>
              <a:spcBef>
                <a:spcPct val="0"/>
              </a:spcBef>
              <a:buFontTx/>
              <a:buNone/>
            </a:pP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虽然</a:t>
            </a:r>
            <a:r>
              <a:rPr kumimoji="1" lang="zh-CN" altLang="en-US" dirty="0">
                <a:solidFill>
                  <a:srgbClr val="FF0000"/>
                </a:solidFill>
                <a:latin typeface="微软雅黑" panose="020B0503020204020204" pitchFamily="34" charset="-122"/>
                <a:ea typeface="微软雅黑" panose="020B0503020204020204" pitchFamily="34" charset="-122"/>
              </a:rPr>
              <a:t>引力质量</a:t>
            </a:r>
            <a:r>
              <a:rPr kumimoji="1" lang="zh-CN" altLang="en-US" dirty="0">
                <a:latin typeface="微软雅黑" panose="020B0503020204020204" pitchFamily="34" charset="-122"/>
                <a:ea typeface="微软雅黑" panose="020B0503020204020204" pitchFamily="34" charset="-122"/>
              </a:rPr>
              <a:t>和</a:t>
            </a:r>
            <a:r>
              <a:rPr kumimoji="1" lang="zh-CN" altLang="en-US" dirty="0">
                <a:solidFill>
                  <a:srgbClr val="FF0000"/>
                </a:solidFill>
                <a:latin typeface="微软雅黑" panose="020B0503020204020204" pitchFamily="34" charset="-122"/>
                <a:ea typeface="微软雅黑" panose="020B0503020204020204" pitchFamily="34" charset="-122"/>
              </a:rPr>
              <a:t>惯性质量</a:t>
            </a:r>
            <a:r>
              <a:rPr kumimoji="1" lang="zh-CN" altLang="en-US" dirty="0">
                <a:latin typeface="微软雅黑" panose="020B0503020204020204" pitchFamily="34" charset="-122"/>
                <a:ea typeface="微软雅黑" panose="020B0503020204020204" pitchFamily="34" charset="-122"/>
              </a:rPr>
              <a:t>代表了物体的两种</a:t>
            </a:r>
            <a:r>
              <a:rPr kumimoji="1" lang="zh-CN" altLang="en-US" dirty="0">
                <a:solidFill>
                  <a:srgbClr val="FF0000"/>
                </a:solidFill>
                <a:latin typeface="微软雅黑" panose="020B0503020204020204" pitchFamily="34" charset="-122"/>
                <a:ea typeface="微软雅黑" panose="020B0503020204020204" pitchFamily="34" charset="-122"/>
              </a:rPr>
              <a:t>不同</a:t>
            </a:r>
            <a:r>
              <a:rPr kumimoji="1" lang="zh-CN" altLang="en-US" dirty="0">
                <a:latin typeface="微软雅黑" panose="020B0503020204020204" pitchFamily="34" charset="-122"/>
                <a:ea typeface="微软雅黑" panose="020B0503020204020204" pitchFamily="34" charset="-122"/>
              </a:rPr>
              <a:t>的</a:t>
            </a:r>
            <a:r>
              <a:rPr kumimoji="1" lang="zh-CN" altLang="en-US" dirty="0">
                <a:solidFill>
                  <a:srgbClr val="FF0000"/>
                </a:solidFill>
                <a:latin typeface="微软雅黑" panose="020B0503020204020204" pitchFamily="34" charset="-122"/>
                <a:ea typeface="微软雅黑" panose="020B0503020204020204" pitchFamily="34" charset="-122"/>
              </a:rPr>
              <a:t>属性</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然而精确的实验研究和理论分析表明</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对于任一物体来说</a:t>
            </a:r>
            <a:r>
              <a:rPr kumimoji="1" lang="en-US" altLang="zh-CN" dirty="0">
                <a:latin typeface="微软雅黑" panose="020B0503020204020204" pitchFamily="34" charset="-122"/>
                <a:ea typeface="微软雅黑" panose="020B0503020204020204" pitchFamily="34" charset="-122"/>
              </a:rPr>
              <a:t>, </a:t>
            </a:r>
            <a:r>
              <a:rPr kumimoji="1" lang="zh-CN" altLang="en-US" dirty="0">
                <a:solidFill>
                  <a:srgbClr val="0000FF"/>
                </a:solidFill>
                <a:latin typeface="微软雅黑" panose="020B0503020204020204" pitchFamily="34" charset="-122"/>
                <a:ea typeface="微软雅黑" panose="020B0503020204020204" pitchFamily="34" charset="-122"/>
              </a:rPr>
              <a:t>这两个质量都是相等的</a:t>
            </a:r>
            <a:r>
              <a:rPr kumimoji="1" lang="zh-CN" altLang="en-US" dirty="0">
                <a:latin typeface="微软雅黑" panose="020B0503020204020204" pitchFamily="34" charset="-122"/>
                <a:ea typeface="微软雅黑" panose="020B0503020204020204" pitchFamily="34" charset="-122"/>
              </a:rPr>
              <a:t>。这一重要结论正是爱因斯坦创立</a:t>
            </a:r>
            <a:r>
              <a:rPr kumimoji="1" lang="zh-CN" altLang="en-US" dirty="0">
                <a:solidFill>
                  <a:srgbClr val="0432FF"/>
                </a:solidFill>
                <a:latin typeface="微软雅黑" panose="020B0503020204020204" pitchFamily="34" charset="-122"/>
                <a:ea typeface="微软雅黑" panose="020B0503020204020204" pitchFamily="34" charset="-122"/>
              </a:rPr>
              <a:t>广义相对论的实验基础</a:t>
            </a:r>
            <a:r>
              <a:rPr kumimoji="1" lang="zh-CN" altLang="en-US" dirty="0">
                <a:latin typeface="微软雅黑" panose="020B0503020204020204" pitchFamily="34" charset="-122"/>
                <a:ea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endParaRPr>
          </a:p>
        </p:txBody>
      </p:sp>
      <p:sp>
        <p:nvSpPr>
          <p:cNvPr id="259084" name="Line 12"/>
          <p:cNvSpPr>
            <a:spLocks noChangeShapeType="1"/>
          </p:cNvSpPr>
          <p:nvPr/>
        </p:nvSpPr>
        <p:spPr bwMode="auto">
          <a:xfrm>
            <a:off x="7392144" y="4077072"/>
            <a:ext cx="3672408"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9075">
                                            <p:txEl>
                                              <p:pRg st="0" end="0"/>
                                            </p:txEl>
                                          </p:spTgt>
                                        </p:tgtEl>
                                        <p:attrNameLst>
                                          <p:attrName>style.visibility</p:attrName>
                                        </p:attrNameLst>
                                      </p:cBhvr>
                                      <p:to>
                                        <p:strVal val="visible"/>
                                      </p:to>
                                    </p:set>
                                    <p:animEffect transition="in" filter="dissolve">
                                      <p:cBhvr>
                                        <p:cTn id="7" dur="500"/>
                                        <p:tgtEl>
                                          <p:spTgt spid="259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59076"/>
                                        </p:tgtEl>
                                        <p:attrNameLst>
                                          <p:attrName>style.visibility</p:attrName>
                                        </p:attrNameLst>
                                      </p:cBhvr>
                                      <p:to>
                                        <p:strVal val="visible"/>
                                      </p:to>
                                    </p:set>
                                    <p:animEffect transition="in" filter="strips(downRight)">
                                      <p:cBhvr>
                                        <p:cTn id="12" dur="500"/>
                                        <p:tgtEl>
                                          <p:spTgt spid="259076"/>
                                        </p:tgtEl>
                                      </p:cBhvr>
                                    </p:animEffect>
                                  </p:childTnLst>
                                </p:cTn>
                              </p:par>
                              <p:par>
                                <p:cTn id="13" presetID="3" presetClass="entr" presetSubtype="10" fill="hold" nodeType="withEffect">
                                  <p:stCondLst>
                                    <p:cond delay="0"/>
                                  </p:stCondLst>
                                  <p:childTnLst>
                                    <p:set>
                                      <p:cBhvr>
                                        <p:cTn id="14" dur="1" fill="hold">
                                          <p:stCondLst>
                                            <p:cond delay="0"/>
                                          </p:stCondLst>
                                        </p:cTn>
                                        <p:tgtEl>
                                          <p:spTgt spid="259084"/>
                                        </p:tgtEl>
                                        <p:attrNameLst>
                                          <p:attrName>style.visibility</p:attrName>
                                        </p:attrNameLst>
                                      </p:cBhvr>
                                      <p:to>
                                        <p:strVal val="visible"/>
                                      </p:to>
                                    </p:set>
                                    <p:animEffect transition="in" filter="blinds(horizontal)">
                                      <p:cBhvr>
                                        <p:cTn id="15" dur="500"/>
                                        <p:tgtEl>
                                          <p:spTgt spid="259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autoUpdateAnimBg="0" build="p"/>
      <p:bldP spid="259076"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F6A2D32-0118-5146-9A16-F526207CA409}" type="slidenum">
              <a:rPr lang="zh-CN" altLang="zh-CN"/>
            </a:fld>
            <a:endParaRPr lang="zh-CN" altLang="zh-CN"/>
          </a:p>
        </p:txBody>
      </p:sp>
      <p:sp>
        <p:nvSpPr>
          <p:cNvPr id="28674" name="Rectangle 2"/>
          <p:cNvSpPr>
            <a:spLocks noChangeArrowheads="1"/>
          </p:cNvSpPr>
          <p:nvPr/>
        </p:nvSpPr>
        <p:spPr bwMode="auto">
          <a:xfrm>
            <a:off x="3186113" y="1268413"/>
            <a:ext cx="6400800" cy="314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eaLnBrk="1" hangingPunct="1">
              <a:lnSpc>
                <a:spcPct val="160000"/>
              </a:lnSpc>
              <a:spcBef>
                <a:spcPct val="0"/>
              </a:spcBef>
              <a:buFontTx/>
              <a:buNone/>
            </a:pPr>
            <a:r>
              <a:rPr lang="zh-CN" altLang="en-US" sz="3200">
                <a:solidFill>
                  <a:srgbClr val="FF0000"/>
                </a:solidFill>
                <a:latin typeface="Times New Roman" panose="02020603050405020304" pitchFamily="18" charset="0"/>
                <a:ea typeface="宋体" panose="02010600030101010101" pitchFamily="2" charset="-122"/>
              </a:rPr>
              <a:t>  </a:t>
            </a:r>
            <a:r>
              <a:rPr lang="zh-CN" altLang="en-US" sz="3200">
                <a:solidFill>
                  <a:srgbClr val="FF0000"/>
                </a:solidFill>
                <a:latin typeface="微软雅黑" panose="020B0503020204020204" pitchFamily="34" charset="-122"/>
                <a:ea typeface="微软雅黑" panose="020B0503020204020204" pitchFamily="34" charset="-122"/>
              </a:rPr>
              <a:t>§</a:t>
            </a:r>
            <a:r>
              <a:rPr lang="en-US" altLang="zh-CN" sz="3200">
                <a:solidFill>
                  <a:srgbClr val="FF0000"/>
                </a:solidFill>
                <a:latin typeface="微软雅黑" panose="020B0503020204020204" pitchFamily="34" charset="-122"/>
                <a:ea typeface="微软雅黑" panose="020B0503020204020204" pitchFamily="34" charset="-122"/>
              </a:rPr>
              <a:t>2</a:t>
            </a:r>
            <a:r>
              <a:rPr lang="zh-CN" altLang="en-US" sz="3200">
                <a:solidFill>
                  <a:srgbClr val="FF0000"/>
                </a:solidFill>
                <a:latin typeface="微软雅黑" panose="020B0503020204020204" pitchFamily="34" charset="-122"/>
                <a:ea typeface="微软雅黑" panose="020B0503020204020204" pitchFamily="34" charset="-122"/>
              </a:rPr>
              <a:t>-1  牛顿运动定律</a:t>
            </a:r>
            <a:endParaRPr lang="zh-CN" altLang="en-US" sz="3200">
              <a:solidFill>
                <a:srgbClr val="FF0000"/>
              </a:solidFill>
              <a:latin typeface="微软雅黑" panose="020B0503020204020204" pitchFamily="34" charset="-122"/>
              <a:ea typeface="微软雅黑" panose="020B0503020204020204" pitchFamily="34" charset="-122"/>
            </a:endParaRPr>
          </a:p>
          <a:p>
            <a:pPr algn="just">
              <a:lnSpc>
                <a:spcPct val="160000"/>
              </a:lnSpc>
              <a:spcBef>
                <a:spcPct val="0"/>
              </a:spcBef>
              <a:buFontTx/>
              <a:buNone/>
            </a:pPr>
            <a:r>
              <a:rPr lang="zh-CN" altLang="en-US" sz="3200">
                <a:solidFill>
                  <a:srgbClr val="FF0000"/>
                </a:solidFill>
                <a:latin typeface="微软雅黑" panose="020B0503020204020204" pitchFamily="34" charset="-122"/>
                <a:ea typeface="微软雅黑" panose="020B0503020204020204" pitchFamily="34" charset="-122"/>
              </a:rPr>
              <a:t>  §</a:t>
            </a:r>
            <a:r>
              <a:rPr lang="en-US" altLang="zh-CN" sz="3200">
                <a:solidFill>
                  <a:srgbClr val="FF0000"/>
                </a:solidFill>
                <a:latin typeface="微软雅黑" panose="020B0503020204020204" pitchFamily="34" charset="-122"/>
                <a:ea typeface="微软雅黑" panose="020B0503020204020204" pitchFamily="34" charset="-122"/>
              </a:rPr>
              <a:t>2</a:t>
            </a:r>
            <a:r>
              <a:rPr lang="zh-CN" altLang="en-US" sz="3200">
                <a:solidFill>
                  <a:srgbClr val="FF0000"/>
                </a:solidFill>
                <a:latin typeface="微软雅黑" panose="020B0503020204020204" pitchFamily="34" charset="-122"/>
                <a:ea typeface="微软雅黑" panose="020B0503020204020204" pitchFamily="34" charset="-122"/>
              </a:rPr>
              <a:t>-2  常见的几种力</a:t>
            </a:r>
            <a:endParaRPr lang="en-US" altLang="zh-CN" sz="3200">
              <a:solidFill>
                <a:srgbClr val="FF0000"/>
              </a:solidFill>
              <a:latin typeface="微软雅黑" panose="020B0503020204020204" pitchFamily="34" charset="-122"/>
              <a:ea typeface="微软雅黑" panose="020B0503020204020204" pitchFamily="34" charset="-122"/>
            </a:endParaRPr>
          </a:p>
          <a:p>
            <a:pPr algn="just">
              <a:lnSpc>
                <a:spcPct val="160000"/>
              </a:lnSpc>
              <a:spcBef>
                <a:spcPct val="0"/>
              </a:spcBef>
              <a:buFontTx/>
              <a:buNone/>
            </a:pPr>
            <a:r>
              <a:rPr lang="zh-CN" altLang="en-US" sz="3200">
                <a:latin typeface="微软雅黑" panose="020B0503020204020204" pitchFamily="34" charset="-122"/>
                <a:ea typeface="微软雅黑" panose="020B0503020204020204" pitchFamily="34" charset="-122"/>
              </a:rPr>
              <a:t>  §</a:t>
            </a:r>
            <a:r>
              <a:rPr lang="en-US" altLang="zh-CN" sz="3200">
                <a:latin typeface="微软雅黑" panose="020B0503020204020204" pitchFamily="34" charset="-122"/>
                <a:ea typeface="微软雅黑" panose="020B0503020204020204" pitchFamily="34" charset="-122"/>
              </a:rPr>
              <a:t>2</a:t>
            </a:r>
            <a:r>
              <a:rPr lang="zh-CN" altLang="en-US" sz="3200">
                <a:latin typeface="微软雅黑" panose="020B0503020204020204" pitchFamily="34" charset="-122"/>
                <a:ea typeface="微软雅黑" panose="020B0503020204020204" pitchFamily="34" charset="-122"/>
              </a:rPr>
              <a:t>-</a:t>
            </a:r>
            <a:r>
              <a:rPr lang="en-US" altLang="zh-CN" sz="3200">
                <a:latin typeface="微软雅黑" panose="020B0503020204020204" pitchFamily="34" charset="-122"/>
                <a:ea typeface="微软雅黑" panose="020B0503020204020204" pitchFamily="34" charset="-122"/>
              </a:rPr>
              <a:t>4</a:t>
            </a:r>
            <a:r>
              <a:rPr lang="zh-CN" altLang="en-US" sz="3200">
                <a:latin typeface="微软雅黑" panose="020B0503020204020204" pitchFamily="34" charset="-122"/>
                <a:ea typeface="微软雅黑" panose="020B0503020204020204" pitchFamily="34" charset="-122"/>
              </a:rPr>
              <a:t>  应用牛顿定律解题</a:t>
            </a:r>
            <a:endParaRPr lang="en-US" altLang="zh-CN" sz="3200">
              <a:latin typeface="微软雅黑" panose="020B0503020204020204" pitchFamily="34" charset="-122"/>
              <a:ea typeface="微软雅黑" panose="020B0503020204020204" pitchFamily="34" charset="-122"/>
            </a:endParaRPr>
          </a:p>
          <a:p>
            <a:pPr algn="just">
              <a:lnSpc>
                <a:spcPct val="160000"/>
              </a:lnSpc>
              <a:spcBef>
                <a:spcPct val="0"/>
              </a:spcBef>
              <a:buFontTx/>
              <a:buNone/>
            </a:pPr>
            <a:r>
              <a:rPr lang="zh-CN" altLang="en-US" sz="3200">
                <a:latin typeface="微软雅黑" panose="020B0503020204020204" pitchFamily="34" charset="-122"/>
                <a:ea typeface="微软雅黑" panose="020B0503020204020204" pitchFamily="34" charset="-122"/>
              </a:rPr>
              <a:t>  §</a:t>
            </a:r>
            <a:r>
              <a:rPr lang="en-US" altLang="zh-CN" sz="3200">
                <a:latin typeface="微软雅黑" panose="020B0503020204020204" pitchFamily="34" charset="-122"/>
                <a:ea typeface="微软雅黑" panose="020B0503020204020204" pitchFamily="34" charset="-122"/>
              </a:rPr>
              <a:t>2</a:t>
            </a:r>
            <a:r>
              <a:rPr lang="zh-CN" altLang="en-US" sz="3200">
                <a:latin typeface="微软雅黑" panose="020B0503020204020204" pitchFamily="34" charset="-122"/>
                <a:ea typeface="微软雅黑" panose="020B0503020204020204" pitchFamily="34" charset="-122"/>
              </a:rPr>
              <a:t>-</a:t>
            </a:r>
            <a:r>
              <a:rPr lang="en-US" altLang="zh-CN" sz="3200">
                <a:latin typeface="微软雅黑" panose="020B0503020204020204" pitchFamily="34" charset="-122"/>
                <a:ea typeface="微软雅黑" panose="020B0503020204020204" pitchFamily="34" charset="-122"/>
              </a:rPr>
              <a:t>5</a:t>
            </a:r>
            <a:r>
              <a:rPr lang="zh-CN" altLang="en-US" sz="3200">
                <a:latin typeface="微软雅黑" panose="020B0503020204020204" pitchFamily="34" charset="-122"/>
                <a:ea typeface="微软雅黑" panose="020B0503020204020204" pitchFamily="34" charset="-122"/>
              </a:rPr>
              <a:t>  非惯性系与惯性力</a:t>
            </a:r>
            <a:endParaRPr lang="en-US" altLang="zh-CN" sz="3200">
              <a:latin typeface="微软雅黑" panose="020B0503020204020204" pitchFamily="34" charset="-122"/>
              <a:ea typeface="微软雅黑" panose="020B0503020204020204" pitchFamily="34" charset="-122"/>
            </a:endParaRPr>
          </a:p>
        </p:txBody>
      </p:sp>
      <p:sp>
        <p:nvSpPr>
          <p:cNvPr id="28675" name="Rectangle 3"/>
          <p:cNvSpPr>
            <a:spLocks noChangeArrowheads="1"/>
          </p:cNvSpPr>
          <p:nvPr/>
        </p:nvSpPr>
        <p:spPr bwMode="auto">
          <a:xfrm>
            <a:off x="3719513" y="476250"/>
            <a:ext cx="50307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sz="3600">
                <a:latin typeface="微软雅黑" panose="020B0503020204020204" pitchFamily="34" charset="-122"/>
                <a:ea typeface="微软雅黑" panose="020B0503020204020204" pitchFamily="34" charset="-122"/>
              </a:rPr>
              <a:t>第二章</a:t>
            </a:r>
            <a:r>
              <a:rPr lang="en-US" altLang="zh-CN" sz="3600">
                <a:latin typeface="微软雅黑" panose="020B0503020204020204" pitchFamily="34" charset="-122"/>
                <a:ea typeface="微软雅黑" panose="020B0503020204020204" pitchFamily="34" charset="-122"/>
              </a:rPr>
              <a:t>  </a:t>
            </a:r>
            <a:r>
              <a:rPr lang="zh-CN" altLang="en-US" sz="3600">
                <a:latin typeface="微软雅黑" panose="020B0503020204020204" pitchFamily="34" charset="-122"/>
                <a:ea typeface="微软雅黑" panose="020B0503020204020204" pitchFamily="34" charset="-122"/>
              </a:rPr>
              <a:t>运动与力</a:t>
            </a:r>
            <a:endParaRPr lang="zh-CN" altLang="en-US" sz="36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5B2229AC-B912-D448-A4A3-5E032B312487}" type="slidenum">
              <a:rPr kumimoji="1" lang="en-US" altLang="zh-CN" sz="1400" smtClean="0">
                <a:latin typeface="Times New Roman" panose="02020603050405020304" pitchFamily="18" charset="0"/>
                <a:ea typeface="宋体" panose="02010600030101010101" pitchFamily="2" charset="-122"/>
              </a:rPr>
            </a:fld>
            <a:endParaRPr kumimoji="1" lang="en-US" altLang="zh-CN" sz="1400">
              <a:latin typeface="Times New Roman" panose="02020603050405020304" pitchFamily="18" charset="0"/>
              <a:ea typeface="宋体" panose="02010600030101010101" pitchFamily="2" charset="-122"/>
            </a:endParaRPr>
          </a:p>
        </p:txBody>
      </p:sp>
      <p:sp>
        <p:nvSpPr>
          <p:cNvPr id="260098" name="Rectangle 2"/>
          <p:cNvSpPr>
            <a:spLocks noChangeArrowheads="1"/>
          </p:cNvSpPr>
          <p:nvPr/>
        </p:nvSpPr>
        <p:spPr bwMode="auto">
          <a:xfrm>
            <a:off x="533400" y="668338"/>
            <a:ext cx="1139524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把地球近似为质量均匀分布的球体</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则地面上一个质量为</a:t>
            </a:r>
            <a:r>
              <a:rPr kumimoji="1" lang="en-US" altLang="zh-CN" i="1" dirty="0">
                <a:latin typeface="微软雅黑" panose="020B0503020204020204" pitchFamily="34" charset="-122"/>
                <a:ea typeface="微软雅黑" panose="020B0503020204020204" pitchFamily="34" charset="-122"/>
              </a:rPr>
              <a:t>m</a:t>
            </a:r>
            <a:r>
              <a:rPr kumimoji="1" lang="zh-CN" altLang="en-US" dirty="0">
                <a:latin typeface="微软雅黑" panose="020B0503020204020204" pitchFamily="34" charset="-122"/>
                <a:ea typeface="微软雅黑" panose="020B0503020204020204" pitchFamily="34" charset="-122"/>
              </a:rPr>
              <a:t>的物体与地球间万有引力大小</a:t>
            </a:r>
            <a:endParaRPr kumimoji="1" lang="zh-CN" altLang="en-US" dirty="0">
              <a:latin typeface="微软雅黑" panose="020B0503020204020204" pitchFamily="34" charset="-122"/>
              <a:ea typeface="微软雅黑" panose="020B0503020204020204" pitchFamily="34" charset="-122"/>
            </a:endParaRPr>
          </a:p>
        </p:txBody>
      </p:sp>
      <p:sp>
        <p:nvSpPr>
          <p:cNvPr id="260099" name="Rectangle 3"/>
          <p:cNvSpPr>
            <a:spLocks noChangeArrowheads="1"/>
          </p:cNvSpPr>
          <p:nvPr/>
        </p:nvSpPr>
        <p:spPr bwMode="auto">
          <a:xfrm>
            <a:off x="410918" y="2746986"/>
            <a:ext cx="11517729"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两个结论：</a:t>
            </a:r>
            <a:r>
              <a:rPr kumimoji="1" lang="en-US" altLang="zh-CN" dirty="0">
                <a:solidFill>
                  <a:srgbClr val="0432FF"/>
                </a:solidFill>
                <a:latin typeface="微软雅黑" panose="020B0503020204020204" pitchFamily="34" charset="-122"/>
                <a:ea typeface="微软雅黑" panose="020B0503020204020204" pitchFamily="34" charset="-122"/>
              </a:rPr>
              <a:t>(1) </a:t>
            </a:r>
            <a:r>
              <a:rPr kumimoji="1" lang="en-US" altLang="zh-CN" i="1" dirty="0">
                <a:solidFill>
                  <a:srgbClr val="0432FF"/>
                </a:solidFill>
                <a:latin typeface="微软雅黑" panose="020B0503020204020204" pitchFamily="34" charset="-122"/>
                <a:ea typeface="微软雅黑" panose="020B0503020204020204" pitchFamily="34" charset="-122"/>
              </a:rPr>
              <a:t>g</a:t>
            </a:r>
            <a:r>
              <a:rPr kumimoji="1" lang="zh-CN" altLang="en-US" dirty="0">
                <a:solidFill>
                  <a:srgbClr val="0432FF"/>
                </a:solidFill>
                <a:latin typeface="微软雅黑" panose="020B0503020204020204" pitchFamily="34" charset="-122"/>
                <a:ea typeface="微软雅黑" panose="020B0503020204020204" pitchFamily="34" charset="-122"/>
              </a:rPr>
              <a:t>的数值与物体本身的质量无关；</a:t>
            </a:r>
            <a:r>
              <a:rPr kumimoji="1" lang="en-US" altLang="zh-CN" dirty="0">
                <a:solidFill>
                  <a:srgbClr val="0432FF"/>
                </a:solidFill>
                <a:latin typeface="微软雅黑" panose="020B0503020204020204" pitchFamily="34" charset="-122"/>
                <a:ea typeface="微软雅黑" panose="020B0503020204020204" pitchFamily="34" charset="-122"/>
              </a:rPr>
              <a:t>(2) </a:t>
            </a:r>
            <a:r>
              <a:rPr kumimoji="1" lang="en-US" altLang="zh-CN" i="1" dirty="0">
                <a:solidFill>
                  <a:srgbClr val="0432FF"/>
                </a:solidFill>
                <a:latin typeface="微软雅黑" panose="020B0503020204020204" pitchFamily="34" charset="-122"/>
                <a:ea typeface="微软雅黑" panose="020B0503020204020204" pitchFamily="34" charset="-122"/>
              </a:rPr>
              <a:t>g</a:t>
            </a:r>
            <a:r>
              <a:rPr kumimoji="1" lang="zh-CN" altLang="en-US" dirty="0">
                <a:solidFill>
                  <a:srgbClr val="0432FF"/>
                </a:solidFill>
                <a:latin typeface="微软雅黑" panose="020B0503020204020204" pitchFamily="34" charset="-122"/>
                <a:ea typeface="微软雅黑" panose="020B0503020204020204" pitchFamily="34" charset="-122"/>
              </a:rPr>
              <a:t>的数值随着离开地面高度增加而减小。</a:t>
            </a:r>
            <a:endParaRPr kumimoji="1" lang="zh-CN" altLang="en-US" dirty="0">
              <a:solidFill>
                <a:srgbClr val="0432FF"/>
              </a:solidFill>
              <a:latin typeface="微软雅黑" panose="020B0503020204020204" pitchFamily="34" charset="-122"/>
              <a:ea typeface="微软雅黑" panose="020B0503020204020204" pitchFamily="34" charset="-122"/>
            </a:endParaRPr>
          </a:p>
        </p:txBody>
      </p:sp>
      <p:sp>
        <p:nvSpPr>
          <p:cNvPr id="260100" name="Rectangle 4"/>
          <p:cNvSpPr>
            <a:spLocks noChangeArrowheads="1"/>
          </p:cNvSpPr>
          <p:nvPr/>
        </p:nvSpPr>
        <p:spPr bwMode="auto">
          <a:xfrm>
            <a:off x="410918" y="4133484"/>
            <a:ext cx="11517728" cy="100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地球半径很大</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约为</a:t>
            </a:r>
            <a:r>
              <a:rPr kumimoji="1" lang="en-US" altLang="zh-CN" sz="2400" dirty="0">
                <a:latin typeface="微软雅黑" panose="020B0503020204020204" pitchFamily="34" charset="-122"/>
                <a:ea typeface="微软雅黑" panose="020B0503020204020204" pitchFamily="34" charset="-122"/>
              </a:rPr>
              <a:t>6.37</a:t>
            </a:r>
            <a:r>
              <a:rPr kumimoji="1" lang="en-US" altLang="zh-CN" sz="2400" dirty="0">
                <a:latin typeface="微软雅黑" panose="020B0503020204020204" pitchFamily="34" charset="-122"/>
                <a:ea typeface="微软雅黑" panose="020B0503020204020204" pitchFamily="34" charset="-122"/>
                <a:sym typeface="Symbol" panose="05050102010706020507" pitchFamily="2" charset="2"/>
              </a:rPr>
              <a:t></a:t>
            </a:r>
            <a:r>
              <a:rPr kumimoji="1" lang="en-US" altLang="zh-CN" sz="2400" dirty="0">
                <a:latin typeface="微软雅黑" panose="020B0503020204020204" pitchFamily="34" charset="-122"/>
                <a:ea typeface="微软雅黑" panose="020B0503020204020204" pitchFamily="34" charset="-122"/>
              </a:rPr>
              <a:t>10</a:t>
            </a:r>
            <a:r>
              <a:rPr kumimoji="1" lang="en-US" altLang="zh-CN" sz="2400" baseline="30000" dirty="0">
                <a:latin typeface="微软雅黑" panose="020B0503020204020204" pitchFamily="34" charset="-122"/>
                <a:ea typeface="微软雅黑" panose="020B0503020204020204" pitchFamily="34" charset="-122"/>
              </a:rPr>
              <a:t>6 </a:t>
            </a:r>
            <a:r>
              <a:rPr kumimoji="1" lang="en-US" altLang="zh-CN" sz="2400" dirty="0">
                <a:latin typeface="微软雅黑" panose="020B0503020204020204" pitchFamily="34" charset="-122"/>
                <a:ea typeface="微软雅黑" panose="020B0503020204020204" pitchFamily="34" charset="-122"/>
              </a:rPr>
              <a:t>m ), </a:t>
            </a:r>
            <a:r>
              <a:rPr kumimoji="1" lang="zh-CN" altLang="en-US" sz="2400" dirty="0">
                <a:latin typeface="微软雅黑" panose="020B0503020204020204" pitchFamily="34" charset="-122"/>
                <a:ea typeface="微软雅黑" panose="020B0503020204020204" pitchFamily="34" charset="-122"/>
              </a:rPr>
              <a:t>当高度不太大时</a:t>
            </a:r>
            <a:r>
              <a:rPr kumimoji="1" lang="en-US" altLang="zh-CN" sz="2400" dirty="0">
                <a:latin typeface="微软雅黑" panose="020B0503020204020204" pitchFamily="34" charset="-122"/>
                <a:ea typeface="微软雅黑" panose="020B0503020204020204" pitchFamily="34" charset="-122"/>
              </a:rPr>
              <a:t>, </a:t>
            </a:r>
            <a:r>
              <a:rPr kumimoji="1" lang="en-US" altLang="zh-CN" sz="2400" i="1" dirty="0">
                <a:latin typeface="微软雅黑" panose="020B0503020204020204" pitchFamily="34" charset="-122"/>
                <a:ea typeface="微软雅黑" panose="020B0503020204020204" pitchFamily="34" charset="-122"/>
              </a:rPr>
              <a:t>g</a:t>
            </a:r>
            <a:r>
              <a:rPr kumimoji="1" lang="zh-CN" altLang="en-US" sz="2400" dirty="0">
                <a:latin typeface="微软雅黑" panose="020B0503020204020204" pitchFamily="34" charset="-122"/>
                <a:ea typeface="微软雅黑" panose="020B0503020204020204" pitchFamily="34" charset="-122"/>
              </a:rPr>
              <a:t>的数值变化可忽略。由于地球自转</a:t>
            </a:r>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地面各处的</a:t>
            </a:r>
            <a:r>
              <a:rPr kumimoji="1" lang="en-US" altLang="zh-CN" sz="2400" i="1" dirty="0">
                <a:latin typeface="微软雅黑" panose="020B0503020204020204" pitchFamily="34" charset="-122"/>
                <a:ea typeface="微软雅黑" panose="020B0503020204020204" pitchFamily="34" charset="-122"/>
              </a:rPr>
              <a:t>g</a:t>
            </a:r>
            <a:r>
              <a:rPr kumimoji="1" lang="zh-CN" altLang="en-US" sz="2400" dirty="0">
                <a:latin typeface="微软雅黑" panose="020B0503020204020204" pitchFamily="34" charset="-122"/>
                <a:ea typeface="微软雅黑" panose="020B0503020204020204" pitchFamily="34" charset="-122"/>
              </a:rPr>
              <a:t>值有明显差异。    </a:t>
            </a:r>
            <a:r>
              <a:rPr kumimoji="1" lang="en-US" altLang="zh-CN" sz="2400" i="1" dirty="0">
                <a:latin typeface="微软雅黑" panose="020B0503020204020204" pitchFamily="34" charset="-122"/>
                <a:ea typeface="微软雅黑" panose="020B0503020204020204" pitchFamily="34" charset="-122"/>
              </a:rPr>
              <a:t>g</a:t>
            </a:r>
            <a:r>
              <a:rPr kumimoji="1" lang="zh-CN" altLang="en-US" sz="2400" dirty="0">
                <a:latin typeface="微软雅黑" panose="020B0503020204020204" pitchFamily="34" charset="-122"/>
                <a:ea typeface="微软雅黑" panose="020B0503020204020204" pitchFamily="34" charset="-122"/>
              </a:rPr>
              <a:t>与纬度</a:t>
            </a:r>
            <a:r>
              <a:rPr kumimoji="1" lang="zh-CN" altLang="en-US" sz="2400" i="1" dirty="0">
                <a:latin typeface="微软雅黑" panose="020B0503020204020204" pitchFamily="34" charset="-122"/>
                <a:ea typeface="微软雅黑" panose="020B0503020204020204" pitchFamily="34" charset="-122"/>
                <a:sym typeface="Symbol" panose="05050102010706020507" pitchFamily="2" charset="2"/>
              </a:rPr>
              <a:t> </a:t>
            </a:r>
            <a:r>
              <a:rPr kumimoji="1" lang="zh-CN" altLang="en-US" sz="2400" dirty="0">
                <a:latin typeface="微软雅黑" panose="020B0503020204020204" pitchFamily="34" charset="-122"/>
                <a:ea typeface="微软雅黑" panose="020B0503020204020204" pitchFamily="34" charset="-122"/>
              </a:rPr>
              <a:t>经验公式：</a:t>
            </a:r>
            <a:endParaRPr kumimoji="1" lang="zh-CN" altLang="en-US" sz="2400" dirty="0">
              <a:latin typeface="微软雅黑" panose="020B0503020204020204" pitchFamily="34" charset="-122"/>
              <a:ea typeface="微软雅黑" panose="020B0503020204020204" pitchFamily="34" charset="-122"/>
            </a:endParaRPr>
          </a:p>
        </p:txBody>
      </p:sp>
      <p:graphicFrame>
        <p:nvGraphicFramePr>
          <p:cNvPr id="260101" name="Object 5"/>
          <p:cNvGraphicFramePr>
            <a:graphicFrameLocks noChangeAspect="1"/>
          </p:cNvGraphicFramePr>
          <p:nvPr/>
        </p:nvGraphicFramePr>
        <p:xfrm>
          <a:off x="2282809" y="1818299"/>
          <a:ext cx="1600200" cy="869950"/>
        </p:xfrm>
        <a:graphic>
          <a:graphicData uri="http://schemas.openxmlformats.org/presentationml/2006/ole">
            <mc:AlternateContent xmlns:mc="http://schemas.openxmlformats.org/markup-compatibility/2006">
              <mc:Choice xmlns:v="urn:schemas-microsoft-com:vml" Requires="v">
                <p:oleObj spid="_x0000_s2" name="" r:id="rId1" imgW="15544800" imgH="8534400" progId="Equation.3">
                  <p:embed/>
                </p:oleObj>
              </mc:Choice>
              <mc:Fallback>
                <p:oleObj name="" r:id="rId1" imgW="15544800" imgH="85344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809" y="1818299"/>
                        <a:ext cx="1600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6"/>
          <p:cNvGrpSpPr/>
          <p:nvPr/>
        </p:nvGrpSpPr>
        <p:grpSpPr bwMode="auto">
          <a:xfrm>
            <a:off x="4260850" y="1755775"/>
            <a:ext cx="4876800" cy="919163"/>
            <a:chOff x="1628" y="674"/>
            <a:chExt cx="3072" cy="579"/>
          </a:xfrm>
        </p:grpSpPr>
        <p:sp>
          <p:nvSpPr>
            <p:cNvPr id="50186" name="Rectangle 7"/>
            <p:cNvSpPr>
              <a:spLocks noChangeArrowheads="1"/>
            </p:cNvSpPr>
            <p:nvPr/>
          </p:nvSpPr>
          <p:spPr bwMode="auto">
            <a:xfrm>
              <a:off x="1628" y="824"/>
              <a:ext cx="18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kumimoji="1" lang="zh-CN" altLang="en-US" dirty="0">
                  <a:latin typeface="微软雅黑" panose="020B0503020204020204" pitchFamily="34" charset="-122"/>
                  <a:ea typeface="微软雅黑" panose="020B0503020204020204" pitchFamily="34" charset="-122"/>
                </a:rPr>
                <a:t>由牛二律</a:t>
              </a:r>
              <a:r>
                <a:rPr kumimoji="1" lang="en-US" altLang="zh-CN" dirty="0">
                  <a:latin typeface="微软雅黑" panose="020B0503020204020204" pitchFamily="34" charset="-122"/>
                  <a:ea typeface="微软雅黑" panose="020B0503020204020204" pitchFamily="34" charset="-122"/>
                </a:rPr>
                <a:t>  </a:t>
              </a:r>
              <a:r>
                <a:rPr kumimoji="1" lang="en-US" altLang="zh-CN" i="1" dirty="0">
                  <a:latin typeface="Times New Roman" panose="02020603050405020304" pitchFamily="18" charset="0"/>
                  <a:ea typeface="微软雅黑" panose="020B0503020204020204" pitchFamily="34" charset="-122"/>
                  <a:cs typeface="Times New Roman" panose="02020603050405020304" pitchFamily="18" charset="0"/>
                </a:rPr>
                <a:t>F</a:t>
              </a: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 = </a:t>
              </a:r>
              <a:r>
                <a:rPr kumimoji="1" lang="en-US" altLang="zh-CN" i="1" dirty="0">
                  <a:latin typeface="Times New Roman" panose="02020603050405020304" pitchFamily="18" charset="0"/>
                  <a:ea typeface="微软雅黑" panose="020B0503020204020204" pitchFamily="34" charset="-122"/>
                  <a:cs typeface="Times New Roman" panose="02020603050405020304" pitchFamily="18" charset="0"/>
                </a:rPr>
                <a:t>m</a:t>
              </a: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i="1" dirty="0">
                  <a:latin typeface="Times New Roman" panose="02020603050405020304" pitchFamily="18" charset="0"/>
                  <a:ea typeface="微软雅黑" panose="020B0503020204020204" pitchFamily="34" charset="-122"/>
                  <a:cs typeface="Times New Roman" panose="02020603050405020304" pitchFamily="18" charset="0"/>
                </a:rPr>
                <a:t>g</a:t>
              </a: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endPar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0187" name="Object 8"/>
            <p:cNvGraphicFramePr>
              <a:graphicFrameLocks noChangeAspect="1"/>
            </p:cNvGraphicFramePr>
            <p:nvPr/>
          </p:nvGraphicFramePr>
          <p:xfrm>
            <a:off x="3656" y="674"/>
            <a:ext cx="1044" cy="579"/>
          </p:xfrm>
          <a:graphic>
            <a:graphicData uri="http://schemas.openxmlformats.org/presentationml/2006/ole">
              <mc:AlternateContent xmlns:mc="http://schemas.openxmlformats.org/markup-compatibility/2006">
                <mc:Choice xmlns:v="urn:schemas-microsoft-com:vml" Requires="v">
                  <p:oleObj spid="_x0000_s4" name="Equation" r:id="rId3" imgW="16764000" imgH="9448800" progId="Equation.3">
                    <p:embed/>
                  </p:oleObj>
                </mc:Choice>
                <mc:Fallback>
                  <p:oleObj name="Equation" r:id="rId3" imgW="16764000" imgH="94488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 y="674"/>
                          <a:ext cx="1044"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60105" name="Object 9"/>
          <p:cNvGraphicFramePr>
            <a:graphicFrameLocks noChangeAspect="1"/>
          </p:cNvGraphicFramePr>
          <p:nvPr/>
        </p:nvGraphicFramePr>
        <p:xfrm>
          <a:off x="2376031" y="5233987"/>
          <a:ext cx="7632700" cy="633413"/>
        </p:xfrm>
        <a:graphic>
          <a:graphicData uri="http://schemas.openxmlformats.org/presentationml/2006/ole">
            <mc:AlternateContent xmlns:mc="http://schemas.openxmlformats.org/markup-compatibility/2006">
              <mc:Choice xmlns:v="urn:schemas-microsoft-com:vml" Requires="v">
                <p:oleObj spid="_x0000_s5" name="" r:id="rId5" imgW="84734400" imgH="5486400" progId="Equation.3">
                  <p:embed/>
                </p:oleObj>
              </mc:Choice>
              <mc:Fallback>
                <p:oleObj name="" r:id="rId5" imgW="84734400" imgH="54864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6031" y="5233987"/>
                        <a:ext cx="76327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0106" name="Rectangle 10"/>
          <p:cNvSpPr>
            <a:spLocks noChangeArrowheads="1"/>
          </p:cNvSpPr>
          <p:nvPr/>
        </p:nvSpPr>
        <p:spPr bwMode="auto">
          <a:xfrm>
            <a:off x="2168769" y="5963461"/>
            <a:ext cx="8351837" cy="59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kumimoji="1" lang="en-US" altLang="zh-CN" sz="2400" i="1" dirty="0">
                <a:latin typeface="微软雅黑" panose="020B0503020204020204" pitchFamily="34" charset="-122"/>
                <a:ea typeface="微软雅黑" panose="020B0503020204020204" pitchFamily="34" charset="-122"/>
              </a:rPr>
              <a:t>g</a:t>
            </a:r>
            <a:r>
              <a:rPr kumimoji="1" lang="zh-CN" altLang="en-US" dirty="0">
                <a:latin typeface="微软雅黑" panose="020B0503020204020204" pitchFamily="34" charset="-122"/>
                <a:ea typeface="微软雅黑" panose="020B0503020204020204" pitchFamily="34" charset="-122"/>
              </a:rPr>
              <a:t>的标准值</a:t>
            </a:r>
            <a:r>
              <a:rPr kumimoji="1" lang="en-US" altLang="zh-CN" dirty="0">
                <a:latin typeface="微软雅黑" panose="020B0503020204020204" pitchFamily="34" charset="-122"/>
                <a:ea typeface="微软雅黑" panose="020B0503020204020204" pitchFamily="34" charset="-122"/>
              </a:rPr>
              <a:t>:9.80665 m</a:t>
            </a:r>
            <a:r>
              <a:rPr kumimoji="1" lang="en-US" altLang="zh-CN" dirty="0">
                <a:latin typeface="微软雅黑" panose="020B0503020204020204" pitchFamily="34" charset="-122"/>
                <a:ea typeface="微软雅黑" panose="020B0503020204020204" pitchFamily="34" charset="-122"/>
                <a:sym typeface="Symbol" panose="05050102010706020507" pitchFamily="2" charset="2"/>
              </a:rPr>
              <a:t></a:t>
            </a:r>
            <a:r>
              <a:rPr kumimoji="1" lang="en-US" altLang="zh-CN" dirty="0">
                <a:latin typeface="微软雅黑" panose="020B0503020204020204" pitchFamily="34" charset="-122"/>
                <a:ea typeface="微软雅黑" panose="020B0503020204020204" pitchFamily="34" charset="-122"/>
              </a:rPr>
              <a:t>s</a:t>
            </a:r>
            <a:r>
              <a:rPr kumimoji="1" lang="en-US" altLang="zh-CN" baseline="30000" dirty="0">
                <a:latin typeface="微软雅黑" panose="020B0503020204020204" pitchFamily="34" charset="-122"/>
                <a:ea typeface="微软雅黑" panose="020B0503020204020204" pitchFamily="34" charset="-122"/>
                <a:sym typeface="Symbol" panose="05050102010706020507" pitchFamily="2" charset="2"/>
              </a:rPr>
              <a:t></a:t>
            </a:r>
            <a:r>
              <a:rPr kumimoji="1" lang="en-US" altLang="zh-CN" baseline="30000" dirty="0">
                <a:latin typeface="微软雅黑" panose="020B0503020204020204" pitchFamily="34" charset="-122"/>
                <a:ea typeface="微软雅黑" panose="020B0503020204020204" pitchFamily="34" charset="-122"/>
              </a:rPr>
              <a:t>2 </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北京地区为</a:t>
            </a:r>
            <a:r>
              <a:rPr kumimoji="1" lang="en-US" altLang="zh-CN" dirty="0">
                <a:latin typeface="微软雅黑" panose="020B0503020204020204" pitchFamily="34" charset="-122"/>
                <a:ea typeface="微软雅黑" panose="020B0503020204020204" pitchFamily="34" charset="-122"/>
              </a:rPr>
              <a:t>9.8011 m</a:t>
            </a:r>
            <a:r>
              <a:rPr kumimoji="1" lang="en-US" altLang="zh-CN" dirty="0">
                <a:latin typeface="微软雅黑" panose="020B0503020204020204" pitchFamily="34" charset="-122"/>
                <a:ea typeface="微软雅黑" panose="020B0503020204020204" pitchFamily="34" charset="-122"/>
                <a:sym typeface="Symbol" panose="05050102010706020507" pitchFamily="2" charset="2"/>
              </a:rPr>
              <a:t></a:t>
            </a:r>
            <a:r>
              <a:rPr kumimoji="1" lang="en-US" altLang="zh-CN" dirty="0">
                <a:latin typeface="微软雅黑" panose="020B0503020204020204" pitchFamily="34" charset="-122"/>
                <a:ea typeface="微软雅黑" panose="020B0503020204020204" pitchFamily="34" charset="-122"/>
              </a:rPr>
              <a:t>s</a:t>
            </a:r>
            <a:r>
              <a:rPr kumimoji="1" lang="en-US" altLang="zh-CN" baseline="30000" dirty="0">
                <a:latin typeface="微软雅黑" panose="020B0503020204020204" pitchFamily="34" charset="-122"/>
                <a:ea typeface="微软雅黑" panose="020B0503020204020204" pitchFamily="34" charset="-122"/>
                <a:sym typeface="Symbol" panose="05050102010706020507" pitchFamily="2" charset="2"/>
              </a:rPr>
              <a:t></a:t>
            </a:r>
            <a:r>
              <a:rPr kumimoji="1" lang="en-US" altLang="zh-CN" baseline="30000"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 </a:t>
            </a:r>
            <a:endParaRPr kumimoji="1" lang="zh-CN" altLang="en-US" sz="2400" dirty="0">
              <a:latin typeface="微软雅黑" panose="020B0503020204020204" pitchFamily="34" charset="-122"/>
              <a:ea typeface="微软雅黑" panose="020B0503020204020204" pitchFamily="34" charset="-122"/>
            </a:endParaRPr>
          </a:p>
        </p:txBody>
      </p:sp>
      <p:sp>
        <p:nvSpPr>
          <p:cNvPr id="50185" name="Text Box 16"/>
          <p:cNvSpPr txBox="1">
            <a:spLocks noChangeArrowheads="1"/>
          </p:cNvSpPr>
          <p:nvPr/>
        </p:nvSpPr>
        <p:spPr bwMode="auto">
          <a:xfrm>
            <a:off x="263352" y="158506"/>
            <a:ext cx="464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en-US" altLang="zh-CN" b="1" dirty="0">
                <a:solidFill>
                  <a:srgbClr val="FF0000"/>
                </a:solidFill>
                <a:latin typeface="微软雅黑" panose="020B0503020204020204" pitchFamily="34" charset="-122"/>
                <a:ea typeface="微软雅黑" panose="020B0503020204020204" pitchFamily="34" charset="-122"/>
              </a:rPr>
              <a:t>2. </a:t>
            </a:r>
            <a:r>
              <a:rPr kumimoji="1" lang="zh-CN" altLang="en-US" b="1" dirty="0">
                <a:solidFill>
                  <a:srgbClr val="FF0000"/>
                </a:solidFill>
                <a:latin typeface="微软雅黑" panose="020B0503020204020204" pitchFamily="34" charset="-122"/>
                <a:ea typeface="微软雅黑" panose="020B0503020204020204" pitchFamily="34" charset="-122"/>
              </a:rPr>
              <a:t>重力</a:t>
            </a:r>
            <a:endParaRPr kumimoji="1"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Rectangle 3"/>
          <p:cNvSpPr>
            <a:spLocks noChangeArrowheads="1"/>
          </p:cNvSpPr>
          <p:nvPr/>
        </p:nvSpPr>
        <p:spPr bwMode="auto">
          <a:xfrm>
            <a:off x="1936669" y="6904393"/>
            <a:ext cx="80772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30000"/>
              </a:lnSpc>
              <a:spcBef>
                <a:spcPct val="50000"/>
              </a:spcBef>
              <a:buFontTx/>
              <a:buNone/>
            </a:pPr>
            <a:r>
              <a:rPr lang="zh-CN" altLang="zh-CN" b="1" i="1" dirty="0">
                <a:latin typeface="Times New Roman" panose="02020603050405020304" pitchFamily="18" charset="0"/>
                <a:ea typeface="宋体" panose="02010600030101010101" pitchFamily="2" charset="-122"/>
              </a:rPr>
              <a:t>G</a:t>
            </a:r>
            <a:r>
              <a:rPr lang="zh-CN" altLang="zh-CN" b="1" dirty="0">
                <a:latin typeface="Times New Roman" panose="02020603050405020304" pitchFamily="18" charset="0"/>
                <a:ea typeface="宋体" panose="02010600030101010101" pitchFamily="2" charset="-122"/>
              </a:rPr>
              <a:t>=6.67259</a:t>
            </a:r>
            <a:r>
              <a:rPr lang="zh-CN" altLang="zh-CN" b="1" dirty="0">
                <a:latin typeface="Times New Roman" panose="02020603050405020304" pitchFamily="18" charset="0"/>
                <a:ea typeface="宋体" panose="02010600030101010101" pitchFamily="2" charset="-122"/>
                <a:sym typeface="Symbol" panose="05050102010706020507" pitchFamily="2" charset="2"/>
              </a:rPr>
              <a:t></a:t>
            </a:r>
            <a:r>
              <a:rPr lang="zh-CN" altLang="zh-CN" b="1" dirty="0">
                <a:latin typeface="Times New Roman" panose="02020603050405020304" pitchFamily="18" charset="0"/>
                <a:ea typeface="宋体" panose="02010600030101010101" pitchFamily="2" charset="-122"/>
              </a:rPr>
              <a:t>10</a:t>
            </a:r>
            <a:r>
              <a:rPr lang="zh-CN" altLang="zh-CN" b="1" baseline="30000" dirty="0">
                <a:latin typeface="Times New Roman" panose="02020603050405020304" pitchFamily="18" charset="0"/>
                <a:ea typeface="宋体" panose="02010600030101010101" pitchFamily="2" charset="-122"/>
                <a:sym typeface="Symbol" panose="05050102010706020507" pitchFamily="2" charset="2"/>
              </a:rPr>
              <a:t></a:t>
            </a:r>
            <a:r>
              <a:rPr lang="zh-CN" altLang="zh-CN" b="1" baseline="30000" dirty="0">
                <a:latin typeface="Times New Roman" panose="02020603050405020304" pitchFamily="18" charset="0"/>
                <a:ea typeface="宋体" panose="02010600030101010101" pitchFamily="2" charset="-122"/>
              </a:rPr>
              <a:t>11</a:t>
            </a:r>
            <a:r>
              <a:rPr lang="zh-CN" altLang="zh-CN" b="1" dirty="0">
                <a:latin typeface="Times New Roman" panose="02020603050405020304" pitchFamily="18" charset="0"/>
                <a:ea typeface="宋体" panose="02010600030101010101" pitchFamily="2" charset="-122"/>
              </a:rPr>
              <a:t>N</a:t>
            </a:r>
            <a:r>
              <a:rPr lang="zh-CN" altLang="zh-CN" b="1" dirty="0">
                <a:latin typeface="Times New Roman" panose="02020603050405020304" pitchFamily="18" charset="0"/>
                <a:ea typeface="宋体" panose="02010600030101010101" pitchFamily="2" charset="-122"/>
                <a:sym typeface="Symbol" panose="05050102010706020507" pitchFamily="2" charset="2"/>
              </a:rPr>
              <a:t></a:t>
            </a:r>
            <a:r>
              <a:rPr lang="zh-CN" altLang="zh-CN" b="1" dirty="0">
                <a:latin typeface="Times New Roman" panose="02020603050405020304" pitchFamily="18" charset="0"/>
                <a:ea typeface="宋体" panose="02010600030101010101" pitchFamily="2" charset="-122"/>
              </a:rPr>
              <a:t>m</a:t>
            </a:r>
            <a:r>
              <a:rPr lang="zh-CN" altLang="zh-CN" b="1" baseline="30000" dirty="0">
                <a:latin typeface="Times New Roman" panose="02020603050405020304" pitchFamily="18" charset="0"/>
                <a:ea typeface="宋体" panose="02010600030101010101" pitchFamily="2" charset="-122"/>
              </a:rPr>
              <a:t>2 </a:t>
            </a:r>
            <a:r>
              <a:rPr lang="zh-CN" altLang="zh-CN" b="1" dirty="0">
                <a:latin typeface="Times New Roman" panose="02020603050405020304" pitchFamily="18" charset="0"/>
                <a:ea typeface="宋体" panose="02010600030101010101" pitchFamily="2" charset="-122"/>
                <a:sym typeface="Symbol" panose="05050102010706020507" pitchFamily="2" charset="2"/>
              </a:rPr>
              <a:t></a:t>
            </a:r>
            <a:r>
              <a:rPr lang="zh-CN" altLang="zh-CN" b="1" dirty="0">
                <a:latin typeface="Times New Roman" panose="02020603050405020304" pitchFamily="18" charset="0"/>
                <a:ea typeface="宋体" panose="02010600030101010101" pitchFamily="2" charset="-122"/>
              </a:rPr>
              <a:t>kg</a:t>
            </a:r>
            <a:r>
              <a:rPr lang="zh-CN" altLang="zh-CN" b="1" baseline="30000" dirty="0">
                <a:latin typeface="Times New Roman" panose="02020603050405020304" pitchFamily="18" charset="0"/>
                <a:ea typeface="宋体" panose="02010600030101010101" pitchFamily="2" charset="-122"/>
                <a:sym typeface="Symbol" panose="05050102010706020507" pitchFamily="2" charset="2"/>
              </a:rPr>
              <a:t></a:t>
            </a:r>
            <a:r>
              <a:rPr lang="zh-CN" altLang="zh-CN" b="1" baseline="30000" dirty="0">
                <a:latin typeface="Times New Roman" panose="02020603050405020304" pitchFamily="18" charset="0"/>
                <a:ea typeface="宋体" panose="02010600030101010101" pitchFamily="2" charset="-122"/>
              </a:rPr>
              <a:t>2</a:t>
            </a:r>
            <a:r>
              <a:rPr lang="zh-CN" altLang="en-US" dirty="0">
                <a:latin typeface="微软雅黑" panose="020B0503020204020204" pitchFamily="34" charset="-122"/>
                <a:ea typeface="微软雅黑" panose="020B0503020204020204" pitchFamily="34" charset="-122"/>
              </a:rPr>
              <a:t>，称为</a:t>
            </a:r>
            <a:r>
              <a:rPr lang="zh-CN" altLang="en-US" b="1" u="sng" dirty="0">
                <a:solidFill>
                  <a:srgbClr val="FF0000"/>
                </a:solidFill>
                <a:latin typeface="微软雅黑" panose="020B0503020204020204" pitchFamily="34" charset="-122"/>
                <a:ea typeface="微软雅黑" panose="020B0503020204020204" pitchFamily="34" charset="-122"/>
              </a:rPr>
              <a:t>引力常量</a:t>
            </a:r>
            <a:r>
              <a:rPr lang="zh-CN" altLang="zh-CN" b="1" dirty="0">
                <a:solidFill>
                  <a:srgbClr val="FF0000"/>
                </a:solidFill>
                <a:latin typeface="微软雅黑" panose="020B0503020204020204" pitchFamily="34" charset="-122"/>
                <a:ea typeface="微软雅黑" panose="020B0503020204020204" pitchFamily="34" charset="-122"/>
              </a:rPr>
              <a:t> </a:t>
            </a:r>
            <a:r>
              <a:rPr lang="zh-CN" altLang="en-US" b="1" dirty="0">
                <a:latin typeface="Times New Roman" panose="02020603050405020304" pitchFamily="18" charset="0"/>
                <a:ea typeface="宋体" panose="02010600030101010101" pitchFamily="2" charset="-122"/>
              </a:rPr>
              <a:t>。</a:t>
            </a:r>
            <a:endParaRPr lang="zh-CN" altLang="zh-CN" b="1" dirty="0">
              <a:latin typeface="Times New Roman" panose="02020603050405020304" pitchFamily="18" charset="0"/>
              <a:ea typeface="宋体" panose="02010600030101010101" pitchFamily="2" charset="-122"/>
            </a:endParaRPr>
          </a:p>
        </p:txBody>
      </p:sp>
      <p:sp>
        <p:nvSpPr>
          <p:cNvPr id="15" name="文本框 14"/>
          <p:cNvSpPr txBox="1"/>
          <p:nvPr/>
        </p:nvSpPr>
        <p:spPr>
          <a:xfrm>
            <a:off x="2161269" y="7610377"/>
            <a:ext cx="6147706" cy="461665"/>
          </a:xfrm>
          <a:prstGeom prst="rect">
            <a:avLst/>
          </a:prstGeom>
          <a:noFill/>
        </p:spPr>
        <p:txBody>
          <a:bodyPr wrap="square">
            <a:spAutoFit/>
          </a:bodyPr>
          <a:lstStyle/>
          <a:p>
            <a:r>
              <a:rPr kumimoji="1" lang="en-US" altLang="zh-CN" sz="2400" i="1" dirty="0">
                <a:latin typeface="微软雅黑" panose="020B0503020204020204" pitchFamily="34" charset="-122"/>
                <a:ea typeface="微软雅黑" panose="020B0503020204020204" pitchFamily="34" charset="-122"/>
              </a:rPr>
              <a:t>R</a:t>
            </a:r>
            <a:r>
              <a:rPr kumimoji="1" lang="en-US" altLang="zh-CN" sz="2400" dirty="0">
                <a:latin typeface="微软雅黑" panose="020B0503020204020204" pitchFamily="34" charset="-122"/>
                <a:ea typeface="微软雅黑" panose="020B0503020204020204" pitchFamily="34" charset="-122"/>
              </a:rPr>
              <a:t> = 6.37</a:t>
            </a:r>
            <a:r>
              <a:rPr kumimoji="1" lang="en-US" altLang="zh-CN" sz="2400" dirty="0">
                <a:latin typeface="微软雅黑" panose="020B0503020204020204" pitchFamily="34" charset="-122"/>
                <a:ea typeface="微软雅黑" panose="020B0503020204020204" pitchFamily="34" charset="-122"/>
                <a:sym typeface="Symbol" panose="05050102010706020507" pitchFamily="2" charset="2"/>
              </a:rPr>
              <a:t></a:t>
            </a:r>
            <a:r>
              <a:rPr kumimoji="1" lang="en-US" altLang="zh-CN" sz="2400" dirty="0">
                <a:latin typeface="微软雅黑" panose="020B0503020204020204" pitchFamily="34" charset="-122"/>
                <a:ea typeface="微软雅黑" panose="020B0503020204020204" pitchFamily="34" charset="-122"/>
              </a:rPr>
              <a:t>10</a:t>
            </a:r>
            <a:r>
              <a:rPr kumimoji="1" lang="en-US" altLang="zh-CN" sz="2400" baseline="30000" dirty="0">
                <a:latin typeface="微软雅黑" panose="020B0503020204020204" pitchFamily="34" charset="-122"/>
                <a:ea typeface="微软雅黑" panose="020B0503020204020204" pitchFamily="34" charset="-122"/>
              </a:rPr>
              <a:t>6 </a:t>
            </a:r>
            <a:r>
              <a:rPr kumimoji="1" lang="en-US" altLang="zh-CN" sz="2400" dirty="0">
                <a:latin typeface="微软雅黑" panose="020B0503020204020204" pitchFamily="34" charset="-122"/>
                <a:ea typeface="微软雅黑" panose="020B0503020204020204" pitchFamily="34" charset="-122"/>
              </a:rPr>
              <a:t>m</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60101"/>
                                        </p:tgtEl>
                                        <p:attrNameLst>
                                          <p:attrName>style.visibility</p:attrName>
                                        </p:attrNameLst>
                                      </p:cBhvr>
                                      <p:to>
                                        <p:strVal val="visible"/>
                                      </p:to>
                                    </p:set>
                                    <p:animEffect transition="in" filter="checkerboard(across)">
                                      <p:cBhvr>
                                        <p:cTn id="7" dur="500"/>
                                        <p:tgtEl>
                                          <p:spTgt spid="26010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0099"/>
                                        </p:tgtEl>
                                        <p:attrNameLst>
                                          <p:attrName>style.visibility</p:attrName>
                                        </p:attrNameLst>
                                      </p:cBhvr>
                                      <p:to>
                                        <p:strVal val="visible"/>
                                      </p:to>
                                    </p:set>
                                    <p:animEffect transition="in" filter="blinds(horizontal)">
                                      <p:cBhvr>
                                        <p:cTn id="12" dur="500"/>
                                        <p:tgtEl>
                                          <p:spTgt spid="26009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60100"/>
                                        </p:tgtEl>
                                        <p:attrNameLst>
                                          <p:attrName>style.visibility</p:attrName>
                                        </p:attrNameLst>
                                      </p:cBhvr>
                                      <p:to>
                                        <p:strVal val="visible"/>
                                      </p:to>
                                    </p:set>
                                    <p:animEffect transition="in" filter="box(in)">
                                      <p:cBhvr>
                                        <p:cTn id="17" dur="500"/>
                                        <p:tgtEl>
                                          <p:spTgt spid="26010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0105"/>
                                        </p:tgtEl>
                                        <p:attrNameLst>
                                          <p:attrName>style.visibility</p:attrName>
                                        </p:attrNameLst>
                                      </p:cBhvr>
                                      <p:to>
                                        <p:strVal val="visible"/>
                                      </p:to>
                                    </p:set>
                                    <p:animEffect transition="in" filter="dissolve">
                                      <p:cBhvr>
                                        <p:cTn id="22" dur="500"/>
                                        <p:tgtEl>
                                          <p:spTgt spid="26010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60106">
                                            <p:txEl>
                                              <p:pRg st="0" end="0"/>
                                            </p:txEl>
                                          </p:spTgt>
                                        </p:tgtEl>
                                        <p:attrNameLst>
                                          <p:attrName>style.visibility</p:attrName>
                                        </p:attrNameLst>
                                      </p:cBhvr>
                                      <p:to>
                                        <p:strVal val="visible"/>
                                      </p:to>
                                    </p:set>
                                    <p:animEffect transition="in" filter="wipe(left)">
                                      <p:cBhvr>
                                        <p:cTn id="26" dur="500"/>
                                        <p:tgtEl>
                                          <p:spTgt spid="2601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autoUpdateAnimBg="0"/>
      <p:bldP spid="260100" grpId="0" autoUpdateAnimBg="0"/>
      <p:bldP spid="260106" grpId="0" autoUpdateAnimBg="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CC6F8B61-6A3A-844C-8779-D387ED9ED54B}" type="slidenum">
              <a:rPr kumimoji="1" lang="en-US" altLang="zh-CN" sz="1400" smtClean="0">
                <a:latin typeface="Times New Roman" panose="02020603050405020304" pitchFamily="18" charset="0"/>
                <a:ea typeface="宋体" panose="02010600030101010101" pitchFamily="2" charset="-122"/>
              </a:rPr>
            </a:fld>
            <a:endParaRPr kumimoji="1" lang="en-US" altLang="zh-CN" sz="1400">
              <a:latin typeface="Times New Roman" panose="02020603050405020304" pitchFamily="18" charset="0"/>
              <a:ea typeface="宋体" panose="02010600030101010101" pitchFamily="2" charset="-122"/>
            </a:endParaRPr>
          </a:p>
        </p:txBody>
      </p:sp>
      <p:sp>
        <p:nvSpPr>
          <p:cNvPr id="54274" name="Text Box 2"/>
          <p:cNvSpPr txBox="1">
            <a:spLocks noChangeArrowheads="1"/>
          </p:cNvSpPr>
          <p:nvPr/>
        </p:nvSpPr>
        <p:spPr bwMode="auto">
          <a:xfrm>
            <a:off x="335360" y="418305"/>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zh-CN" altLang="en-US" b="1" dirty="0">
                <a:solidFill>
                  <a:srgbClr val="FF0000"/>
                </a:solidFill>
                <a:latin typeface="微软雅黑" panose="020B0503020204020204" pitchFamily="34" charset="-122"/>
                <a:ea typeface="微软雅黑" panose="020B0503020204020204" pitchFamily="34" charset="-122"/>
              </a:rPr>
              <a:t>思考题：重力与万有引力是否是一回事？</a:t>
            </a:r>
            <a:endParaRPr kumimoji="1" lang="zh-CN" altLang="en-US" b="1" dirty="0">
              <a:solidFill>
                <a:srgbClr val="FF0000"/>
              </a:solidFill>
              <a:latin typeface="微软雅黑" panose="020B0503020204020204" pitchFamily="34" charset="-122"/>
              <a:ea typeface="微软雅黑" panose="020B0503020204020204" pitchFamily="34" charset="-122"/>
            </a:endParaRPr>
          </a:p>
        </p:txBody>
      </p:sp>
      <p:sp>
        <p:nvSpPr>
          <p:cNvPr id="261123" name="Text Box 3"/>
          <p:cNvSpPr txBox="1">
            <a:spLocks noChangeArrowheads="1"/>
          </p:cNvSpPr>
          <p:nvPr/>
        </p:nvSpPr>
        <p:spPr bwMode="auto">
          <a:xfrm>
            <a:off x="838200" y="1087438"/>
            <a:ext cx="10730408" cy="183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50000"/>
              </a:spcBef>
              <a:buFontTx/>
              <a:buNone/>
            </a:pPr>
            <a:r>
              <a:rPr kumimoji="1" lang="zh-CN" altLang="en-US" b="1" dirty="0">
                <a:latin typeface="Times New Roman" panose="02020603050405020304" pitchFamily="18" charset="0"/>
                <a:ea typeface="宋体" panose="02010600030101010101" pitchFamily="2" charset="-122"/>
              </a:rPr>
              <a:t>答：重力和万有引力不是一回事，并且在数值上也不相等。这是因为地球表面的物体都随地球自转，而作圆周运动需要向心力。向心力是万有引力的一个分力，同样重力也是万有引力的一个分力。</a:t>
            </a:r>
            <a:endParaRPr kumimoji="1" lang="zh-CN" altLang="en-US" b="1" dirty="0">
              <a:latin typeface="Times New Roman" panose="02020603050405020304" pitchFamily="18" charset="0"/>
              <a:ea typeface="宋体" panose="02010600030101010101" pitchFamily="2" charset="-122"/>
            </a:endParaRPr>
          </a:p>
        </p:txBody>
      </p:sp>
      <p:sp>
        <p:nvSpPr>
          <p:cNvPr id="261145" name="Line 25"/>
          <p:cNvSpPr>
            <a:spLocks noChangeShapeType="1"/>
          </p:cNvSpPr>
          <p:nvPr/>
        </p:nvSpPr>
        <p:spPr bwMode="auto">
          <a:xfrm>
            <a:off x="1631504" y="1772816"/>
            <a:ext cx="4608512" cy="0"/>
          </a:xfrm>
          <a:prstGeom prst="line">
            <a:avLst/>
          </a:prstGeom>
          <a:noFill/>
          <a:ln w="222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1146" name="Line 26"/>
          <p:cNvSpPr>
            <a:spLocks noChangeShapeType="1"/>
          </p:cNvSpPr>
          <p:nvPr/>
        </p:nvSpPr>
        <p:spPr bwMode="auto">
          <a:xfrm>
            <a:off x="6054512" y="2918452"/>
            <a:ext cx="4537075"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78" name="矩形 2"/>
          <p:cNvSpPr>
            <a:spLocks noChangeArrowheads="1"/>
          </p:cNvSpPr>
          <p:nvPr/>
        </p:nvSpPr>
        <p:spPr bwMode="auto">
          <a:xfrm>
            <a:off x="480900" y="3285138"/>
            <a:ext cx="11230199" cy="130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50000"/>
              </a:lnSpc>
              <a:spcBef>
                <a:spcPct val="0"/>
              </a:spcBef>
              <a:buFontTx/>
              <a:buNone/>
            </a:pPr>
            <a:r>
              <a:rPr lang="zh-CN" altLang="en-US" dirty="0">
                <a:solidFill>
                  <a:srgbClr val="0432FF"/>
                </a:solidFill>
                <a:latin typeface="微软雅黑" panose="020B0503020204020204" pitchFamily="34" charset="-122"/>
                <a:ea typeface="微软雅黑" panose="020B0503020204020204" pitchFamily="34" charset="-122"/>
              </a:rPr>
              <a:t>    因物体的向心力是很小的，所以在一般情况下，可以近似认为物体的重力大小等于万有引力的大小，即略去地球转动的影响。</a:t>
            </a:r>
            <a:endParaRPr lang="zh-CN" altLang="en-US" dirty="0">
              <a:solidFill>
                <a:srgbClr val="0432FF"/>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矩形 1"/>
              <p:cNvSpPr/>
              <p:nvPr/>
            </p:nvSpPr>
            <p:spPr>
              <a:xfrm>
                <a:off x="3690576" y="7066539"/>
                <a:ext cx="3044551" cy="83106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𝑛</m:t>
                          </m:r>
                        </m:sub>
                      </m:sSub>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𝑟</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𝜔</m:t>
                          </m:r>
                        </m:e>
                        <m:sup>
                          <m:r>
                            <a:rPr kumimoji="1" lang="en-US" altLang="zh-CN" i="1">
                              <a:latin typeface="Cambria Math" panose="02040503050406030204" pitchFamily="18" charset="0"/>
                              <a:ea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𝑣</m:t>
                      </m:r>
                      <m:r>
                        <a:rPr kumimoji="1" lang="en-US" altLang="zh-CN" i="1">
                          <a:latin typeface="Cambria Math" panose="02040503050406030204" pitchFamily="18" charset="0"/>
                          <a:ea typeface="Cambria Math" panose="02040503050406030204" pitchFamily="18" charset="0"/>
                        </a:rPr>
                        <m:t>𝜔</m:t>
                      </m:r>
                      <m:r>
                        <a:rPr kumimoji="1" lang="en-US" altLang="zh-CN" i="1">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ea typeface="Cambria Math" panose="02040503050406030204" pitchFamily="18" charset="0"/>
                            </a:rPr>
                          </m:ctrlPr>
                        </m:fPr>
                        <m:num>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𝑣</m:t>
                              </m:r>
                            </m:e>
                            <m:sup>
                              <m:r>
                                <a:rPr kumimoji="1" lang="en-US" altLang="zh-CN" i="1">
                                  <a:latin typeface="Cambria Math" panose="02040503050406030204" pitchFamily="18" charset="0"/>
                                  <a:ea typeface="Cambria Math" panose="02040503050406030204" pitchFamily="18" charset="0"/>
                                </a:rPr>
                                <m:t>2</m:t>
                              </m:r>
                            </m:sup>
                          </m:sSup>
                        </m:num>
                        <m:den>
                          <m:r>
                            <a:rPr kumimoji="1" lang="en-US" altLang="zh-CN" i="1">
                              <a:latin typeface="Cambria Math" panose="02040503050406030204" pitchFamily="18" charset="0"/>
                              <a:ea typeface="Cambria Math" panose="02040503050406030204" pitchFamily="18" charset="0"/>
                            </a:rPr>
                            <m:t>𝑟</m:t>
                          </m:r>
                        </m:den>
                      </m:f>
                    </m:oMath>
                  </m:oMathPara>
                </a14:m>
                <a:endParaRPr lang="zh-CN" altLang="en-US" dirty="0"/>
              </a:p>
            </p:txBody>
          </p:sp>
        </mc:Choice>
        <mc:Fallback>
          <p:sp>
            <p:nvSpPr>
              <p:cNvPr id="2" name="矩形 1"/>
              <p:cNvSpPr>
                <a:spLocks noRot="1" noChangeAspect="1" noMove="1" noResize="1" noEditPoints="1" noAdjustHandles="1" noChangeArrowheads="1" noChangeShapeType="1" noTextEdit="1"/>
              </p:cNvSpPr>
              <p:nvPr/>
            </p:nvSpPr>
            <p:spPr>
              <a:xfrm>
                <a:off x="3690576" y="7066539"/>
                <a:ext cx="3044551" cy="831061"/>
              </a:xfrm>
              <a:prstGeom prst="rect">
                <a:avLst/>
              </a:prstGeom>
              <a:blipFill rotWithShape="1">
                <a:blip r:embed="rId1"/>
                <a:stretch>
                  <a:fillRect l="-19" t="-31" r="10" b="13"/>
                </a:stretch>
              </a:blipFill>
            </p:spPr>
            <p:txBody>
              <a:bodyPr/>
              <a:lstStyle/>
              <a:p>
                <a:r>
                  <a:rPr lang="zh-CN" altLang="en-US">
                    <a:noFill/>
                  </a:rPr>
                  <a:t> </a:t>
                </a:r>
              </a:p>
            </p:txBody>
          </p:sp>
        </mc:Fallback>
      </mc:AlternateContent>
      <p:sp>
        <p:nvSpPr>
          <p:cNvPr id="3" name="矩形 2"/>
          <p:cNvSpPr/>
          <p:nvPr/>
        </p:nvSpPr>
        <p:spPr>
          <a:xfrm>
            <a:off x="1659251" y="7251238"/>
            <a:ext cx="2031325" cy="461665"/>
          </a:xfrm>
          <a:prstGeom prst="rect">
            <a:avLst/>
          </a:prstGeom>
        </p:spPr>
        <p:txBody>
          <a:bodyPr wrap="none">
            <a:spAutoFit/>
          </a:bodyPr>
          <a:lstStyle/>
          <a:p>
            <a:r>
              <a:rPr lang="zh-CN" altLang="en-US" dirty="0">
                <a:solidFill>
                  <a:srgbClr val="0432FF"/>
                </a:solidFill>
                <a:latin typeface="微软雅黑" panose="020B0503020204020204" pitchFamily="34" charset="-122"/>
                <a:ea typeface="微软雅黑" panose="020B0503020204020204" pitchFamily="34" charset="-122"/>
              </a:rPr>
              <a:t>向心加速度：</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animEffect transition="in" filter="dissolve">
                                      <p:cBhvr>
                                        <p:cTn id="7" dur="500"/>
                                        <p:tgtEl>
                                          <p:spTgt spid="26112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61145"/>
                                        </p:tgtEl>
                                        <p:attrNameLst>
                                          <p:attrName>style.visibility</p:attrName>
                                        </p:attrNameLst>
                                      </p:cBhvr>
                                      <p:to>
                                        <p:strVal val="visible"/>
                                      </p:to>
                                    </p:set>
                                    <p:animEffect transition="in" filter="blinds(horizontal)">
                                      <p:cBhvr>
                                        <p:cTn id="11" dur="500"/>
                                        <p:tgtEl>
                                          <p:spTgt spid="261145"/>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61146"/>
                                        </p:tgtEl>
                                        <p:attrNameLst>
                                          <p:attrName>style.visibility</p:attrName>
                                        </p:attrNameLst>
                                      </p:cBhvr>
                                      <p:to>
                                        <p:strVal val="visible"/>
                                      </p:to>
                                    </p:set>
                                    <p:animEffect transition="in" filter="blinds(horizontal)">
                                      <p:cBhvr>
                                        <p:cTn id="15" dur="500"/>
                                        <p:tgtEl>
                                          <p:spTgt spid="26114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4278"/>
                                        </p:tgtEl>
                                        <p:attrNameLst>
                                          <p:attrName>style.visibility</p:attrName>
                                        </p:attrNameLst>
                                      </p:cBhvr>
                                      <p:to>
                                        <p:strVal val="visible"/>
                                      </p:to>
                                    </p:set>
                                    <p:animEffect transition="in" filter="blinds(horizontal)">
                                      <p:cBhvr>
                                        <p:cTn id="20" dur="500"/>
                                        <p:tgtEl>
                                          <p:spTgt spid="54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autoUpdateAnimBg="0" build="p"/>
      <p:bldP spid="5427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411FF0CA-13B4-E04B-8527-F7013DF13517}" type="slidenum">
              <a:rPr kumimoji="1" lang="en-US" altLang="zh-CN" sz="1400" smtClean="0">
                <a:latin typeface="Times New Roman" panose="02020603050405020304" pitchFamily="18" charset="0"/>
                <a:ea typeface="宋体" panose="02010600030101010101" pitchFamily="2" charset="-122"/>
              </a:rPr>
            </a:fld>
            <a:endParaRPr kumimoji="1" lang="en-US" altLang="zh-CN" sz="1400">
              <a:latin typeface="Times New Roman" panose="02020603050405020304" pitchFamily="18" charset="0"/>
              <a:ea typeface="宋体" panose="02010600030101010101" pitchFamily="2" charset="-122"/>
            </a:endParaRPr>
          </a:p>
        </p:txBody>
      </p:sp>
      <p:sp>
        <p:nvSpPr>
          <p:cNvPr id="267266" name="Rectangle 2"/>
          <p:cNvSpPr>
            <a:spLocks noChangeArrowheads="1"/>
          </p:cNvSpPr>
          <p:nvPr/>
        </p:nvSpPr>
        <p:spPr bwMode="auto">
          <a:xfrm>
            <a:off x="191344" y="262730"/>
            <a:ext cx="4800600"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kumimoji="1"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二、弹性力</a:t>
            </a:r>
            <a:r>
              <a:rPr kumimoji="1" lang="en-US" altLang="zh-CN"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(Elastic force )</a:t>
            </a:r>
            <a:endParaRPr kumimoji="1" lang="en-US" altLang="zh-CN"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7268" name="Text Box 4"/>
          <p:cNvSpPr txBox="1">
            <a:spLocks noChangeArrowheads="1"/>
          </p:cNvSpPr>
          <p:nvPr/>
        </p:nvSpPr>
        <p:spPr bwMode="auto">
          <a:xfrm>
            <a:off x="371474" y="1081185"/>
            <a:ext cx="11629181" cy="108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50000"/>
              </a:spcBef>
              <a:buNone/>
            </a:pPr>
            <a:r>
              <a:rPr kumimoji="1" lang="en-US" altLang="zh-CN" dirty="0">
                <a:latin typeface="微软雅黑" panose="020B0503020204020204" pitchFamily="34" charset="-122"/>
                <a:ea typeface="微软雅黑" panose="020B0503020204020204" pitchFamily="34" charset="-122"/>
              </a:rPr>
              <a:t>        1. </a:t>
            </a:r>
            <a:r>
              <a:rPr kumimoji="1" lang="zh-CN" altLang="en-US" dirty="0">
                <a:latin typeface="微软雅黑" panose="020B0503020204020204" pitchFamily="34" charset="-122"/>
                <a:ea typeface="微软雅黑" panose="020B0503020204020204" pitchFamily="34" charset="-122"/>
              </a:rPr>
              <a:t>定义：发生</a:t>
            </a:r>
            <a:r>
              <a:rPr kumimoji="1" lang="zh-CN" altLang="en-US" b="1" dirty="0">
                <a:solidFill>
                  <a:srgbClr val="0432FF"/>
                </a:solidFill>
                <a:latin typeface="微软雅黑" panose="020B0503020204020204" pitchFamily="34" charset="-122"/>
                <a:ea typeface="微软雅黑" panose="020B0503020204020204" pitchFamily="34" charset="-122"/>
              </a:rPr>
              <a:t>形变</a:t>
            </a:r>
            <a:r>
              <a:rPr kumimoji="1" lang="zh-CN" altLang="en-US" dirty="0">
                <a:latin typeface="微软雅黑" panose="020B0503020204020204" pitchFamily="34" charset="-122"/>
                <a:ea typeface="微软雅黑" panose="020B0503020204020204" pitchFamily="34" charset="-122"/>
              </a:rPr>
              <a:t>的物体，由于要恢复原状，对与它接触的物体会产生力的作用，这种力就称为</a:t>
            </a:r>
            <a:r>
              <a:rPr kumimoji="1" lang="zh-CN" altLang="en-US" b="1" dirty="0">
                <a:solidFill>
                  <a:srgbClr val="FF0000"/>
                </a:solidFill>
                <a:latin typeface="微软雅黑" panose="020B0503020204020204" pitchFamily="34" charset="-122"/>
                <a:ea typeface="微软雅黑" panose="020B0503020204020204" pitchFamily="34" charset="-122"/>
              </a:rPr>
              <a:t>弹性力</a:t>
            </a:r>
            <a:r>
              <a:rPr kumimoji="1" lang="zh-CN" altLang="en-US" dirty="0">
                <a:latin typeface="微软雅黑" panose="020B0503020204020204" pitchFamily="34" charset="-122"/>
                <a:ea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endParaRPr>
          </a:p>
        </p:txBody>
      </p:sp>
      <p:sp>
        <p:nvSpPr>
          <p:cNvPr id="267269" name="Text Box 5"/>
          <p:cNvSpPr txBox="1">
            <a:spLocks noChangeArrowheads="1"/>
          </p:cNvSpPr>
          <p:nvPr/>
        </p:nvSpPr>
        <p:spPr bwMode="auto">
          <a:xfrm>
            <a:off x="191344" y="2259146"/>
            <a:ext cx="11811581" cy="129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50000"/>
              </a:spcBef>
              <a:buFontTx/>
              <a:buNone/>
            </a:pPr>
            <a:r>
              <a:rPr kumimoji="1" lang="zh-CN" altLang="en-US" b="1" dirty="0">
                <a:solidFill>
                  <a:srgbClr val="FF0000"/>
                </a:solidFill>
                <a:latin typeface="微软雅黑" panose="020B0503020204020204" pitchFamily="34" charset="-122"/>
                <a:ea typeface="微软雅黑" panose="020B0503020204020204" pitchFamily="34" charset="-122"/>
              </a:rPr>
              <a:t>注意</a:t>
            </a:r>
            <a:r>
              <a:rPr kumimoji="1" lang="zh-CN" altLang="en-US"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endParaRPr kumimoji="1" lang="en-US" altLang="zh-CN" dirty="0">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a:p>
            <a:pPr eaLnBrk="1" hangingPunct="1">
              <a:lnSpc>
                <a:spcPct val="120000"/>
              </a:lnSpc>
              <a:spcBef>
                <a:spcPct val="50000"/>
              </a:spcBef>
              <a:buFontTx/>
              <a:buNone/>
            </a:pPr>
            <a:r>
              <a:rPr kumimoji="1" lang="zh-CN" altLang="en-US" dirty="0">
                <a:latin typeface="微软雅黑" panose="020B0503020204020204" pitchFamily="34" charset="-122"/>
                <a:ea typeface="微软雅黑" panose="020B0503020204020204" pitchFamily="34" charset="-122"/>
                <a:sym typeface="Wingdings" panose="05000000000000000000" pitchFamily="2" charset="2"/>
              </a:rPr>
              <a:t>（</a:t>
            </a:r>
            <a:r>
              <a:rPr kumimoji="1" lang="en-US" altLang="zh-CN" dirty="0">
                <a:latin typeface="微软雅黑" panose="020B0503020204020204" pitchFamily="34" charset="-122"/>
                <a:ea typeface="微软雅黑" panose="020B0503020204020204" pitchFamily="34" charset="-122"/>
                <a:sym typeface="Wingdings" panose="05000000000000000000" pitchFamily="2" charset="2"/>
              </a:rPr>
              <a:t>1</a:t>
            </a:r>
            <a:r>
              <a:rPr kumimoji="1" lang="zh-CN" altLang="en-US" dirty="0">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dirty="0">
                <a:latin typeface="微软雅黑" panose="020B0503020204020204" pitchFamily="34" charset="-122"/>
                <a:ea typeface="微软雅黑" panose="020B0503020204020204" pitchFamily="34" charset="-122"/>
              </a:rPr>
              <a:t>弹性力总是与物体的</a:t>
            </a:r>
            <a:r>
              <a:rPr kumimoji="1" lang="zh-CN" altLang="en-US" b="1" dirty="0">
                <a:solidFill>
                  <a:srgbClr val="0432FF"/>
                </a:solidFill>
                <a:latin typeface="微软雅黑" panose="020B0503020204020204" pitchFamily="34" charset="-122"/>
                <a:ea typeface="微软雅黑" panose="020B0503020204020204" pitchFamily="34" charset="-122"/>
              </a:rPr>
              <a:t>形变</a:t>
            </a:r>
            <a:r>
              <a:rPr kumimoji="1" lang="zh-CN" altLang="en-US" dirty="0">
                <a:latin typeface="微软雅黑" panose="020B0503020204020204" pitchFamily="34" charset="-122"/>
                <a:ea typeface="微软雅黑" panose="020B0503020204020204" pitchFamily="34" charset="-122"/>
              </a:rPr>
              <a:t>相联系，要发生形变，物体间必须互相</a:t>
            </a:r>
            <a:r>
              <a:rPr kumimoji="1" lang="zh-CN" altLang="en-US" b="1" dirty="0">
                <a:solidFill>
                  <a:srgbClr val="0432FF"/>
                </a:solidFill>
                <a:latin typeface="微软雅黑" panose="020B0503020204020204" pitchFamily="34" charset="-122"/>
                <a:ea typeface="微软雅黑" panose="020B0503020204020204" pitchFamily="34" charset="-122"/>
              </a:rPr>
              <a:t>接触</a:t>
            </a:r>
            <a:r>
              <a:rPr kumimoji="1" lang="zh-CN" altLang="en-US" dirty="0">
                <a:latin typeface="微软雅黑" panose="020B0503020204020204" pitchFamily="34" charset="-122"/>
                <a:ea typeface="微软雅黑" panose="020B0503020204020204" pitchFamily="34" charset="-122"/>
              </a:rPr>
              <a:t>。 </a:t>
            </a:r>
            <a:endParaRPr kumimoji="1" lang="zh-CN" altLang="en-US" dirty="0">
              <a:latin typeface="微软雅黑" panose="020B0503020204020204" pitchFamily="34" charset="-122"/>
              <a:ea typeface="微软雅黑" panose="020B0503020204020204" pitchFamily="34" charset="-122"/>
            </a:endParaRPr>
          </a:p>
        </p:txBody>
      </p:sp>
      <p:sp>
        <p:nvSpPr>
          <p:cNvPr id="267270" name="Rectangle 6"/>
          <p:cNvSpPr>
            <a:spLocks noChangeArrowheads="1"/>
          </p:cNvSpPr>
          <p:nvPr/>
        </p:nvSpPr>
        <p:spPr bwMode="auto">
          <a:xfrm>
            <a:off x="-399" y="3716482"/>
            <a:ext cx="11629181" cy="59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）弹性力方向：垂直于过两物体接触点的切面。</a:t>
            </a:r>
            <a:endParaRPr kumimoji="1" lang="zh-CN" altLang="en-US" dirty="0">
              <a:latin typeface="微软雅黑" panose="020B0503020204020204" pitchFamily="34" charset="-122"/>
              <a:ea typeface="微软雅黑" panose="020B0503020204020204" pitchFamily="34" charset="-122"/>
            </a:endParaRPr>
          </a:p>
        </p:txBody>
      </p:sp>
      <p:sp>
        <p:nvSpPr>
          <p:cNvPr id="58375" name="Rectangle 7"/>
          <p:cNvSpPr>
            <a:spLocks noChangeArrowheads="1"/>
          </p:cNvSpPr>
          <p:nvPr/>
        </p:nvSpPr>
        <p:spPr bwMode="auto">
          <a:xfrm>
            <a:off x="5119688" y="2714625"/>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endParaRPr kumimoji="1" lang="zh-CN" altLang="en-US" b="1">
              <a:solidFill>
                <a:srgbClr val="FF0000"/>
              </a:solidFill>
              <a:latin typeface="Times New Roman" panose="02020603050405020304" pitchFamily="18" charset="0"/>
              <a:ea typeface="宋体" panose="02010600030101010101" pitchFamily="2" charset="-122"/>
            </a:endParaRPr>
          </a:p>
        </p:txBody>
      </p:sp>
      <p:pic>
        <p:nvPicPr>
          <p:cNvPr id="267272"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40216" y="4987368"/>
            <a:ext cx="2160588"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27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7968" y="4693402"/>
            <a:ext cx="1871663"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35542" y="4606089"/>
            <a:ext cx="814869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50000"/>
              </a:spcBef>
              <a:buFontTx/>
              <a:buNone/>
            </a:pP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3</a:t>
            </a:r>
            <a:r>
              <a:rPr kumimoji="1" lang="zh-CN" altLang="en-US" dirty="0">
                <a:latin typeface="微软雅黑" panose="020B0503020204020204" pitchFamily="34" charset="-122"/>
                <a:ea typeface="微软雅黑" panose="020B0503020204020204" pitchFamily="34" charset="-122"/>
              </a:rPr>
              <a:t>）弹性力起源于构成物质的微粒之间的</a:t>
            </a:r>
            <a:r>
              <a:rPr kumimoji="1" lang="zh-CN" altLang="en-US" b="1" dirty="0">
                <a:solidFill>
                  <a:srgbClr val="0432FF"/>
                </a:solidFill>
                <a:latin typeface="微软雅黑" panose="020B0503020204020204" pitchFamily="34" charset="-122"/>
                <a:ea typeface="微软雅黑" panose="020B0503020204020204" pitchFamily="34" charset="-122"/>
              </a:rPr>
              <a:t>电磁力</a:t>
            </a:r>
            <a:r>
              <a:rPr kumimoji="1" lang="zh-CN" altLang="en-US" dirty="0">
                <a:latin typeface="微软雅黑" panose="020B0503020204020204" pitchFamily="34" charset="-122"/>
                <a:ea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7268"/>
                                        </p:tgtEl>
                                        <p:attrNameLst>
                                          <p:attrName>style.visibility</p:attrName>
                                        </p:attrNameLst>
                                      </p:cBhvr>
                                      <p:to>
                                        <p:strVal val="visible"/>
                                      </p:to>
                                    </p:set>
                                    <p:animEffect transition="in" filter="blinds(horizontal)">
                                      <p:cBhvr>
                                        <p:cTn id="7" dur="500"/>
                                        <p:tgtEl>
                                          <p:spTgt spid="2672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7269"/>
                                        </p:tgtEl>
                                        <p:attrNameLst>
                                          <p:attrName>style.visibility</p:attrName>
                                        </p:attrNameLst>
                                      </p:cBhvr>
                                      <p:to>
                                        <p:strVal val="visible"/>
                                      </p:to>
                                    </p:set>
                                    <p:animEffect transition="in" filter="blinds(horizontal)">
                                      <p:cBhvr>
                                        <p:cTn id="12" dur="500"/>
                                        <p:tgtEl>
                                          <p:spTgt spid="2672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7270">
                                            <p:txEl>
                                              <p:pRg st="0" end="0"/>
                                            </p:txEl>
                                          </p:spTgt>
                                        </p:tgtEl>
                                        <p:attrNameLst>
                                          <p:attrName>style.visibility</p:attrName>
                                        </p:attrNameLst>
                                      </p:cBhvr>
                                      <p:to>
                                        <p:strVal val="visible"/>
                                      </p:to>
                                    </p:set>
                                    <p:animEffect transition="in" filter="wipe(left)">
                                      <p:cBhvr>
                                        <p:cTn id="17" dur="500"/>
                                        <p:tgtEl>
                                          <p:spTgt spid="267270">
                                            <p:txEl>
                                              <p:pRg st="0" end="0"/>
                                            </p:txEl>
                                          </p:spTgt>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267272"/>
                                        </p:tgtEl>
                                        <p:attrNameLst>
                                          <p:attrName>style.visibility</p:attrName>
                                        </p:attrNameLst>
                                      </p:cBhvr>
                                      <p:to>
                                        <p:strVal val="visible"/>
                                      </p:to>
                                    </p:set>
                                    <p:animEffect transition="in" filter="blinds(horizontal)">
                                      <p:cBhvr>
                                        <p:cTn id="21" dur="500"/>
                                        <p:tgtEl>
                                          <p:spTgt spid="267272"/>
                                        </p:tgtEl>
                                      </p:cBhvr>
                                    </p:animEffect>
                                  </p:childTnLst>
                                </p:cTn>
                              </p:par>
                            </p:childTnLst>
                          </p:cTn>
                        </p:par>
                        <p:par>
                          <p:cTn id="22" fill="hold">
                            <p:stCondLst>
                              <p:cond delay="1000"/>
                            </p:stCondLst>
                            <p:childTnLst>
                              <p:par>
                                <p:cTn id="23" presetID="3" presetClass="entr" presetSubtype="10" fill="hold" nodeType="afterEffect">
                                  <p:stCondLst>
                                    <p:cond delay="0"/>
                                  </p:stCondLst>
                                  <p:childTnLst>
                                    <p:set>
                                      <p:cBhvr>
                                        <p:cTn id="24" dur="1" fill="hold">
                                          <p:stCondLst>
                                            <p:cond delay="0"/>
                                          </p:stCondLst>
                                        </p:cTn>
                                        <p:tgtEl>
                                          <p:spTgt spid="267273"/>
                                        </p:tgtEl>
                                        <p:attrNameLst>
                                          <p:attrName>style.visibility</p:attrName>
                                        </p:attrNameLst>
                                      </p:cBhvr>
                                      <p:to>
                                        <p:strVal val="visible"/>
                                      </p:to>
                                    </p:set>
                                    <p:animEffect transition="in" filter="blinds(horizontal)">
                                      <p:cBhvr>
                                        <p:cTn id="25" dur="500"/>
                                        <p:tgtEl>
                                          <p:spTgt spid="26727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8" grpId="0"/>
      <p:bldP spid="267269" grpId="0"/>
      <p:bldP spid="267270" grpId="0" autoUpdateAnimBg="0" build="p"/>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4F099B57-BD94-4E41-A277-120CFDE7175B}" type="slidenum">
              <a:rPr lang="en-US"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11" name="Rectangle 9"/>
          <p:cNvSpPr>
            <a:spLocks noChangeArrowheads="1"/>
          </p:cNvSpPr>
          <p:nvPr/>
        </p:nvSpPr>
        <p:spPr bwMode="auto">
          <a:xfrm>
            <a:off x="469662" y="579242"/>
            <a:ext cx="1048161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0"/>
              </a:spcBef>
              <a:buFontTx/>
              <a:buNone/>
            </a:pP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3</a:t>
            </a:r>
            <a:r>
              <a:rPr kumimoji="1" lang="zh-CN" altLang="en-US" dirty="0">
                <a:latin typeface="微软雅黑" panose="020B0503020204020204" pitchFamily="34" charset="-122"/>
                <a:ea typeface="微软雅黑" panose="020B0503020204020204" pitchFamily="34" charset="-122"/>
              </a:rPr>
              <a:t>）常见的弹性力有</a:t>
            </a:r>
            <a:r>
              <a:rPr kumimoji="1" lang="zh-CN" altLang="en-US" b="1" dirty="0">
                <a:solidFill>
                  <a:srgbClr val="0432FF"/>
                </a:solidFill>
                <a:latin typeface="微软雅黑" panose="020B0503020204020204" pitchFamily="34" charset="-122"/>
                <a:ea typeface="微软雅黑" panose="020B0503020204020204" pitchFamily="34" charset="-122"/>
              </a:rPr>
              <a:t>正压力</a:t>
            </a:r>
            <a:r>
              <a:rPr kumimoji="1" lang="en-US" altLang="zh-CN" b="1" dirty="0">
                <a:solidFill>
                  <a:srgbClr val="0432FF"/>
                </a:solidFill>
                <a:latin typeface="微软雅黑" panose="020B0503020204020204" pitchFamily="34" charset="-122"/>
                <a:ea typeface="微软雅黑" panose="020B0503020204020204" pitchFamily="34" charset="-122"/>
              </a:rPr>
              <a:t>/</a:t>
            </a:r>
            <a:r>
              <a:rPr kumimoji="1" lang="zh-CN" altLang="en-US" b="1" dirty="0">
                <a:solidFill>
                  <a:srgbClr val="0432FF"/>
                </a:solidFill>
                <a:latin typeface="微软雅黑" panose="020B0503020204020204" pitchFamily="34" charset="-122"/>
                <a:ea typeface="微软雅黑" panose="020B0503020204020204" pitchFamily="34" charset="-122"/>
              </a:rPr>
              <a:t>支持力</a:t>
            </a:r>
            <a:r>
              <a:rPr kumimoji="1" lang="zh-CN" altLang="en-US" dirty="0">
                <a:latin typeface="微软雅黑" panose="020B0503020204020204" pitchFamily="34" charset="-122"/>
                <a:ea typeface="微软雅黑" panose="020B0503020204020204" pitchFamily="34" charset="-122"/>
              </a:rPr>
              <a:t>、</a:t>
            </a:r>
            <a:r>
              <a:rPr kumimoji="1" lang="zh-CN" altLang="en-US" b="1" dirty="0">
                <a:solidFill>
                  <a:srgbClr val="0432FF"/>
                </a:solidFill>
                <a:latin typeface="微软雅黑" panose="020B0503020204020204" pitchFamily="34" charset="-122"/>
                <a:ea typeface="微软雅黑" panose="020B0503020204020204" pitchFamily="34" charset="-122"/>
              </a:rPr>
              <a:t>张力</a:t>
            </a:r>
            <a:r>
              <a:rPr kumimoji="1" lang="zh-CN" altLang="en-US" dirty="0">
                <a:latin typeface="微软雅黑" panose="020B0503020204020204" pitchFamily="34" charset="-122"/>
                <a:ea typeface="微软雅黑" panose="020B0503020204020204" pitchFamily="34" charset="-122"/>
              </a:rPr>
              <a:t>、</a:t>
            </a:r>
            <a:r>
              <a:rPr kumimoji="1" lang="zh-CN" altLang="en-US" b="1" dirty="0">
                <a:solidFill>
                  <a:srgbClr val="0432FF"/>
                </a:solidFill>
                <a:latin typeface="微软雅黑" panose="020B0503020204020204" pitchFamily="34" charset="-122"/>
                <a:ea typeface="微软雅黑" panose="020B0503020204020204" pitchFamily="34" charset="-122"/>
              </a:rPr>
              <a:t>弹簧的弹力</a:t>
            </a:r>
            <a:endParaRPr kumimoji="1" lang="zh-CN" altLang="en-US" b="1" dirty="0">
              <a:solidFill>
                <a:srgbClr val="0432FF"/>
              </a:solidFill>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695400" y="1484784"/>
            <a:ext cx="11233248" cy="353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457200" indent="-457200" eaLnBrk="1" hangingPunct="1">
              <a:lnSpc>
                <a:spcPct val="120000"/>
              </a:lnSpc>
              <a:spcBef>
                <a:spcPts val="600"/>
              </a:spcBef>
              <a:spcAft>
                <a:spcPts val="600"/>
              </a:spcAft>
              <a:buFont typeface="Wingdings" panose="05000000000000000000" pitchFamily="2" charset="2"/>
              <a:buChar char="ü"/>
            </a:pPr>
            <a:r>
              <a:rPr kumimoji="1" lang="zh-CN" altLang="en-US" b="1" dirty="0">
                <a:solidFill>
                  <a:srgbClr val="0432FF"/>
                </a:solidFill>
                <a:latin typeface="微软雅黑" panose="020B0503020204020204" pitchFamily="34" charset="-122"/>
                <a:ea typeface="微软雅黑" panose="020B0503020204020204" pitchFamily="34" charset="-122"/>
              </a:rPr>
              <a:t>正压力</a:t>
            </a:r>
            <a:r>
              <a:rPr kumimoji="1" lang="en-US" altLang="zh-CN" b="1" dirty="0">
                <a:solidFill>
                  <a:srgbClr val="0432FF"/>
                </a:solidFill>
                <a:latin typeface="微软雅黑" panose="020B0503020204020204" pitchFamily="34" charset="-122"/>
                <a:ea typeface="微软雅黑" panose="020B0503020204020204" pitchFamily="34" charset="-122"/>
              </a:rPr>
              <a:t>/</a:t>
            </a:r>
            <a:r>
              <a:rPr kumimoji="1" lang="zh-CN" altLang="en-US" b="1" dirty="0">
                <a:solidFill>
                  <a:srgbClr val="0432FF"/>
                </a:solidFill>
                <a:latin typeface="微软雅黑" panose="020B0503020204020204" pitchFamily="34" charset="-122"/>
                <a:ea typeface="微软雅黑" panose="020B0503020204020204" pitchFamily="34" charset="-122"/>
              </a:rPr>
              <a:t>支持力</a:t>
            </a:r>
            <a:r>
              <a:rPr kumimoji="1" lang="zh-CN" altLang="en-US" dirty="0">
                <a:latin typeface="微软雅黑" panose="020B0503020204020204" pitchFamily="34" charset="-122"/>
                <a:ea typeface="微软雅黑" panose="020B0503020204020204" pitchFamily="34" charset="-122"/>
              </a:rPr>
              <a:t>：互相压紧的两物体在接触面上产生对对方的弹性力。</a:t>
            </a:r>
            <a:endParaRPr kumimoji="1" lang="en-US" altLang="zh-CN" dirty="0">
              <a:latin typeface="微软雅黑" panose="020B0503020204020204" pitchFamily="34" charset="-122"/>
              <a:ea typeface="微软雅黑" panose="020B0503020204020204" pitchFamily="34" charset="-122"/>
            </a:endParaRPr>
          </a:p>
          <a:p>
            <a:pPr eaLnBrk="1" hangingPunct="1">
              <a:lnSpc>
                <a:spcPct val="120000"/>
              </a:lnSpc>
              <a:spcBef>
                <a:spcPts val="0"/>
              </a:spcBef>
              <a:spcAft>
                <a:spcPts val="600"/>
              </a:spcAft>
              <a:buNone/>
            </a:pPr>
            <a:r>
              <a:rPr kumimoji="1" lang="zh-CN" altLang="en-US" dirty="0">
                <a:latin typeface="微软雅黑" panose="020B0503020204020204" pitchFamily="34" charset="-122"/>
                <a:ea typeface="微软雅黑" panose="020B0503020204020204" pitchFamily="34" charset="-122"/>
              </a:rPr>
              <a:t>     如：桌面发生形变产生作用于物体的弹性力</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方向垂直于桌面向上。</a:t>
            </a:r>
            <a:endParaRPr kumimoji="1" lang="en-US" altLang="zh-CN" dirty="0">
              <a:latin typeface="微软雅黑" panose="020B0503020204020204" pitchFamily="34" charset="-122"/>
              <a:ea typeface="微软雅黑" panose="020B0503020204020204" pitchFamily="34" charset="-122"/>
            </a:endParaRPr>
          </a:p>
          <a:p>
            <a:pPr marL="457200" indent="-457200" eaLnBrk="1" hangingPunct="1">
              <a:lnSpc>
                <a:spcPct val="120000"/>
              </a:lnSpc>
              <a:spcBef>
                <a:spcPts val="600"/>
              </a:spcBef>
              <a:spcAft>
                <a:spcPts val="600"/>
              </a:spcAft>
              <a:buFont typeface="Wingdings" panose="05000000000000000000" pitchFamily="2" charset="2"/>
              <a:buChar char="ü"/>
            </a:pPr>
            <a:r>
              <a:rPr kumimoji="1" lang="zh-CN" altLang="en-US" b="1" dirty="0">
                <a:solidFill>
                  <a:srgbClr val="0432FF"/>
                </a:solidFill>
                <a:latin typeface="微软雅黑" panose="020B0503020204020204" pitchFamily="34" charset="-122"/>
                <a:ea typeface="微软雅黑" panose="020B0503020204020204" pitchFamily="34" charset="-122"/>
              </a:rPr>
              <a:t>张力</a:t>
            </a:r>
            <a:r>
              <a:rPr kumimoji="1" lang="zh-CN" altLang="en-US" dirty="0">
                <a:latin typeface="微软雅黑" panose="020B0503020204020204" pitchFamily="34" charset="-122"/>
                <a:ea typeface="微软雅黑" panose="020B0503020204020204" pitchFamily="34" charset="-122"/>
              </a:rPr>
              <a:t>：拉紧的绳对被拉物体有拉力，各段之间也相互有拉力，这种拉力叫做</a:t>
            </a:r>
            <a:r>
              <a:rPr kumimoji="1" lang="zh-CN" altLang="en-US" b="1" dirty="0">
                <a:solidFill>
                  <a:srgbClr val="0432FF"/>
                </a:solidFill>
                <a:latin typeface="微软雅黑" panose="020B0503020204020204" pitchFamily="34" charset="-122"/>
                <a:ea typeface="微软雅黑" panose="020B0503020204020204" pitchFamily="34" charset="-122"/>
              </a:rPr>
              <a:t>张力</a:t>
            </a:r>
            <a:r>
              <a:rPr kumimoji="1" lang="zh-CN" altLang="en-US" dirty="0">
                <a:latin typeface="微软雅黑" panose="020B0503020204020204" pitchFamily="34" charset="-122"/>
                <a:ea typeface="微软雅黑" panose="020B0503020204020204" pitchFamily="34" charset="-122"/>
              </a:rPr>
              <a:t>。方向沿着绳子。</a:t>
            </a:r>
            <a:endParaRPr kumimoji="1" lang="en-US" altLang="zh-CN" dirty="0">
              <a:latin typeface="微软雅黑" panose="020B0503020204020204" pitchFamily="34" charset="-122"/>
              <a:ea typeface="微软雅黑" panose="020B0503020204020204" pitchFamily="34" charset="-122"/>
            </a:endParaRPr>
          </a:p>
          <a:p>
            <a:pPr marL="457200" indent="-457200" eaLnBrk="1" hangingPunct="1">
              <a:lnSpc>
                <a:spcPct val="120000"/>
              </a:lnSpc>
              <a:spcBef>
                <a:spcPts val="600"/>
              </a:spcBef>
              <a:spcAft>
                <a:spcPts val="600"/>
              </a:spcAft>
              <a:buFont typeface="Wingdings" panose="05000000000000000000" pitchFamily="2" charset="2"/>
              <a:buChar char="ü"/>
            </a:pPr>
            <a:r>
              <a:rPr kumimoji="1" lang="zh-CN" altLang="en-US" b="1" dirty="0">
                <a:solidFill>
                  <a:srgbClr val="0432FF"/>
                </a:solidFill>
                <a:latin typeface="微软雅黑" panose="020B0503020204020204" pitchFamily="34" charset="-122"/>
                <a:ea typeface="微软雅黑" panose="020B0503020204020204" pitchFamily="34" charset="-122"/>
              </a:rPr>
              <a:t>弹簧的弹力</a:t>
            </a:r>
            <a:r>
              <a:rPr kumimoji="1" lang="zh-CN" altLang="en-US" dirty="0">
                <a:latin typeface="微软雅黑" panose="020B0503020204020204" pitchFamily="34" charset="-122"/>
                <a:ea typeface="微软雅黑" panose="020B0503020204020204" pitchFamily="34" charset="-122"/>
              </a:rPr>
              <a:t>：当弹簧被拉伸或压缩时，会对联结体（以及弹簧各段之间）有弹力的作用。</a:t>
            </a: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barn(outVertical)">
                                      <p:cBhvr>
                                        <p:cTn id="12" dur="500"/>
                                        <p:tgtEl>
                                          <p:spTgt spid="12">
                                            <p:txEl>
                                              <p:pRg st="0" end="0"/>
                                            </p:txEl>
                                          </p:spTgt>
                                        </p:tgtEl>
                                      </p:cBhvr>
                                    </p:animEffect>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barn(outVertical)">
                                      <p:cBhvr>
                                        <p:cTn id="16" dur="500"/>
                                        <p:tgtEl>
                                          <p:spTgt spid="1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barn(outVertical)">
                                      <p:cBhvr>
                                        <p:cTn id="21" dur="500"/>
                                        <p:tgtEl>
                                          <p:spTgt spid="1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12">
                                            <p:txEl>
                                              <p:pRg st="3" end="3"/>
                                            </p:txEl>
                                          </p:spTgt>
                                        </p:tgtEl>
                                        <p:attrNameLst>
                                          <p:attrName>style.visibility</p:attrName>
                                        </p:attrNameLst>
                                      </p:cBhvr>
                                      <p:to>
                                        <p:strVal val="visible"/>
                                      </p:to>
                                    </p:set>
                                    <p:animEffect transition="in" filter="barn(outVertical)">
                                      <p:cBhvr>
                                        <p:cTn id="26"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02BF592F-E415-5F43-938F-888DB2B4ED0E}" type="slidenum">
              <a:rPr lang="en-US"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3" name="Rectangle 2"/>
          <p:cNvSpPr>
            <a:spLocks noChangeArrowheads="1"/>
          </p:cNvSpPr>
          <p:nvPr/>
        </p:nvSpPr>
        <p:spPr bwMode="auto">
          <a:xfrm>
            <a:off x="329773" y="1255197"/>
            <a:ext cx="7597775" cy="6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60000"/>
              </a:lnSpc>
              <a:spcBef>
                <a:spcPct val="0"/>
              </a:spcBef>
              <a:buFontTx/>
              <a:buNone/>
            </a:pPr>
            <a:r>
              <a:rPr lang="zh-CN" altLang="en-US" b="1" dirty="0">
                <a:solidFill>
                  <a:srgbClr val="FF0000"/>
                </a:solidFill>
                <a:latin typeface="微软雅黑" panose="020B0503020204020204" pitchFamily="34" charset="-122"/>
                <a:ea typeface="微软雅黑" panose="020B0503020204020204" pitchFamily="34" charset="-122"/>
              </a:rPr>
              <a:t>平衡位置</a:t>
            </a:r>
            <a:r>
              <a:rPr lang="zh-CN" altLang="en-US" dirty="0">
                <a:latin typeface="微软雅黑" panose="020B0503020204020204" pitchFamily="34" charset="-122"/>
                <a:ea typeface="微软雅黑" panose="020B0503020204020204" pitchFamily="34" charset="-122"/>
              </a:rPr>
              <a:t>：弹簧未形变时物体的位置。</a:t>
            </a:r>
            <a:r>
              <a:rPr lang="zh-CN" altLang="zh-CN" dirty="0">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p:txBody>
      </p:sp>
      <p:sp>
        <p:nvSpPr>
          <p:cNvPr id="12291" name="Rectangle 3"/>
          <p:cNvSpPr>
            <a:spLocks noChangeArrowheads="1"/>
          </p:cNvSpPr>
          <p:nvPr/>
        </p:nvSpPr>
        <p:spPr bwMode="auto">
          <a:xfrm>
            <a:off x="112668" y="2481618"/>
            <a:ext cx="11409407" cy="2687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lang="zh-CN"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胡克定律</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在弹性限度内，弹力与形变</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拉伸量或压缩量</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成正比。</a:t>
            </a:r>
            <a:endParaRPr lang="en-US" altLang="zh-CN" dirty="0">
              <a:latin typeface="微软雅黑" panose="020B0503020204020204" pitchFamily="34" charset="-122"/>
              <a:ea typeface="微软雅黑" panose="020B0503020204020204" pitchFamily="34" charset="-122"/>
            </a:endParaRPr>
          </a:p>
          <a:p>
            <a:pPr algn="ctr" eaLnBrk="1" hangingPunct="1">
              <a:lnSpc>
                <a:spcPct val="140000"/>
              </a:lnSpc>
              <a:spcBef>
                <a:spcPct val="0"/>
              </a:spcBef>
              <a:buFontTx/>
              <a:buNone/>
            </a:pPr>
            <a:r>
              <a:rPr lang="zh-CN" altLang="zh-CN" sz="32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32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32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2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32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2" charset="2"/>
              </a:rPr>
              <a:t></a:t>
            </a:r>
            <a:r>
              <a:rPr lang="zh-CN" altLang="zh-CN" sz="32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k x</a:t>
            </a:r>
            <a:endPar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lnSpc>
                <a:spcPct val="140000"/>
              </a:lnSpc>
              <a:spcBef>
                <a:spcPct val="0"/>
              </a:spcBef>
              <a:buFontTx/>
              <a:buNone/>
            </a:pPr>
            <a:r>
              <a:rPr lang="zh-CN" altLang="en-US"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32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dirty="0">
                <a:solidFill>
                  <a:srgbClr val="0000FF"/>
                </a:solidFill>
                <a:latin typeface="微软雅黑" panose="020B0503020204020204" pitchFamily="34" charset="-122"/>
                <a:ea typeface="微软雅黑" panose="020B0503020204020204" pitchFamily="34" charset="-122"/>
              </a:rPr>
              <a:t>是弹簧的劲度系数</a:t>
            </a: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与弹簧材料和形状有关。</a:t>
            </a:r>
            <a:endParaRPr lang="en-US" altLang="zh-CN" dirty="0">
              <a:latin typeface="微软雅黑" panose="020B0503020204020204" pitchFamily="34" charset="-122"/>
              <a:ea typeface="微软雅黑" panose="020B0503020204020204" pitchFamily="34" charset="-122"/>
            </a:endParaRPr>
          </a:p>
          <a:p>
            <a:pPr algn="just" eaLnBrk="1" hangingPunct="1">
              <a:lnSpc>
                <a:spcPct val="140000"/>
              </a:lnSpc>
              <a:spcBef>
                <a:spcPct val="0"/>
              </a:spcBef>
              <a:buFontTx/>
              <a:buNone/>
            </a:pPr>
            <a:r>
              <a:rPr lang="zh-CN" altLang="en-US" dirty="0">
                <a:latin typeface="微软雅黑" panose="020B0503020204020204" pitchFamily="34" charset="-122"/>
                <a:ea typeface="微软雅黑" panose="020B0503020204020204" pitchFamily="34" charset="-122"/>
              </a:rPr>
              <a:t>   </a:t>
            </a:r>
            <a:r>
              <a:rPr lang="zh-CN" altLang="en-US" dirty="0">
                <a:solidFill>
                  <a:srgbClr val="0432FF"/>
                </a:solidFill>
                <a:latin typeface="微软雅黑" panose="020B0503020204020204" pitchFamily="34" charset="-122"/>
                <a:ea typeface="微软雅黑" panose="020B0503020204020204" pitchFamily="34" charset="-122"/>
              </a:rPr>
              <a:t>负号</a:t>
            </a:r>
            <a:r>
              <a:rPr lang="zh-CN" altLang="en-US" dirty="0">
                <a:latin typeface="微软雅黑" panose="020B0503020204020204" pitchFamily="34" charset="-122"/>
                <a:ea typeface="微软雅黑" panose="020B0503020204020204" pitchFamily="34" charset="-122"/>
              </a:rPr>
              <a:t>表示弹性力与形变</a:t>
            </a:r>
            <a:r>
              <a:rPr lang="en-US" altLang="zh-CN" sz="3200" b="1" i="1" dirty="0">
                <a:solidFill>
                  <a:srgbClr val="0432FF"/>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dirty="0">
                <a:latin typeface="微软雅黑" panose="020B0503020204020204" pitchFamily="34" charset="-122"/>
                <a:ea typeface="微软雅黑" panose="020B0503020204020204" pitchFamily="34" charset="-122"/>
              </a:rPr>
              <a:t>反向。</a:t>
            </a:r>
            <a:endParaRPr lang="zh-CN" altLang="zh-CN" dirty="0">
              <a:latin typeface="微软雅黑" panose="020B0503020204020204" pitchFamily="34" charset="-122"/>
              <a:ea typeface="微软雅黑" panose="020B0503020204020204" pitchFamily="34" charset="-122"/>
            </a:endParaRPr>
          </a:p>
        </p:txBody>
      </p:sp>
      <p:grpSp>
        <p:nvGrpSpPr>
          <p:cNvPr id="2" name="Group 5"/>
          <p:cNvGrpSpPr/>
          <p:nvPr/>
        </p:nvGrpSpPr>
        <p:grpSpPr bwMode="auto">
          <a:xfrm>
            <a:off x="8442325" y="931970"/>
            <a:ext cx="3079750" cy="1447800"/>
            <a:chOff x="0" y="0"/>
            <a:chExt cx="1940" cy="912"/>
          </a:xfrm>
        </p:grpSpPr>
        <p:sp>
          <p:nvSpPr>
            <p:cNvPr id="63497" name="Line 6"/>
            <p:cNvSpPr>
              <a:spLocks noChangeShapeType="1"/>
            </p:cNvSpPr>
            <p:nvPr/>
          </p:nvSpPr>
          <p:spPr bwMode="auto">
            <a:xfrm>
              <a:off x="0" y="432"/>
              <a:ext cx="1700" cy="0"/>
            </a:xfrm>
            <a:prstGeom prst="line">
              <a:avLst/>
            </a:prstGeom>
            <a:noFill/>
            <a:ln w="38100">
              <a:solidFill>
                <a:srgbClr val="000000"/>
              </a:solidFill>
              <a:rou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3498" name="Group 7"/>
            <p:cNvGrpSpPr/>
            <p:nvPr/>
          </p:nvGrpSpPr>
          <p:grpSpPr bwMode="auto">
            <a:xfrm>
              <a:off x="20" y="288"/>
              <a:ext cx="1082" cy="244"/>
              <a:chOff x="0" y="0"/>
              <a:chExt cx="1082" cy="244"/>
            </a:xfrm>
          </p:grpSpPr>
          <p:sp>
            <p:nvSpPr>
              <p:cNvPr id="63507" name="Line 8"/>
              <p:cNvSpPr>
                <a:spLocks noChangeShapeType="1"/>
              </p:cNvSpPr>
              <p:nvPr/>
            </p:nvSpPr>
            <p:spPr bwMode="auto">
              <a:xfrm flipV="1">
                <a:off x="0" y="0"/>
                <a:ext cx="96" cy="144"/>
              </a:xfrm>
              <a:prstGeom prst="line">
                <a:avLst/>
              </a:prstGeom>
              <a:noFill/>
              <a:ln w="412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8" name="Line 9"/>
              <p:cNvSpPr>
                <a:spLocks noChangeShapeType="1"/>
              </p:cNvSpPr>
              <p:nvPr/>
            </p:nvSpPr>
            <p:spPr bwMode="auto">
              <a:xfrm>
                <a:off x="96" y="0"/>
                <a:ext cx="96" cy="240"/>
              </a:xfrm>
              <a:prstGeom prst="line">
                <a:avLst/>
              </a:prstGeom>
              <a:noFill/>
              <a:ln w="412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9" name="Line 10"/>
              <p:cNvSpPr>
                <a:spLocks noChangeShapeType="1"/>
              </p:cNvSpPr>
              <p:nvPr/>
            </p:nvSpPr>
            <p:spPr bwMode="auto">
              <a:xfrm flipH="1">
                <a:off x="192" y="0"/>
                <a:ext cx="96" cy="240"/>
              </a:xfrm>
              <a:prstGeom prst="line">
                <a:avLst/>
              </a:prstGeom>
              <a:noFill/>
              <a:ln w="412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0" name="Line 11"/>
              <p:cNvSpPr>
                <a:spLocks noChangeShapeType="1"/>
              </p:cNvSpPr>
              <p:nvPr/>
            </p:nvSpPr>
            <p:spPr bwMode="auto">
              <a:xfrm flipH="1" flipV="1">
                <a:off x="986" y="0"/>
                <a:ext cx="96" cy="144"/>
              </a:xfrm>
              <a:prstGeom prst="line">
                <a:avLst/>
              </a:prstGeom>
              <a:noFill/>
              <a:ln w="412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1" name="Line 12"/>
              <p:cNvSpPr>
                <a:spLocks noChangeShapeType="1"/>
              </p:cNvSpPr>
              <p:nvPr/>
            </p:nvSpPr>
            <p:spPr bwMode="auto">
              <a:xfrm flipH="1">
                <a:off x="890" y="0"/>
                <a:ext cx="96" cy="240"/>
              </a:xfrm>
              <a:prstGeom prst="line">
                <a:avLst/>
              </a:prstGeom>
              <a:noFill/>
              <a:ln w="412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2" name="Line 13"/>
              <p:cNvSpPr>
                <a:spLocks noChangeShapeType="1"/>
              </p:cNvSpPr>
              <p:nvPr/>
            </p:nvSpPr>
            <p:spPr bwMode="auto">
              <a:xfrm>
                <a:off x="794" y="0"/>
                <a:ext cx="96" cy="240"/>
              </a:xfrm>
              <a:prstGeom prst="line">
                <a:avLst/>
              </a:prstGeom>
              <a:noFill/>
              <a:ln w="412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3513" name="Group 14"/>
              <p:cNvGrpSpPr/>
              <p:nvPr/>
            </p:nvGrpSpPr>
            <p:grpSpPr bwMode="auto">
              <a:xfrm>
                <a:off x="314" y="0"/>
                <a:ext cx="214" cy="240"/>
                <a:chOff x="0" y="0"/>
                <a:chExt cx="214" cy="240"/>
              </a:xfrm>
            </p:grpSpPr>
            <p:sp>
              <p:nvSpPr>
                <p:cNvPr id="63516" name="Line 15"/>
                <p:cNvSpPr>
                  <a:spLocks noChangeShapeType="1"/>
                </p:cNvSpPr>
                <p:nvPr/>
              </p:nvSpPr>
              <p:spPr bwMode="auto">
                <a:xfrm>
                  <a:off x="0" y="0"/>
                  <a:ext cx="96" cy="240"/>
                </a:xfrm>
                <a:prstGeom prst="line">
                  <a:avLst/>
                </a:prstGeom>
                <a:noFill/>
                <a:ln w="412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7" name="Line 16"/>
                <p:cNvSpPr>
                  <a:spLocks noChangeShapeType="1"/>
                </p:cNvSpPr>
                <p:nvPr/>
              </p:nvSpPr>
              <p:spPr bwMode="auto">
                <a:xfrm flipH="1">
                  <a:off x="118" y="0"/>
                  <a:ext cx="96" cy="240"/>
                </a:xfrm>
                <a:prstGeom prst="line">
                  <a:avLst/>
                </a:prstGeom>
                <a:noFill/>
                <a:ln w="412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514" name="Line 17"/>
              <p:cNvSpPr>
                <a:spLocks noChangeShapeType="1"/>
              </p:cNvSpPr>
              <p:nvPr/>
            </p:nvSpPr>
            <p:spPr bwMode="auto">
              <a:xfrm>
                <a:off x="550" y="4"/>
                <a:ext cx="96" cy="240"/>
              </a:xfrm>
              <a:prstGeom prst="line">
                <a:avLst/>
              </a:prstGeom>
              <a:noFill/>
              <a:ln w="412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5" name="Line 18"/>
              <p:cNvSpPr>
                <a:spLocks noChangeShapeType="1"/>
              </p:cNvSpPr>
              <p:nvPr/>
            </p:nvSpPr>
            <p:spPr bwMode="auto">
              <a:xfrm flipH="1">
                <a:off x="668" y="4"/>
                <a:ext cx="96" cy="240"/>
              </a:xfrm>
              <a:prstGeom prst="line">
                <a:avLst/>
              </a:prstGeom>
              <a:noFill/>
              <a:ln w="412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499" name="Line 19"/>
            <p:cNvSpPr>
              <a:spLocks noChangeShapeType="1"/>
            </p:cNvSpPr>
            <p:nvPr/>
          </p:nvSpPr>
          <p:spPr bwMode="auto">
            <a:xfrm>
              <a:off x="9" y="218"/>
              <a:ext cx="0" cy="336"/>
            </a:xfrm>
            <a:prstGeom prst="line">
              <a:avLst/>
            </a:prstGeom>
            <a:noFill/>
            <a:ln w="101600">
              <a:solidFill>
                <a:srgbClr val="8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3500" name="Object 20"/>
            <p:cNvGraphicFramePr>
              <a:graphicFrameLocks noChangeAspect="1"/>
            </p:cNvGraphicFramePr>
            <p:nvPr/>
          </p:nvGraphicFramePr>
          <p:xfrm>
            <a:off x="356" y="0"/>
            <a:ext cx="267" cy="306"/>
          </p:xfrm>
          <a:graphic>
            <a:graphicData uri="http://schemas.openxmlformats.org/presentationml/2006/ole">
              <mc:AlternateContent xmlns:mc="http://schemas.openxmlformats.org/markup-compatibility/2006">
                <mc:Choice xmlns:v="urn:schemas-microsoft-com:vml" Requires="v">
                  <p:oleObj spid="_x0000_s4" name="" r:id="rId1" imgW="3048000" imgH="4267200" progId="Equation.3">
                    <p:embed/>
                  </p:oleObj>
                </mc:Choice>
                <mc:Fallback>
                  <p:oleObj name="" r:id="rId1" imgW="3048000" imgH="4267200" progId="Equation.3">
                    <p:embed/>
                    <p:pic>
                      <p:nvPicPr>
                        <p:cNvPr id="0" name="Object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 y="0"/>
                          <a:ext cx="267"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3501" name="Object 21"/>
            <p:cNvGraphicFramePr>
              <a:graphicFrameLocks noChangeAspect="1"/>
            </p:cNvGraphicFramePr>
            <p:nvPr/>
          </p:nvGraphicFramePr>
          <p:xfrm>
            <a:off x="1076" y="45"/>
            <a:ext cx="349" cy="243"/>
          </p:xfrm>
          <a:graphic>
            <a:graphicData uri="http://schemas.openxmlformats.org/presentationml/2006/ole">
              <mc:AlternateContent xmlns:mc="http://schemas.openxmlformats.org/markup-compatibility/2006">
                <mc:Choice xmlns:v="urn:schemas-microsoft-com:vml" Requires="v">
                  <p:oleObj spid="_x0000_s5" name="" r:id="rId3" imgW="3962400" imgH="3352800" progId="Equation.3">
                    <p:embed/>
                  </p:oleObj>
                </mc:Choice>
                <mc:Fallback>
                  <p:oleObj name="" r:id="rId3" imgW="3962400" imgH="335280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 y="45"/>
                          <a:ext cx="349"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3502" name="Object 22"/>
            <p:cNvGraphicFramePr>
              <a:graphicFrameLocks noChangeAspect="1"/>
            </p:cNvGraphicFramePr>
            <p:nvPr/>
          </p:nvGraphicFramePr>
          <p:xfrm>
            <a:off x="432" y="495"/>
            <a:ext cx="321" cy="309"/>
          </p:xfrm>
          <a:graphic>
            <a:graphicData uri="http://schemas.openxmlformats.org/presentationml/2006/ole">
              <mc:AlternateContent xmlns:mc="http://schemas.openxmlformats.org/markup-compatibility/2006">
                <mc:Choice xmlns:v="urn:schemas-microsoft-com:vml" Requires="v">
                  <p:oleObj spid="_x0000_s6" name="" r:id="rId5" imgW="3657600" imgH="4267200" progId="Equation.3">
                    <p:embed/>
                  </p:oleObj>
                </mc:Choice>
                <mc:Fallback>
                  <p:oleObj name="" r:id="rId5" imgW="3657600" imgH="4267200"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495"/>
                          <a:ext cx="32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3503" name="Object 23"/>
            <p:cNvGraphicFramePr>
              <a:graphicFrameLocks noChangeAspect="1"/>
            </p:cNvGraphicFramePr>
            <p:nvPr/>
          </p:nvGraphicFramePr>
          <p:xfrm>
            <a:off x="1083" y="528"/>
            <a:ext cx="268" cy="243"/>
          </p:xfrm>
          <a:graphic>
            <a:graphicData uri="http://schemas.openxmlformats.org/presentationml/2006/ole">
              <mc:AlternateContent xmlns:mc="http://schemas.openxmlformats.org/markup-compatibility/2006">
                <mc:Choice xmlns:v="urn:schemas-microsoft-com:vml" Requires="v">
                  <p:oleObj spid="_x0000_s7" name="" r:id="rId7" imgW="3048000" imgH="3352800" progId="Equation.3">
                    <p:embed/>
                  </p:oleObj>
                </mc:Choice>
                <mc:Fallback>
                  <p:oleObj name="" r:id="rId7" imgW="3048000" imgH="335280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3" y="528"/>
                          <a:ext cx="268"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3504" name="Line 24"/>
            <p:cNvSpPr>
              <a:spLocks noChangeShapeType="1"/>
            </p:cNvSpPr>
            <p:nvPr/>
          </p:nvSpPr>
          <p:spPr bwMode="auto">
            <a:xfrm>
              <a:off x="692" y="96"/>
              <a:ext cx="0" cy="816"/>
            </a:xfrm>
            <a:prstGeom prst="line">
              <a:avLst/>
            </a:prstGeom>
            <a:noFill/>
            <a:ln w="3175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3505" name="Oval 25"/>
            <p:cNvSpPr>
              <a:spLocks noChangeArrowheads="1"/>
            </p:cNvSpPr>
            <p:nvPr/>
          </p:nvSpPr>
          <p:spPr bwMode="auto">
            <a:xfrm>
              <a:off x="1076" y="288"/>
              <a:ext cx="240" cy="24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endParaRPr lang="zh-CN" altLang="en-US" sz="2400">
                <a:latin typeface="Times New Roman" panose="02020603050405020304" pitchFamily="18" charset="0"/>
                <a:ea typeface="宋体" panose="02010600030101010101" pitchFamily="2" charset="-122"/>
              </a:endParaRPr>
            </a:p>
          </p:txBody>
        </p:sp>
        <p:graphicFrame>
          <p:nvGraphicFramePr>
            <p:cNvPr id="63506" name="Object 26"/>
            <p:cNvGraphicFramePr>
              <a:graphicFrameLocks noChangeAspect="1"/>
            </p:cNvGraphicFramePr>
            <p:nvPr/>
          </p:nvGraphicFramePr>
          <p:xfrm>
            <a:off x="1672" y="333"/>
            <a:ext cx="268" cy="243"/>
          </p:xfrm>
          <a:graphic>
            <a:graphicData uri="http://schemas.openxmlformats.org/presentationml/2006/ole">
              <mc:AlternateContent xmlns:mc="http://schemas.openxmlformats.org/markup-compatibility/2006">
                <mc:Choice xmlns:v="urn:schemas-microsoft-com:vml" Requires="v">
                  <p:oleObj spid="_x0000_s8" name="" r:id="rId9" imgW="3048000" imgH="3352800" progId="Equation.3">
                    <p:embed/>
                  </p:oleObj>
                </mc:Choice>
                <mc:Fallback>
                  <p:oleObj name="" r:id="rId9" imgW="3048000" imgH="3352800"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2" y="333"/>
                          <a:ext cx="268"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sp>
        <p:nvSpPr>
          <p:cNvPr id="9" name="矩形 8"/>
          <p:cNvSpPr/>
          <p:nvPr/>
        </p:nvSpPr>
        <p:spPr>
          <a:xfrm>
            <a:off x="540623" y="422887"/>
            <a:ext cx="2339102" cy="523220"/>
          </a:xfrm>
          <a:prstGeom prst="rect">
            <a:avLst/>
          </a:prstGeom>
        </p:spPr>
        <p:txBody>
          <a:bodyPr wrap="none">
            <a:spAutoFit/>
          </a:bodyPr>
          <a:lstStyle/>
          <a:p>
            <a:r>
              <a:rPr kumimoji="1" lang="zh-CN" altLang="en-US" sz="2800" b="1" dirty="0">
                <a:solidFill>
                  <a:srgbClr val="FF0000"/>
                </a:solidFill>
                <a:latin typeface="微软雅黑" panose="020B0503020204020204" pitchFamily="34" charset="-122"/>
                <a:ea typeface="微软雅黑" panose="020B0503020204020204" pitchFamily="34" charset="-122"/>
              </a:rPr>
              <a:t>弹簧的弹力：</a:t>
            </a:r>
            <a:endParaRPr lang="zh-CN" altLang="en-US" sz="280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blinds(horizontal)">
                                      <p:cBhvr>
                                        <p:cTn id="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2AE273B-A25D-0646-A328-E4BFF53C6A7C}" type="slidenum">
              <a:rPr lang="en-US" altLang="zh-CN" sz="1400"/>
            </a:fld>
            <a:endParaRPr lang="en-US" altLang="zh-CN" sz="1400"/>
          </a:p>
        </p:txBody>
      </p:sp>
      <p:sp>
        <p:nvSpPr>
          <p:cNvPr id="53250" name="Rectangle 2"/>
          <p:cNvSpPr>
            <a:spLocks noChangeArrowheads="1"/>
          </p:cNvSpPr>
          <p:nvPr/>
        </p:nvSpPr>
        <p:spPr bwMode="auto">
          <a:xfrm>
            <a:off x="163514" y="201369"/>
            <a:ext cx="495300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en-US" altLang="zh-CN" sz="2800" b="1" i="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 </a:t>
            </a:r>
            <a:r>
              <a:rPr lang="zh-CN" altLang="en-US" sz="28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三、摩擦力 </a:t>
            </a:r>
            <a:r>
              <a:rPr lang="en-US" altLang="zh-CN" sz="2800" b="1" i="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(friction force )</a:t>
            </a:r>
            <a:endParaRPr lang="en-US" altLang="zh-CN" sz="2800" b="1" i="1" dirty="0">
              <a:solidFill>
                <a:srgbClr val="FF0000"/>
              </a:solidFill>
              <a:latin typeface="微软雅黑" panose="020B0503020204020204" pitchFamily="34" charset="-122"/>
              <a:ea typeface="微软雅黑" panose="020B0503020204020204" pitchFamily="34" charset="-122"/>
              <a:sym typeface="Symbol" panose="05050102010706020507" pitchFamily="2" charset="2"/>
            </a:endParaRPr>
          </a:p>
        </p:txBody>
      </p:sp>
      <p:sp>
        <p:nvSpPr>
          <p:cNvPr id="53251" name="Rectangle 3"/>
          <p:cNvSpPr>
            <a:spLocks noChangeArrowheads="1"/>
          </p:cNvSpPr>
          <p:nvPr/>
        </p:nvSpPr>
        <p:spPr bwMode="auto">
          <a:xfrm>
            <a:off x="731837" y="830117"/>
            <a:ext cx="11268819" cy="123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800" dirty="0">
                <a:latin typeface="微软雅黑" panose="020B0503020204020204" pitchFamily="34" charset="-122"/>
                <a:ea typeface="微软雅黑" panose="020B0503020204020204" pitchFamily="34" charset="-122"/>
                <a:sym typeface="Symbol" panose="05050102010706020507" pitchFamily="2" charset="2"/>
              </a:rPr>
              <a:t>   </a:t>
            </a:r>
            <a:r>
              <a:rPr lang="zh-CN" altLang="en-US" sz="2800" dirty="0">
                <a:latin typeface="微软雅黑" panose="020B0503020204020204" pitchFamily="34" charset="-122"/>
                <a:ea typeface="微软雅黑" panose="020B0503020204020204" pitchFamily="34" charset="-122"/>
                <a:sym typeface="Symbol" panose="05050102010706020507" pitchFamily="2" charset="2"/>
              </a:rPr>
              <a:t>两个相互接触的物体，沿着接触面的方向</a:t>
            </a:r>
            <a:r>
              <a:rPr lang="zh-CN" altLang="en-US" sz="2800"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滑动或有滑动趋势</a:t>
            </a:r>
            <a:r>
              <a:rPr lang="zh-CN" altLang="en-US" sz="2800" dirty="0">
                <a:latin typeface="微软雅黑" panose="020B0503020204020204" pitchFamily="34" charset="-122"/>
                <a:ea typeface="微软雅黑" panose="020B0503020204020204" pitchFamily="34" charset="-122"/>
                <a:sym typeface="Symbol" panose="05050102010706020507" pitchFamily="2" charset="2"/>
              </a:rPr>
              <a:t>时</a:t>
            </a:r>
            <a:r>
              <a:rPr lang="en-US" altLang="zh-CN" sz="2800" dirty="0">
                <a:latin typeface="微软雅黑" panose="020B0503020204020204" pitchFamily="34" charset="-122"/>
                <a:ea typeface="微软雅黑" panose="020B0503020204020204" pitchFamily="34" charset="-122"/>
                <a:sym typeface="Symbol" panose="05050102010706020507" pitchFamily="2" charset="2"/>
              </a:rPr>
              <a:t>, </a:t>
            </a:r>
            <a:r>
              <a:rPr lang="zh-CN" altLang="en-US" sz="2800" dirty="0">
                <a:latin typeface="微软雅黑" panose="020B0503020204020204" pitchFamily="34" charset="-122"/>
                <a:ea typeface="微软雅黑" panose="020B0503020204020204" pitchFamily="34" charset="-122"/>
                <a:sym typeface="Symbol" panose="05050102010706020507" pitchFamily="2" charset="2"/>
              </a:rPr>
              <a:t>接触面上产生阻碍物体作相对滑动的力即</a:t>
            </a:r>
            <a:r>
              <a:rPr lang="zh-CN" altLang="en-US" sz="28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摩擦力</a:t>
            </a:r>
            <a:r>
              <a:rPr lang="zh-CN" altLang="en-US" sz="2800" dirty="0">
                <a:latin typeface="微软雅黑" panose="020B0503020204020204" pitchFamily="34" charset="-122"/>
                <a:ea typeface="微软雅黑" panose="020B0503020204020204" pitchFamily="34" charset="-122"/>
                <a:sym typeface="Symbol" panose="05050102010706020507" pitchFamily="2" charset="2"/>
              </a:rPr>
              <a:t>。</a:t>
            </a:r>
            <a:r>
              <a:rPr lang="zh-CN" altLang="en-US" sz="2800" i="1" dirty="0">
                <a:latin typeface="微软雅黑" panose="020B0503020204020204" pitchFamily="34" charset="-122"/>
                <a:ea typeface="微软雅黑" panose="020B0503020204020204" pitchFamily="34" charset="-122"/>
                <a:sym typeface="Symbol" panose="05050102010706020507" pitchFamily="2" charset="2"/>
              </a:rPr>
              <a:t> </a:t>
            </a:r>
            <a:endParaRPr lang="zh-CN" altLang="en-US" sz="2800" i="1" dirty="0">
              <a:latin typeface="微软雅黑" panose="020B0503020204020204" pitchFamily="34" charset="-122"/>
              <a:ea typeface="微软雅黑" panose="020B0503020204020204" pitchFamily="34" charset="-122"/>
              <a:sym typeface="Symbol" panose="05050102010706020507" pitchFamily="2" charset="2"/>
            </a:endParaRPr>
          </a:p>
        </p:txBody>
      </p:sp>
      <p:sp>
        <p:nvSpPr>
          <p:cNvPr id="278532" name="Rectangle 4"/>
          <p:cNvSpPr>
            <a:spLocks noChangeArrowheads="1"/>
          </p:cNvSpPr>
          <p:nvPr/>
        </p:nvSpPr>
        <p:spPr bwMode="auto">
          <a:xfrm>
            <a:off x="2586264" y="3375772"/>
            <a:ext cx="1166872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en-US" altLang="zh-CN" sz="2800" dirty="0">
                <a:latin typeface="微软雅黑" panose="020B0503020204020204" pitchFamily="34" charset="-122"/>
                <a:ea typeface="微软雅黑" panose="020B0503020204020204" pitchFamily="34" charset="-122"/>
                <a:sym typeface="Symbol" panose="05050102010706020507" pitchFamily="2" charset="2"/>
              </a:rPr>
              <a:t>   </a:t>
            </a:r>
            <a:r>
              <a:rPr lang="zh-CN" altLang="en-US" sz="2800" dirty="0">
                <a:latin typeface="微软雅黑" panose="020B0503020204020204" pitchFamily="34" charset="-122"/>
                <a:ea typeface="微软雅黑" panose="020B0503020204020204" pitchFamily="34" charset="-122"/>
                <a:sym typeface="Symbol" panose="05050102010706020507" pitchFamily="2" charset="2"/>
              </a:rPr>
              <a:t>当物体有滑动趋势但尚未滑动时的摩擦力</a:t>
            </a:r>
            <a:endParaRPr lang="zh-CN" altLang="en-US" sz="2800" dirty="0">
              <a:latin typeface="微软雅黑" panose="020B0503020204020204" pitchFamily="34" charset="-122"/>
              <a:ea typeface="微软雅黑" panose="020B0503020204020204" pitchFamily="34" charset="-122"/>
              <a:sym typeface="Symbol" panose="05050102010706020507" pitchFamily="2" charset="2"/>
            </a:endParaRPr>
          </a:p>
        </p:txBody>
      </p:sp>
      <p:sp>
        <p:nvSpPr>
          <p:cNvPr id="278533" name="Text Box 5"/>
          <p:cNvSpPr txBox="1">
            <a:spLocks noChangeArrowheads="1"/>
          </p:cNvSpPr>
          <p:nvPr/>
        </p:nvSpPr>
        <p:spPr bwMode="auto">
          <a:xfrm>
            <a:off x="736335" y="3412260"/>
            <a:ext cx="3887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solidFill>
                  <a:srgbClr val="FF0000"/>
                </a:solidFill>
                <a:latin typeface="微软雅黑" panose="020B0503020204020204" pitchFamily="34" charset="-122"/>
                <a:ea typeface="微软雅黑" panose="020B0503020204020204" pitchFamily="34" charset="-122"/>
              </a:rPr>
              <a:t>1. </a:t>
            </a:r>
            <a:r>
              <a:rPr lang="zh-CN" altLang="en-US" sz="2800" dirty="0">
                <a:solidFill>
                  <a:srgbClr val="FF0000"/>
                </a:solidFill>
                <a:latin typeface="微软雅黑" panose="020B0503020204020204" pitchFamily="34" charset="-122"/>
                <a:ea typeface="微软雅黑" panose="020B0503020204020204" pitchFamily="34" charset="-122"/>
              </a:rPr>
              <a:t>静摩擦力</a:t>
            </a:r>
            <a:r>
              <a:rPr lang="en-US" altLang="zh-CN" sz="2800" dirty="0">
                <a:solidFill>
                  <a:srgbClr val="FF0000"/>
                </a:solidFill>
                <a:latin typeface="微软雅黑" panose="020B0503020204020204" pitchFamily="34" charset="-122"/>
                <a:ea typeface="微软雅黑" panose="020B0503020204020204" pitchFamily="34" charset="-122"/>
              </a:rPr>
              <a:t> :</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278534" name="Rectangle 6"/>
          <p:cNvSpPr>
            <a:spLocks noChangeArrowheads="1"/>
          </p:cNvSpPr>
          <p:nvPr/>
        </p:nvSpPr>
        <p:spPr bwMode="auto">
          <a:xfrm>
            <a:off x="2640013" y="4977468"/>
            <a:ext cx="1722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b="1" i="1" dirty="0">
                <a:solidFill>
                  <a:srgbClr val="FF0000"/>
                </a:solidFill>
                <a:sym typeface="Symbol" panose="05050102010706020507" pitchFamily="2" charset="2"/>
              </a:rPr>
              <a:t>f</a:t>
            </a:r>
            <a:r>
              <a:rPr lang="en-US" altLang="zh-CN" sz="2800" b="1" baseline="-25000" dirty="0">
                <a:solidFill>
                  <a:srgbClr val="FF0000"/>
                </a:solidFill>
                <a:sym typeface="Symbol" panose="05050102010706020507" pitchFamily="2" charset="2"/>
              </a:rPr>
              <a:t>max</a:t>
            </a:r>
            <a:r>
              <a:rPr lang="en-US" altLang="zh-CN" sz="2800" b="1" i="1" baseline="-25000" dirty="0">
                <a:solidFill>
                  <a:srgbClr val="FF0000"/>
                </a:solidFill>
                <a:sym typeface="Symbol" panose="05050102010706020507" pitchFamily="2" charset="2"/>
              </a:rPr>
              <a:t> </a:t>
            </a:r>
            <a:r>
              <a:rPr lang="en-US" altLang="zh-CN" sz="2800" b="1" i="1" dirty="0">
                <a:solidFill>
                  <a:srgbClr val="FF0000"/>
                </a:solidFill>
                <a:sym typeface="Symbol" panose="05050102010706020507" pitchFamily="2" charset="2"/>
              </a:rPr>
              <a:t>= </a:t>
            </a:r>
            <a:r>
              <a:rPr lang="en-US" altLang="zh-CN" sz="2400" b="1" baseline="-25000" dirty="0">
                <a:solidFill>
                  <a:srgbClr val="FF0000"/>
                </a:solidFill>
                <a:sym typeface="Symbol" panose="05050102010706020507" pitchFamily="2" charset="2"/>
              </a:rPr>
              <a:t>S</a:t>
            </a:r>
            <a:r>
              <a:rPr lang="en-US" altLang="zh-CN" sz="2800" b="1" i="1" baseline="-25000" dirty="0">
                <a:solidFill>
                  <a:srgbClr val="FF0000"/>
                </a:solidFill>
                <a:sym typeface="Symbol" panose="05050102010706020507" pitchFamily="2" charset="2"/>
              </a:rPr>
              <a:t> </a:t>
            </a:r>
            <a:r>
              <a:rPr lang="en-US" altLang="zh-CN" sz="2800" b="1" i="1" dirty="0">
                <a:solidFill>
                  <a:srgbClr val="FF0000"/>
                </a:solidFill>
                <a:sym typeface="Symbol" panose="05050102010706020507" pitchFamily="2" charset="2"/>
              </a:rPr>
              <a:t>N</a:t>
            </a:r>
            <a:endParaRPr lang="en-US" altLang="zh-CN" sz="2800" b="1" i="1" dirty="0">
              <a:solidFill>
                <a:srgbClr val="FF0000"/>
              </a:solidFill>
              <a:sym typeface="Symbol" panose="05050102010706020507" pitchFamily="2" charset="2"/>
            </a:endParaRPr>
          </a:p>
        </p:txBody>
      </p:sp>
      <p:sp>
        <p:nvSpPr>
          <p:cNvPr id="278535" name="Text Box 7"/>
          <p:cNvSpPr txBox="1">
            <a:spLocks noChangeArrowheads="1"/>
          </p:cNvSpPr>
          <p:nvPr/>
        </p:nvSpPr>
        <p:spPr bwMode="auto">
          <a:xfrm>
            <a:off x="694317" y="5740400"/>
            <a:ext cx="1129660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en-US" altLang="zh-CN" sz="2800" i="1" dirty="0">
                <a:ea typeface="微软雅黑" panose="020B0503020204020204" pitchFamily="34" charset="-122"/>
                <a:cs typeface="Times New Roman" panose="02020603050405020304" pitchFamily="18" charset="0"/>
                <a:sym typeface="Symbol" panose="05050102010706020507" pitchFamily="2" charset="2"/>
              </a:rPr>
              <a:t>    </a:t>
            </a:r>
            <a:r>
              <a:rPr lang="en-US" altLang="zh-CN" sz="2800" i="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 </a:t>
            </a:r>
            <a:r>
              <a:rPr lang="en-US" altLang="zh-CN" sz="2800" b="1" i="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a:t>
            </a:r>
            <a:r>
              <a:rPr lang="en-US" altLang="zh-CN" sz="2400" b="1" baseline="-25000"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S</a:t>
            </a:r>
            <a:r>
              <a:rPr lang="zh-CN" altLang="en-US" sz="2800" dirty="0">
                <a:ea typeface="微软雅黑" panose="020B0503020204020204" pitchFamily="34" charset="-122"/>
                <a:cs typeface="Times New Roman" panose="02020603050405020304" pitchFamily="18" charset="0"/>
                <a:sym typeface="Symbol" panose="05050102010706020507" pitchFamily="2" charset="2"/>
              </a:rPr>
              <a:t>是静摩擦系数</a:t>
            </a:r>
            <a:r>
              <a:rPr lang="en-US" altLang="zh-CN" sz="2800" dirty="0">
                <a:ea typeface="微软雅黑" panose="020B0503020204020204" pitchFamily="34" charset="-122"/>
                <a:cs typeface="Times New Roman" panose="02020603050405020304" pitchFamily="18" charset="0"/>
                <a:sym typeface="Symbol" panose="05050102010706020507" pitchFamily="2" charset="2"/>
              </a:rPr>
              <a:t>, </a:t>
            </a:r>
            <a:r>
              <a:rPr lang="zh-CN" altLang="en-US" sz="2800" dirty="0">
                <a:ea typeface="微软雅黑" panose="020B0503020204020204" pitchFamily="34" charset="-122"/>
                <a:cs typeface="Times New Roman" panose="02020603050405020304" pitchFamily="18" charset="0"/>
                <a:sym typeface="Symbol" panose="05050102010706020507" pitchFamily="2" charset="2"/>
              </a:rPr>
              <a:t>由两个物体表面状况和材料性质等因素所决定</a:t>
            </a:r>
            <a:r>
              <a:rPr lang="en-US" altLang="zh-CN" sz="2800" dirty="0">
                <a:ea typeface="微软雅黑" panose="020B0503020204020204" pitchFamily="34" charset="-122"/>
                <a:cs typeface="Times New Roman" panose="02020603050405020304" pitchFamily="18" charset="0"/>
                <a:sym typeface="Symbol" panose="05050102010706020507" pitchFamily="2" charset="2"/>
              </a:rPr>
              <a:t>, </a:t>
            </a:r>
            <a:r>
              <a:rPr lang="zh-CN" altLang="en-US" sz="2800" dirty="0">
                <a:ea typeface="微软雅黑" panose="020B0503020204020204" pitchFamily="34" charset="-122"/>
                <a:cs typeface="Times New Roman" panose="02020603050405020304" pitchFamily="18" charset="0"/>
                <a:sym typeface="Symbol" panose="05050102010706020507" pitchFamily="2" charset="2"/>
              </a:rPr>
              <a:t>通常由实验测得。 </a:t>
            </a:r>
            <a:endParaRPr lang="zh-CN" altLang="en-US" sz="2800" dirty="0">
              <a:ea typeface="微软雅黑" panose="020B0503020204020204" pitchFamily="34" charset="-122"/>
              <a:cs typeface="Times New Roman" panose="02020603050405020304" pitchFamily="18" charset="0"/>
            </a:endParaRPr>
          </a:p>
        </p:txBody>
      </p:sp>
      <p:grpSp>
        <p:nvGrpSpPr>
          <p:cNvPr id="2" name="Group 13"/>
          <p:cNvGrpSpPr/>
          <p:nvPr/>
        </p:nvGrpSpPr>
        <p:grpSpPr bwMode="auto">
          <a:xfrm>
            <a:off x="1055688" y="4118275"/>
            <a:ext cx="7848600" cy="560387"/>
            <a:chOff x="-250" y="2063"/>
            <a:chExt cx="4944" cy="353"/>
          </a:xfrm>
        </p:grpSpPr>
        <p:sp>
          <p:nvSpPr>
            <p:cNvPr id="53258" name="Text Box 14"/>
            <p:cNvSpPr txBox="1">
              <a:spLocks noChangeArrowheads="1"/>
            </p:cNvSpPr>
            <p:nvPr/>
          </p:nvSpPr>
          <p:spPr bwMode="auto">
            <a:xfrm>
              <a:off x="-250" y="2063"/>
              <a:ext cx="4944"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800" dirty="0">
                  <a:latin typeface="微软雅黑" panose="020B0503020204020204" pitchFamily="34" charset="-122"/>
                  <a:ea typeface="微软雅黑" panose="020B0503020204020204" pitchFamily="34" charset="-122"/>
                </a:rPr>
                <a:t>大小是可变的，</a:t>
              </a:r>
              <a:r>
                <a:rPr lang="en-US" altLang="zh-CN" sz="2800" b="1" dirty="0"/>
                <a:t>0         </a:t>
              </a:r>
              <a:r>
                <a:rPr lang="en-US" altLang="zh-CN" sz="2800" b="1" i="1" dirty="0">
                  <a:sym typeface="Symbol" panose="05050102010706020507" pitchFamily="2" charset="2"/>
                </a:rPr>
                <a:t></a:t>
              </a:r>
              <a:r>
                <a:rPr lang="en-US" altLang="zh-CN" sz="2400" b="1" baseline="-25000" dirty="0"/>
                <a:t>0</a:t>
              </a:r>
              <a:r>
                <a:rPr lang="en-US" altLang="zh-CN" sz="2800" b="1" i="1" dirty="0"/>
                <a:t>N</a:t>
              </a:r>
              <a:endParaRPr lang="en-US" altLang="zh-CN" sz="2800" b="1" dirty="0"/>
            </a:p>
          </p:txBody>
        </p:sp>
        <p:sp>
          <p:nvSpPr>
            <p:cNvPr id="53259" name="Line 15"/>
            <p:cNvSpPr>
              <a:spLocks noChangeShapeType="1"/>
            </p:cNvSpPr>
            <p:nvPr/>
          </p:nvSpPr>
          <p:spPr bwMode="auto">
            <a:xfrm>
              <a:off x="1519" y="2239"/>
              <a:ext cx="454"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78544" name="Rectangle 16"/>
          <p:cNvSpPr>
            <a:spLocks noChangeArrowheads="1"/>
          </p:cNvSpPr>
          <p:nvPr/>
        </p:nvSpPr>
        <p:spPr bwMode="auto">
          <a:xfrm>
            <a:off x="5952281" y="4224788"/>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FF0000"/>
                </a:solidFill>
                <a:latin typeface="微软雅黑" panose="020B0503020204020204" pitchFamily="34" charset="-122"/>
                <a:ea typeface="微软雅黑" panose="020B0503020204020204" pitchFamily="34" charset="-122"/>
              </a:rPr>
              <a:t>静摩擦力的取值视外力的大小而定。</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3" name="Rectangle 13"/>
          <p:cNvSpPr>
            <a:spLocks noChangeArrowheads="1"/>
          </p:cNvSpPr>
          <p:nvPr/>
        </p:nvSpPr>
        <p:spPr bwMode="auto">
          <a:xfrm>
            <a:off x="2586264" y="2004155"/>
            <a:ext cx="9054352" cy="130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800" dirty="0">
                <a:latin typeface="微软雅黑" panose="020B0503020204020204" pitchFamily="34" charset="-122"/>
                <a:ea typeface="微软雅黑" panose="020B0503020204020204" pitchFamily="34" charset="-122"/>
              </a:rPr>
              <a:t>接触面凹凸不平而互相嵌合</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与分子间的引力作用和静电作用有关。 </a:t>
            </a:r>
            <a:endParaRPr lang="zh-CN" altLang="en-US" sz="28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738527" y="2143424"/>
            <a:ext cx="7129848" cy="523220"/>
          </a:xfrm>
          <a:prstGeom prst="rect">
            <a:avLst/>
          </a:prstGeom>
          <a:noFill/>
        </p:spPr>
        <p:txBody>
          <a:bodyPr wrap="square">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产生原因</a:t>
            </a:r>
            <a:r>
              <a:rPr lang="zh-CN" altLang="en-US" sz="2800" dirty="0">
                <a:latin typeface="微软雅黑" panose="020B0503020204020204" pitchFamily="34" charset="-122"/>
                <a:ea typeface="微软雅黑" panose="020B0503020204020204" pitchFamily="34" charset="-122"/>
              </a:rPr>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78533"/>
                                        </p:tgtEl>
                                        <p:attrNameLst>
                                          <p:attrName>style.visibility</p:attrName>
                                        </p:attrNameLst>
                                      </p:cBhvr>
                                      <p:to>
                                        <p:strVal val="visible"/>
                                      </p:to>
                                    </p:set>
                                    <p:animEffect transition="in" filter="blinds(horizontal)">
                                      <p:cBhvr>
                                        <p:cTn id="11" dur="500"/>
                                        <p:tgtEl>
                                          <p:spTgt spid="278533"/>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78532">
                                            <p:txEl>
                                              <p:pRg st="0" end="0"/>
                                            </p:txEl>
                                          </p:spTgt>
                                        </p:tgtEl>
                                        <p:attrNameLst>
                                          <p:attrName>style.visibility</p:attrName>
                                        </p:attrNameLst>
                                      </p:cBhvr>
                                      <p:to>
                                        <p:strVal val="visible"/>
                                      </p:to>
                                    </p:set>
                                    <p:animEffect transition="in" filter="dissolve">
                                      <p:cBhvr>
                                        <p:cTn id="14" dur="500"/>
                                        <p:tgtEl>
                                          <p:spTgt spid="27853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78534"/>
                                        </p:tgtEl>
                                        <p:attrNameLst>
                                          <p:attrName>style.visibility</p:attrName>
                                        </p:attrNameLst>
                                      </p:cBhvr>
                                      <p:to>
                                        <p:strVal val="visible"/>
                                      </p:to>
                                    </p:set>
                                    <p:animEffect transition="in" filter="blinds(horizontal)">
                                      <p:cBhvr>
                                        <p:cTn id="24" dur="500"/>
                                        <p:tgtEl>
                                          <p:spTgt spid="27853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78535"/>
                                        </p:tgtEl>
                                        <p:attrNameLst>
                                          <p:attrName>style.visibility</p:attrName>
                                        </p:attrNameLst>
                                      </p:cBhvr>
                                      <p:to>
                                        <p:strVal val="visible"/>
                                      </p:to>
                                    </p:set>
                                    <p:animEffect transition="in" filter="blinds(horizontal)">
                                      <p:cBhvr>
                                        <p:cTn id="27" dur="500"/>
                                        <p:tgtEl>
                                          <p:spTgt spid="27853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78544"/>
                                        </p:tgtEl>
                                        <p:attrNameLst>
                                          <p:attrName>style.visibility</p:attrName>
                                        </p:attrNameLst>
                                      </p:cBhvr>
                                      <p:to>
                                        <p:strVal val="visible"/>
                                      </p:to>
                                    </p:set>
                                    <p:animEffect transition="in" filter="blinds(horizontal)">
                                      <p:cBhvr>
                                        <p:cTn id="30" dur="500"/>
                                        <p:tgtEl>
                                          <p:spTgt spid="278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build="p"/>
      <p:bldP spid="278533" grpId="0"/>
      <p:bldP spid="278534" grpId="0"/>
      <p:bldP spid="278535" grpId="0"/>
      <p:bldP spid="2785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D4D493A-5223-5C40-9C8B-015DCAA74738}" type="slidenum">
              <a:rPr lang="en-US" altLang="zh-CN" sz="1400"/>
            </a:fld>
            <a:endParaRPr lang="en-US" altLang="zh-CN" sz="1400"/>
          </a:p>
        </p:txBody>
      </p:sp>
      <p:sp>
        <p:nvSpPr>
          <p:cNvPr id="54274" name="Text Box 2"/>
          <p:cNvSpPr txBox="1">
            <a:spLocks noChangeArrowheads="1"/>
          </p:cNvSpPr>
          <p:nvPr/>
        </p:nvSpPr>
        <p:spPr bwMode="auto">
          <a:xfrm>
            <a:off x="511176" y="198952"/>
            <a:ext cx="5761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solidFill>
                  <a:srgbClr val="FF0000"/>
                </a:solidFill>
                <a:latin typeface="微软雅黑" panose="020B0503020204020204" pitchFamily="34" charset="-122"/>
                <a:ea typeface="微软雅黑" panose="020B0503020204020204" pitchFamily="34" charset="-122"/>
              </a:rPr>
              <a:t>2. </a:t>
            </a:r>
            <a:r>
              <a:rPr lang="zh-CN" altLang="en-US" sz="2800" dirty="0">
                <a:solidFill>
                  <a:srgbClr val="FF0000"/>
                </a:solidFill>
                <a:latin typeface="微软雅黑" panose="020B0503020204020204" pitchFamily="34" charset="-122"/>
                <a:ea typeface="微软雅黑" panose="020B0503020204020204" pitchFamily="34" charset="-122"/>
              </a:rPr>
              <a:t>滑动摩擦力</a:t>
            </a:r>
            <a:r>
              <a:rPr lang="en-US" altLang="zh-CN" sz="2800" dirty="0">
                <a:solidFill>
                  <a:srgbClr val="FF0000"/>
                </a:solidFill>
                <a:latin typeface="微软雅黑" panose="020B0503020204020204" pitchFamily="34" charset="-122"/>
                <a:ea typeface="微软雅黑" panose="020B0503020204020204" pitchFamily="34" charset="-122"/>
              </a:rPr>
              <a:t> :</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54275" name="Rectangle 3"/>
          <p:cNvSpPr>
            <a:spLocks noChangeArrowheads="1"/>
          </p:cNvSpPr>
          <p:nvPr/>
        </p:nvSpPr>
        <p:spPr bwMode="auto">
          <a:xfrm>
            <a:off x="2963118" y="198952"/>
            <a:ext cx="7272240" cy="57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lang="en-US" altLang="zh-CN" sz="2800" b="1" dirty="0">
                <a:latin typeface="宋体" panose="02010600030101010101" pitchFamily="2" charset="-122"/>
              </a:rPr>
              <a:t>  </a:t>
            </a:r>
            <a:r>
              <a:rPr lang="zh-CN" altLang="en-US" sz="2800" b="1" dirty="0">
                <a:latin typeface="宋体" panose="02010600030101010101" pitchFamily="2" charset="-122"/>
              </a:rPr>
              <a:t>两物体发生相对滑动时</a:t>
            </a:r>
            <a:r>
              <a:rPr lang="en-US" altLang="zh-CN" sz="2800" b="1" dirty="0">
                <a:latin typeface="宋体" panose="02010600030101010101" pitchFamily="2" charset="-122"/>
              </a:rPr>
              <a:t>,</a:t>
            </a:r>
            <a:r>
              <a:rPr lang="zh-CN" altLang="en-US" sz="2800" b="1" dirty="0">
                <a:latin typeface="宋体" panose="02010600030101010101" pitchFamily="2" charset="-122"/>
              </a:rPr>
              <a:t>接触面上的摩擦力 </a:t>
            </a:r>
            <a:endParaRPr lang="zh-CN" altLang="en-US" sz="2800" b="1" dirty="0">
              <a:latin typeface="宋体" panose="02010600030101010101" pitchFamily="2" charset="-122"/>
            </a:endParaRPr>
          </a:p>
        </p:txBody>
      </p:sp>
      <p:sp>
        <p:nvSpPr>
          <p:cNvPr id="279556" name="Rectangle 4"/>
          <p:cNvSpPr>
            <a:spLocks noChangeArrowheads="1"/>
          </p:cNvSpPr>
          <p:nvPr/>
        </p:nvSpPr>
        <p:spPr bwMode="auto">
          <a:xfrm>
            <a:off x="2822418" y="1065518"/>
            <a:ext cx="205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b="1" i="1" dirty="0">
                <a:solidFill>
                  <a:srgbClr val="FF0000"/>
                </a:solidFill>
              </a:rPr>
              <a:t>f</a:t>
            </a:r>
            <a:r>
              <a:rPr lang="en-US" altLang="zh-CN" sz="2800" b="1" dirty="0">
                <a:solidFill>
                  <a:srgbClr val="FF0000"/>
                </a:solidFill>
              </a:rPr>
              <a:t> = </a:t>
            </a:r>
            <a:r>
              <a:rPr lang="en-US" altLang="zh-CN" sz="2800" b="1" i="1" dirty="0">
                <a:solidFill>
                  <a:srgbClr val="FF0000"/>
                </a:solidFill>
                <a:sym typeface="Symbol" panose="05050102010706020507" pitchFamily="2" charset="2"/>
              </a:rPr>
              <a:t></a:t>
            </a:r>
            <a:r>
              <a:rPr lang="en-US" altLang="zh-CN" sz="2800" b="1" i="1" baseline="-25000" dirty="0">
                <a:solidFill>
                  <a:srgbClr val="FF0000"/>
                </a:solidFill>
                <a:sym typeface="Symbol" panose="05050102010706020507" pitchFamily="2" charset="2"/>
              </a:rPr>
              <a:t>K</a:t>
            </a:r>
            <a:r>
              <a:rPr lang="en-US" altLang="zh-CN" sz="2800" b="1" dirty="0">
                <a:solidFill>
                  <a:srgbClr val="FF0000"/>
                </a:solidFill>
              </a:rPr>
              <a:t> </a:t>
            </a:r>
            <a:r>
              <a:rPr lang="en-US" altLang="zh-CN" sz="2800" b="1" i="1" dirty="0">
                <a:solidFill>
                  <a:srgbClr val="FF0000"/>
                </a:solidFill>
              </a:rPr>
              <a:t>N</a:t>
            </a:r>
            <a:endParaRPr lang="en-US" altLang="zh-CN" sz="2800" b="1" i="1" dirty="0">
              <a:solidFill>
                <a:srgbClr val="FF0000"/>
              </a:solidFill>
            </a:endParaRPr>
          </a:p>
        </p:txBody>
      </p:sp>
      <p:sp>
        <p:nvSpPr>
          <p:cNvPr id="279557" name="Rectangle 5"/>
          <p:cNvSpPr>
            <a:spLocks noChangeArrowheads="1"/>
          </p:cNvSpPr>
          <p:nvPr/>
        </p:nvSpPr>
        <p:spPr bwMode="auto">
          <a:xfrm>
            <a:off x="238200" y="2114846"/>
            <a:ext cx="11115600" cy="130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en-US" altLang="zh-CN" sz="2800" i="1" dirty="0">
                <a:ea typeface="微软雅黑" panose="020B0503020204020204" pitchFamily="34" charset="-122"/>
                <a:cs typeface="Times New Roman" panose="02020603050405020304" pitchFamily="18" charset="0"/>
                <a:sym typeface="Symbol" panose="05050102010706020507" pitchFamily="2" charset="2"/>
              </a:rPr>
              <a:t>     </a:t>
            </a:r>
            <a:r>
              <a:rPr lang="en-US" altLang="zh-CN" sz="2800" i="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a:t>
            </a:r>
            <a:r>
              <a:rPr lang="en-US" altLang="zh-CN" sz="2800" i="1" baseline="-25000"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K</a:t>
            </a:r>
            <a:r>
              <a:rPr lang="zh-CN" altLang="en-US" sz="2800" dirty="0">
                <a:ea typeface="微软雅黑" panose="020B0503020204020204" pitchFamily="34" charset="-122"/>
                <a:cs typeface="Times New Roman" panose="02020603050405020304" pitchFamily="18" charset="0"/>
                <a:sym typeface="Symbol" panose="05050102010706020507" pitchFamily="2" charset="2"/>
              </a:rPr>
              <a:t>为</a:t>
            </a:r>
            <a:r>
              <a:rPr lang="zh-CN" altLang="en-US" sz="2800" dirty="0">
                <a:ea typeface="微软雅黑" panose="020B0503020204020204" pitchFamily="34" charset="-122"/>
                <a:cs typeface="Times New Roman" panose="02020603050405020304" pitchFamily="18" charset="0"/>
              </a:rPr>
              <a:t>滑动摩擦系数，由接触面的状况和材料性质所决定。</a:t>
            </a:r>
            <a:endParaRPr lang="en-US" altLang="zh-CN" sz="2800" dirty="0">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2800" dirty="0">
                <a:ea typeface="微软雅黑" panose="020B0503020204020204" pitchFamily="34" charset="-122"/>
                <a:cs typeface="Times New Roman" panose="02020603050405020304" pitchFamily="18" charset="0"/>
              </a:rPr>
              <a:t>     对于给定物体，</a:t>
            </a:r>
            <a:r>
              <a:rPr lang="en-US" altLang="zh-CN" sz="2800" i="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 </a:t>
            </a:r>
            <a:r>
              <a:rPr lang="en-US" altLang="zh-CN" sz="2800" i="1" baseline="-25000"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K</a:t>
            </a:r>
            <a:r>
              <a:rPr lang="zh-CN" altLang="en-US" sz="2800" dirty="0">
                <a:solidFill>
                  <a:srgbClr val="FF0000"/>
                </a:solidFill>
                <a:ea typeface="微软雅黑" panose="020B0503020204020204" pitchFamily="34" charset="-122"/>
                <a:cs typeface="Times New Roman" panose="02020603050405020304" pitchFamily="18" charset="0"/>
              </a:rPr>
              <a:t>比</a:t>
            </a:r>
            <a:r>
              <a:rPr lang="zh-CN" altLang="en-US" sz="2800" i="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a:t>
            </a:r>
            <a:r>
              <a:rPr lang="en-US" altLang="zh-CN" sz="2400" baseline="-30000" dirty="0">
                <a:solidFill>
                  <a:srgbClr val="FF0000"/>
                </a:solidFill>
                <a:ea typeface="微软雅黑" panose="020B0503020204020204" pitchFamily="34" charset="-122"/>
                <a:cs typeface="Times New Roman" panose="02020603050405020304" pitchFamily="18" charset="0"/>
              </a:rPr>
              <a:t>S</a:t>
            </a:r>
            <a:r>
              <a:rPr lang="zh-CN" altLang="en-US" sz="2800" dirty="0">
                <a:solidFill>
                  <a:srgbClr val="FF0000"/>
                </a:solidFill>
                <a:ea typeface="微软雅黑" panose="020B0503020204020204" pitchFamily="34" charset="-122"/>
                <a:cs typeface="Times New Roman" panose="02020603050405020304" pitchFamily="18" charset="0"/>
              </a:rPr>
              <a:t>略小</a:t>
            </a:r>
            <a:r>
              <a:rPr lang="en-US" altLang="zh-CN" sz="2800" dirty="0">
                <a:solidFill>
                  <a:srgbClr val="FF0000"/>
                </a:solidFill>
                <a:ea typeface="微软雅黑" panose="020B0503020204020204" pitchFamily="34" charset="-122"/>
                <a:cs typeface="Times New Roman" panose="02020603050405020304" pitchFamily="18" charset="0"/>
              </a:rPr>
              <a:t>, </a:t>
            </a:r>
            <a:r>
              <a:rPr lang="zh-CN" altLang="en-US" sz="2800" dirty="0">
                <a:solidFill>
                  <a:srgbClr val="FF0000"/>
                </a:solidFill>
                <a:ea typeface="微软雅黑" panose="020B0503020204020204" pitchFamily="34" charset="-122"/>
                <a:cs typeface="Times New Roman" panose="02020603050405020304" pitchFamily="18" charset="0"/>
              </a:rPr>
              <a:t>滑动摩擦力一般小于最大静摩擦力</a:t>
            </a:r>
            <a:r>
              <a:rPr lang="zh-CN" altLang="en-US" sz="2800" dirty="0">
                <a:ea typeface="微软雅黑" panose="020B0503020204020204" pitchFamily="34" charset="-122"/>
                <a:cs typeface="Times New Roman" panose="02020603050405020304" pitchFamily="18" charset="0"/>
              </a:rPr>
              <a:t>。 </a:t>
            </a:r>
            <a:endParaRPr lang="zh-CN" altLang="en-US" sz="2800" dirty="0">
              <a:ea typeface="微软雅黑" panose="020B0503020204020204" pitchFamily="34" charset="-122"/>
              <a:cs typeface="Times New Roman" panose="02020603050405020304" pitchFamily="18" charset="0"/>
            </a:endParaRPr>
          </a:p>
        </p:txBody>
      </p:sp>
      <p:sp>
        <p:nvSpPr>
          <p:cNvPr id="279563" name="Text Box 11"/>
          <p:cNvSpPr txBox="1">
            <a:spLocks noChangeArrowheads="1"/>
          </p:cNvSpPr>
          <p:nvPr/>
        </p:nvSpPr>
        <p:spPr bwMode="auto">
          <a:xfrm>
            <a:off x="2309969" y="3992928"/>
            <a:ext cx="3455988" cy="66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buFontTx/>
              <a:buNone/>
            </a:pPr>
            <a:r>
              <a:rPr lang="zh-CN" altLang="en-US" sz="2800" dirty="0">
                <a:ea typeface="微软雅黑" panose="020B0503020204020204" pitchFamily="34" charset="-122"/>
                <a:cs typeface="Times New Roman" panose="02020603050405020304" pitchFamily="18" charset="0"/>
              </a:rPr>
              <a:t>一般认为：</a:t>
            </a:r>
            <a:endParaRPr lang="zh-CN" altLang="en-US" sz="2800" dirty="0">
              <a:ea typeface="微软雅黑" panose="020B0503020204020204" pitchFamily="34" charset="-122"/>
              <a:cs typeface="Times New Roman" panose="02020603050405020304" pitchFamily="18" charset="0"/>
            </a:endParaRPr>
          </a:p>
        </p:txBody>
      </p:sp>
      <p:graphicFrame>
        <p:nvGraphicFramePr>
          <p:cNvPr id="279565" name="Object 13"/>
          <p:cNvGraphicFramePr>
            <a:graphicFrameLocks noChangeAspect="1"/>
          </p:cNvGraphicFramePr>
          <p:nvPr/>
        </p:nvGraphicFramePr>
        <p:xfrm>
          <a:off x="4168775" y="5070169"/>
          <a:ext cx="1927225" cy="722313"/>
        </p:xfrm>
        <a:graphic>
          <a:graphicData uri="http://schemas.openxmlformats.org/presentationml/2006/ole">
            <mc:AlternateContent xmlns:mc="http://schemas.openxmlformats.org/markup-compatibility/2006">
              <mc:Choice xmlns:v="urn:schemas-microsoft-com:vml" Requires="v">
                <p:oleObj spid="_x0000_s2" name="Equation" r:id="rId1" imgW="14630400" imgH="5486400" progId="Equation.DSMT4">
                  <p:embed/>
                </p:oleObj>
              </mc:Choice>
              <mc:Fallback>
                <p:oleObj name="Equation" r:id="rId1" imgW="14630400" imgH="5486400" progId="Equation.DSMT4">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8775" y="5070169"/>
                        <a:ext cx="19272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p:cNvSpPr/>
          <p:nvPr/>
        </p:nvSpPr>
        <p:spPr>
          <a:xfrm>
            <a:off x="4271637" y="4070386"/>
            <a:ext cx="1494320" cy="584775"/>
          </a:xfrm>
          <a:prstGeom prst="rect">
            <a:avLst/>
          </a:prstGeom>
        </p:spPr>
        <p:txBody>
          <a:bodyPr wrap="none">
            <a:spAutoFit/>
          </a:bodyPr>
          <a:lstStyle/>
          <a:p>
            <a:r>
              <a:rPr lang="en-US" altLang="zh-CN" sz="3200" b="1" i="1" dirty="0">
                <a:solidFill>
                  <a:srgbClr val="FF0000"/>
                </a:solidFill>
                <a:cs typeface="Times New Roman" panose="02020603050405020304" pitchFamily="18" charset="0"/>
                <a:sym typeface="Symbol" panose="05050102010706020507" pitchFamily="2" charset="2"/>
              </a:rPr>
              <a:t></a:t>
            </a:r>
            <a:r>
              <a:rPr lang="en-US" altLang="zh-CN" sz="3200" b="1" i="1" baseline="-25000" dirty="0">
                <a:solidFill>
                  <a:srgbClr val="FF0000"/>
                </a:solidFill>
                <a:cs typeface="Times New Roman" panose="02020603050405020304" pitchFamily="18" charset="0"/>
                <a:sym typeface="Symbol" panose="05050102010706020507" pitchFamily="2" charset="2"/>
              </a:rPr>
              <a:t>K</a:t>
            </a:r>
            <a:r>
              <a:rPr lang="en-US" altLang="zh-CN" sz="3200" b="1" i="1" dirty="0">
                <a:solidFill>
                  <a:srgbClr val="FF0000"/>
                </a:solidFill>
                <a:cs typeface="Times New Roman" panose="02020603050405020304" pitchFamily="18" charset="0"/>
                <a:sym typeface="Symbol" panose="05050102010706020507" pitchFamily="2" charset="2"/>
              </a:rPr>
              <a:t> </a:t>
            </a:r>
            <a:r>
              <a:rPr lang="zh-CN" altLang="en-US" sz="3200" b="1" i="1" baseline="-25000" dirty="0">
                <a:solidFill>
                  <a:srgbClr val="FF0000"/>
                </a:solidFill>
                <a:cs typeface="Times New Roman" panose="02020603050405020304" pitchFamily="18" charset="0"/>
                <a:sym typeface="Symbol" panose="05050102010706020507" pitchFamily="2" charset="2"/>
              </a:rPr>
              <a:t> </a:t>
            </a:r>
            <a:r>
              <a:rPr lang="zh-CN" altLang="en-US" sz="3200" b="1" dirty="0">
                <a:solidFill>
                  <a:srgbClr val="FF0000"/>
                </a:solidFill>
                <a:cs typeface="Times New Roman" panose="02020603050405020304" pitchFamily="18" charset="0"/>
              </a:rPr>
              <a:t>≈</a:t>
            </a:r>
            <a:r>
              <a:rPr lang="en-US" altLang="zh-CN" sz="3200" b="1" dirty="0">
                <a:solidFill>
                  <a:srgbClr val="FF0000"/>
                </a:solidFill>
                <a:cs typeface="Times New Roman" panose="02020603050405020304" pitchFamily="18" charset="0"/>
              </a:rPr>
              <a:t> </a:t>
            </a:r>
            <a:r>
              <a:rPr lang="en-US" altLang="zh-CN" sz="3200" b="1" i="1" dirty="0">
                <a:solidFill>
                  <a:srgbClr val="FF0000"/>
                </a:solidFill>
                <a:cs typeface="Times New Roman" panose="02020603050405020304" pitchFamily="18" charset="0"/>
                <a:sym typeface="Symbol" panose="05050102010706020507" pitchFamily="2" charset="2"/>
              </a:rPr>
              <a:t></a:t>
            </a:r>
            <a:r>
              <a:rPr lang="en-US" altLang="zh-CN" sz="3200" b="1" i="1" baseline="-25000" dirty="0">
                <a:solidFill>
                  <a:srgbClr val="FF0000"/>
                </a:solidFill>
                <a:cs typeface="Times New Roman" panose="02020603050405020304" pitchFamily="18" charset="0"/>
                <a:sym typeface="Symbol" panose="05050102010706020507" pitchFamily="2" charset="2"/>
              </a:rPr>
              <a:t>S</a:t>
            </a:r>
            <a:endParaRPr lang="zh-CN" altLang="en-US" sz="3200" dirty="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9556"/>
                                        </p:tgtEl>
                                        <p:attrNameLst>
                                          <p:attrName>style.visibility</p:attrName>
                                        </p:attrNameLst>
                                      </p:cBhvr>
                                      <p:to>
                                        <p:strVal val="visible"/>
                                      </p:to>
                                    </p:set>
                                    <p:animEffect transition="in" filter="blinds(horizontal)">
                                      <p:cBhvr>
                                        <p:cTn id="7" dur="500"/>
                                        <p:tgtEl>
                                          <p:spTgt spid="27955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79557"/>
                                        </p:tgtEl>
                                        <p:attrNameLst>
                                          <p:attrName>style.visibility</p:attrName>
                                        </p:attrNameLst>
                                      </p:cBhvr>
                                      <p:to>
                                        <p:strVal val="visible"/>
                                      </p:to>
                                    </p:set>
                                    <p:animEffect transition="in" filter="box(in)">
                                      <p:cBhvr>
                                        <p:cTn id="12" dur="500"/>
                                        <p:tgtEl>
                                          <p:spTgt spid="2795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9563"/>
                                        </p:tgtEl>
                                        <p:attrNameLst>
                                          <p:attrName>style.visibility</p:attrName>
                                        </p:attrNameLst>
                                      </p:cBhvr>
                                      <p:to>
                                        <p:strVal val="visible"/>
                                      </p:to>
                                    </p:set>
                                    <p:animEffect transition="in" filter="blinds(horizontal)">
                                      <p:cBhvr>
                                        <p:cTn id="17" dur="500"/>
                                        <p:tgtEl>
                                          <p:spTgt spid="27956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9565"/>
                                        </p:tgtEl>
                                        <p:attrNameLst>
                                          <p:attrName>style.visibility</p:attrName>
                                        </p:attrNameLst>
                                      </p:cBhvr>
                                      <p:to>
                                        <p:strVal val="visible"/>
                                      </p:to>
                                    </p:set>
                                    <p:animEffect transition="in" filter="blinds(horizontal)">
                                      <p:cBhvr>
                                        <p:cTn id="22" dur="500"/>
                                        <p:tgtEl>
                                          <p:spTgt spid="279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6" grpId="0"/>
      <p:bldP spid="279557" grpId="0" autoUpdateAnimBg="0"/>
      <p:bldP spid="27956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D209665-8522-0E42-BB59-D86C056F3AA8}" type="slidenum">
              <a:rPr lang="zh-CN" altLang="zh-CN" smtClean="0"/>
            </a:fld>
            <a:endParaRPr lang="zh-CN" altLang="zh-CN"/>
          </a:p>
        </p:txBody>
      </p:sp>
      <p:pic>
        <p:nvPicPr>
          <p:cNvPr id="3" name="Picture 1"/>
          <p:cNvPicPr>
            <a:picLocks noChangeAspect="1"/>
          </p:cNvPicPr>
          <p:nvPr/>
        </p:nvPicPr>
        <p:blipFill>
          <a:blip r:embed="rId1"/>
          <a:stretch>
            <a:fillRect/>
          </a:stretch>
        </p:blipFill>
        <p:spPr>
          <a:xfrm>
            <a:off x="191344" y="444808"/>
            <a:ext cx="1691680" cy="1545068"/>
          </a:xfrm>
          <a:prstGeom prst="rect">
            <a:avLst/>
          </a:prstGeom>
        </p:spPr>
      </p:pic>
      <p:sp>
        <p:nvSpPr>
          <p:cNvPr id="4" name="矩形 3"/>
          <p:cNvSpPr/>
          <p:nvPr/>
        </p:nvSpPr>
        <p:spPr>
          <a:xfrm>
            <a:off x="2423591" y="1772816"/>
            <a:ext cx="6750566" cy="584775"/>
          </a:xfrm>
          <a:prstGeom prst="rect">
            <a:avLst/>
          </a:prstGeom>
          <a:solidFill>
            <a:srgbClr val="FFFF00"/>
          </a:solidFill>
          <a:ln>
            <a:solidFill>
              <a:schemeClr val="tx1"/>
            </a:solidFill>
          </a:ln>
        </p:spPr>
        <p:txBody>
          <a:bodyPr wrap="non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为什么高空落下的雨滴不会砸伤人？</a:t>
            </a:r>
            <a:endParaRPr lang="en-US" altLang="zh-CN" sz="3200" b="1"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矩形 4"/>
              <p:cNvSpPr/>
              <p:nvPr/>
            </p:nvSpPr>
            <p:spPr>
              <a:xfrm>
                <a:off x="2423591" y="404034"/>
                <a:ext cx="8930209" cy="584775"/>
              </a:xfrm>
              <a:prstGeom prst="rect">
                <a:avLst/>
              </a:prstGeom>
              <a:solidFill>
                <a:srgbClr val="FFFF00"/>
              </a:solidFill>
              <a:ln>
                <a:solidFill>
                  <a:schemeClr val="tx1"/>
                </a:solidFill>
              </a:ln>
            </p:spPr>
            <p:txBody>
              <a:bodyPr wrap="squar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自由落体运动，</a:t>
                </a:r>
                <a14:m>
                  <m:oMath xmlns:m="http://schemas.openxmlformats.org/officeDocument/2006/math">
                    <m:r>
                      <a:rPr kumimoji="1" lang="en-US" altLang="zh-CN" sz="3200" b="1" i="1" smtClean="0">
                        <a:solidFill>
                          <a:srgbClr val="FF0000"/>
                        </a:solidFill>
                        <a:latin typeface="Cambria Math" panose="02040503050406030204" pitchFamily="18" charset="0"/>
                      </a:rPr>
                      <m:t>𝒗</m:t>
                    </m:r>
                    <m:r>
                      <a:rPr kumimoji="1" lang="en-US" altLang="zh-CN" sz="3200" b="1" i="1">
                        <a:solidFill>
                          <a:srgbClr val="FF0000"/>
                        </a:solidFill>
                        <a:latin typeface="Cambria Math" panose="02040503050406030204" pitchFamily="18" charset="0"/>
                        <a:ea typeface="Cambria Math" panose="02040503050406030204" pitchFamily="18" charset="0"/>
                      </a:rPr>
                      <m:t>=</m:t>
                    </m:r>
                    <m:r>
                      <a:rPr kumimoji="1" lang="en-US" altLang="zh-CN" sz="3200" b="1" i="1" smtClean="0">
                        <a:solidFill>
                          <a:srgbClr val="FF0000"/>
                        </a:solidFill>
                        <a:latin typeface="Cambria Math" panose="02040503050406030204" pitchFamily="18" charset="0"/>
                        <a:ea typeface="Cambria Math" panose="02040503050406030204" pitchFamily="18" charset="0"/>
                      </a:rPr>
                      <m:t>𝒈</m:t>
                    </m:r>
                    <m:r>
                      <a:rPr kumimoji="1" lang="en-US" altLang="zh-CN" sz="3200" b="1" i="1">
                        <a:solidFill>
                          <a:srgbClr val="FF0000"/>
                        </a:solidFill>
                        <a:latin typeface="Cambria Math" panose="02040503050406030204" pitchFamily="18" charset="0"/>
                        <a:ea typeface="Cambria Math" panose="02040503050406030204" pitchFamily="18" charset="0"/>
                      </a:rPr>
                      <m:t>𝒕</m:t>
                    </m:r>
                  </m:oMath>
                </a14:m>
                <a:r>
                  <a:rPr lang="zh-CN" altLang="en-US" sz="3200" dirty="0">
                    <a:solidFill>
                      <a:srgbClr val="FF0000"/>
                    </a:solidFill>
                  </a:rPr>
                  <a:t>，</a:t>
                </a:r>
                <a:r>
                  <a:rPr lang="zh-CN" altLang="en-US" sz="3200" b="1" dirty="0">
                    <a:solidFill>
                      <a:srgbClr val="FF0000"/>
                    </a:solidFill>
                    <a:latin typeface="微软雅黑" panose="020B0503020204020204" pitchFamily="34" charset="-122"/>
                    <a:ea typeface="微软雅黑" panose="020B0503020204020204" pitchFamily="34" charset="-122"/>
                  </a:rPr>
                  <a:t>随下降速度不断增加，</a:t>
                </a:r>
                <a:endParaRPr lang="en-US" altLang="zh-CN" sz="3200" b="1" dirty="0">
                  <a:solidFill>
                    <a:srgbClr val="0000FF"/>
                  </a:solidFill>
                  <a:latin typeface="微软雅黑" panose="020B0503020204020204" pitchFamily="34" charset="-122"/>
                  <a:ea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2423591" y="404034"/>
                <a:ext cx="8930209" cy="584775"/>
              </a:xfrm>
              <a:prstGeom prst="rect">
                <a:avLst/>
              </a:prstGeom>
              <a:blipFill rotWithShape="1">
                <a:blip r:embed="rId2"/>
                <a:stretch>
                  <a:fillRect l="-55" t="-898" r="-50" b="-741"/>
                </a:stretch>
              </a:blipFill>
              <a:ln>
                <a:solidFill>
                  <a:schemeClr val="tx1"/>
                </a:solidFill>
              </a:ln>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2405567" y="2542461"/>
            <a:ext cx="6750566" cy="4214988"/>
          </a:xfrm>
          <a:prstGeom prst="rect">
            <a:avLst/>
          </a:prstGeom>
        </p:spPr>
      </p:pic>
      <p:sp>
        <p:nvSpPr>
          <p:cNvPr id="7" name="矩形 6"/>
          <p:cNvSpPr/>
          <p:nvPr/>
        </p:nvSpPr>
        <p:spPr>
          <a:xfrm>
            <a:off x="2423591" y="1114708"/>
            <a:ext cx="7160935" cy="584775"/>
          </a:xfrm>
          <a:prstGeom prst="rect">
            <a:avLst/>
          </a:prstGeom>
          <a:solidFill>
            <a:srgbClr val="FFFF00"/>
          </a:solidFill>
          <a:ln>
            <a:solidFill>
              <a:schemeClr val="tx1"/>
            </a:solidFill>
          </a:ln>
        </p:spPr>
        <p:txBody>
          <a:bodyPr wrap="non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越高空落下的物体越危险，会砸伤人？</a:t>
            </a:r>
            <a:endParaRPr lang="en-US" altLang="zh-CN" sz="32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D209665-8522-0E42-BB59-D86C056F3AA8}" type="slidenum">
              <a:rPr lang="zh-CN" altLang="zh-CN" smtClean="0"/>
            </a:fld>
            <a:endParaRPr lang="zh-CN" altLang="zh-CN"/>
          </a:p>
        </p:txBody>
      </p:sp>
      <p:sp>
        <p:nvSpPr>
          <p:cNvPr id="3" name="Rectangle 2"/>
          <p:cNvSpPr>
            <a:spLocks noChangeArrowheads="1"/>
          </p:cNvSpPr>
          <p:nvPr/>
        </p:nvSpPr>
        <p:spPr bwMode="auto">
          <a:xfrm>
            <a:off x="407368" y="283615"/>
            <a:ext cx="495300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四、流体曳力*</a:t>
            </a:r>
            <a:endParaRPr lang="en-US" altLang="zh-CN" sz="28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endParaRPr>
          </a:p>
        </p:txBody>
      </p:sp>
      <mc:AlternateContent xmlns:mc="http://schemas.openxmlformats.org/markup-compatibility/2006">
        <mc:Choice xmlns:a14="http://schemas.microsoft.com/office/drawing/2010/main" Requires="a14">
          <p:sp>
            <p:nvSpPr>
              <p:cNvPr id="4" name="Rectangle 3"/>
              <p:cNvSpPr>
                <a:spLocks noChangeArrowheads="1"/>
              </p:cNvSpPr>
              <p:nvPr/>
            </p:nvSpPr>
            <p:spPr bwMode="auto">
              <a:xfrm>
                <a:off x="757835" y="1018272"/>
                <a:ext cx="10945216" cy="134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定义</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：一个物体在流体（液体、气体）中和流体有相对运动时，物体会受到流体的</a:t>
                </a:r>
                <a:r>
                  <a:rPr lang="zh-CN" altLang="en-US" sz="2600"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阻力</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，这种阻力称为</a:t>
                </a:r>
                <a:r>
                  <a:rPr lang="zh-CN" altLang="en-US" sz="2600"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流体曳力</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a:t>
                </a:r>
                <a14:m>
                  <m:oMath xmlns:m="http://schemas.openxmlformats.org/officeDocument/2006/math">
                    <m:sSub>
                      <m:sSubPr>
                        <m:ctrlPr>
                          <a:rPr lang="en-US" altLang="zh-CN"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ctrlPr>
                      </m:sSubPr>
                      <m:e>
                        <m:acc>
                          <m:accPr>
                            <m:chr m:val="⃑"/>
                            <m:ctrlPr>
                              <a:rPr lang="en-US" altLang="zh-CN"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ctrlPr>
                          </m:accPr>
                          <m:e>
                            <m:r>
                              <a:rPr lang="en-US" altLang="zh-CN"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𝒇</m:t>
                            </m:r>
                          </m:e>
                        </m:acc>
                      </m:e>
                      <m:sub>
                        <m:r>
                          <a:rPr lang="en-US" altLang="zh-CN"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𝒅</m:t>
                        </m:r>
                      </m:sub>
                    </m:sSub>
                  </m:oMath>
                </a14:m>
                <a:r>
                  <a:rPr lang="zh-CN" altLang="en-US" b="1" dirty="0">
                    <a:latin typeface="微软雅黑" panose="020B0503020204020204" pitchFamily="34" charset="-122"/>
                    <a:ea typeface="微软雅黑" panose="020B0503020204020204" pitchFamily="34" charset="-122"/>
                    <a:sym typeface="Symbol" panose="05050102010706020507" pitchFamily="2" charset="2"/>
                  </a:rPr>
                  <a:t>。</a:t>
                </a:r>
                <a:endParaRPr lang="en-US" altLang="zh-CN" b="1" dirty="0">
                  <a:latin typeface="微软雅黑" panose="020B0503020204020204" pitchFamily="34" charset="-122"/>
                  <a:ea typeface="微软雅黑" panose="020B0503020204020204" pitchFamily="34" charset="-122"/>
                  <a:sym typeface="Symbol" panose="05050102010706020507" pitchFamily="2" charset="2"/>
                </a:endParaRPr>
              </a:p>
            </p:txBody>
          </p:sp>
        </mc:Choice>
        <mc:Fallback>
          <p:sp>
            <p:nvSpPr>
              <p:cNvPr id="4" name="Rectangle 3"/>
              <p:cNvSpPr>
                <a:spLocks noRot="1" noChangeAspect="1" noMove="1" noResize="1" noEditPoints="1" noAdjustHandles="1" noChangeArrowheads="1" noChangeShapeType="1" noTextEdit="1"/>
              </p:cNvSpPr>
              <p:nvPr/>
            </p:nvSpPr>
            <p:spPr bwMode="auto">
              <a:xfrm>
                <a:off x="757835" y="1018272"/>
                <a:ext cx="10945216" cy="1343958"/>
              </a:xfrm>
              <a:prstGeom prst="rect">
                <a:avLst/>
              </a:prstGeom>
              <a:blipFill rotWithShape="1">
                <a:blip r:embed="rId1"/>
                <a:stretch>
                  <a:fillRect l="-3" t="-27" b="-23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Rectangle 3"/>
          <p:cNvSpPr>
            <a:spLocks noChangeArrowheads="1"/>
          </p:cNvSpPr>
          <p:nvPr/>
        </p:nvSpPr>
        <p:spPr bwMode="auto">
          <a:xfrm>
            <a:off x="767036" y="2352993"/>
            <a:ext cx="10945216" cy="59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方向</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：和物体相对于流体的速度方向</a:t>
            </a:r>
            <a:r>
              <a:rPr lang="zh-CN" altLang="en-US" sz="2600"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相反</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a:t>
            </a:r>
            <a:endParaRPr lang="en-US" altLang="zh-CN" sz="2600" dirty="0">
              <a:latin typeface="微软雅黑" panose="020B0503020204020204" pitchFamily="34" charset="-122"/>
              <a:ea typeface="微软雅黑" panose="020B0503020204020204" pitchFamily="34" charset="-122"/>
              <a:sym typeface="Symbol" panose="05050102010706020507" pitchFamily="2" charset="2"/>
            </a:endParaRPr>
          </a:p>
        </p:txBody>
      </p:sp>
      <p:sp>
        <p:nvSpPr>
          <p:cNvPr id="11" name="Rectangle 3"/>
          <p:cNvSpPr>
            <a:spLocks noChangeArrowheads="1"/>
          </p:cNvSpPr>
          <p:nvPr/>
        </p:nvSpPr>
        <p:spPr bwMode="auto">
          <a:xfrm>
            <a:off x="802913" y="3014891"/>
            <a:ext cx="10945216" cy="59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大小</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：和相对速度的大小相关。</a:t>
            </a:r>
            <a:endParaRPr lang="en-US" altLang="zh-CN" sz="2600" dirty="0">
              <a:latin typeface="微软雅黑" panose="020B0503020204020204" pitchFamily="34" charset="-122"/>
              <a:ea typeface="微软雅黑" panose="020B0503020204020204" pitchFamily="34" charset="-122"/>
              <a:sym typeface="Symbol" panose="05050102010706020507" pitchFamily="2" charset="2"/>
            </a:endParaRPr>
          </a:p>
        </p:txBody>
      </p:sp>
      <mc:AlternateContent xmlns:mc="http://schemas.openxmlformats.org/markup-compatibility/2006">
        <mc:Choice xmlns:a14="http://schemas.microsoft.com/office/drawing/2010/main" Requires="a14">
          <p:sp>
            <p:nvSpPr>
              <p:cNvPr id="12" name="Rectangle 3"/>
              <p:cNvSpPr>
                <a:spLocks noChangeArrowheads="1"/>
              </p:cNvSpPr>
              <p:nvPr/>
            </p:nvSpPr>
            <p:spPr bwMode="auto">
              <a:xfrm>
                <a:off x="187152" y="3705768"/>
                <a:ext cx="11928648" cy="261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40000"/>
                  </a:lnSpc>
                  <a:spcBef>
                    <a:spcPct val="0"/>
                  </a:spcBef>
                  <a:buFont typeface="Wingdings" panose="05000000000000000000" pitchFamily="2" charset="2"/>
                  <a:buChar char="ü"/>
                </a:pPr>
                <a:r>
                  <a:rPr lang="zh-CN" altLang="en-US" sz="2600"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当相对速率较小时，</a:t>
                </a:r>
                <a14:m>
                  <m:oMath xmlns:m="http://schemas.openxmlformats.org/officeDocument/2006/math">
                    <m:sSub>
                      <m:sSubPr>
                        <m:ctrlPr>
                          <a:rPr lang="en-US" altLang="zh-CN" sz="2600"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ctrlPr>
                      </m:sSubPr>
                      <m:e>
                        <m:r>
                          <a:rPr lang="en-US" altLang="zh-CN" sz="2600" b="0"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𝑓</m:t>
                        </m:r>
                      </m:e>
                      <m:sub>
                        <m:r>
                          <a:rPr lang="en-US" altLang="zh-CN" sz="2600" b="0"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𝑑</m:t>
                        </m:r>
                      </m:sub>
                    </m:sSub>
                  </m:oMath>
                </a14:m>
                <a:r>
                  <a:rPr lang="zh-CN" altLang="en-US" sz="2600" dirty="0">
                    <a:latin typeface="微软雅黑" panose="020B0503020204020204" pitchFamily="34" charset="-122"/>
                    <a:ea typeface="微软雅黑" panose="020B0503020204020204" pitchFamily="34" charset="-122"/>
                    <a:sym typeface="Symbol" panose="05050102010706020507" pitchFamily="2" charset="2"/>
                  </a:rPr>
                  <a:t>与相对速率</a:t>
                </a:r>
                <a14:m>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𝑣</m:t>
                    </m:r>
                  </m:oMath>
                </a14:m>
                <a:r>
                  <a:rPr lang="zh-CN" altLang="en-US" sz="2600" dirty="0">
                    <a:latin typeface="微软雅黑" panose="020B0503020204020204" pitchFamily="34" charset="-122"/>
                    <a:ea typeface="微软雅黑" panose="020B0503020204020204" pitchFamily="34" charset="-122"/>
                    <a:sym typeface="Symbol" panose="05050102010706020507" pitchFamily="2" charset="2"/>
                  </a:rPr>
                  <a:t>成正比：</a:t>
                </a:r>
                <a14:m>
                  <m:oMath xmlns:m="http://schemas.openxmlformats.org/officeDocument/2006/math">
                    <m:sSub>
                      <m:sSubPr>
                        <m:ctrlPr>
                          <a:rPr lang="en-US" altLang="zh-CN"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ctrlPr>
                      </m:sSubPr>
                      <m:e>
                        <m:r>
                          <a:rPr lang="en-US" altLang="zh-CN"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𝒇</m:t>
                        </m:r>
                      </m:e>
                      <m:sub>
                        <m:r>
                          <a:rPr lang="en-US" altLang="zh-CN"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𝒅</m:t>
                        </m:r>
                      </m:sub>
                    </m:sSub>
                    <m:r>
                      <a:rPr lang="en-US" altLang="zh-CN"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m:t>
                    </m:r>
                    <m:r>
                      <a:rPr lang="en-US" altLang="zh-CN"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𝑘𝑣</m:t>
                    </m:r>
                  </m:oMath>
                </a14:m>
                <a:endParaRPr lang="en-US" altLang="zh-CN" dirty="0">
                  <a:latin typeface="微软雅黑" panose="020B0503020204020204" pitchFamily="34" charset="-122"/>
                  <a:ea typeface="微软雅黑" panose="020B0503020204020204" pitchFamily="34" charset="-122"/>
                  <a:sym typeface="Symbol" panose="05050102010706020507" pitchFamily="2" charset="2"/>
                </a:endParaRPr>
              </a:p>
              <a:p>
                <a:pPr eaLnBrk="1" hangingPunct="1">
                  <a:lnSpc>
                    <a:spcPct val="140000"/>
                  </a:lnSpc>
                  <a:spcBef>
                    <a:spcPct val="0"/>
                  </a:spcBef>
                  <a:buNone/>
                </a:pPr>
                <a:r>
                  <a:rPr lang="zh-CN" altLang="en-US" sz="2400" b="0" dirty="0">
                    <a:solidFill>
                      <a:srgbClr val="FF0000"/>
                    </a:solidFill>
                    <a:ea typeface="Cambria Math" panose="02040503050406030204" pitchFamily="18" charset="0"/>
                    <a:sym typeface="Symbol" panose="05050102010706020507" pitchFamily="2" charset="2"/>
                  </a:rPr>
                  <a:t>       </a:t>
                </a:r>
                <a14:m>
                  <m:oMath xmlns:m="http://schemas.openxmlformats.org/officeDocument/2006/math">
                    <m:r>
                      <a:rPr lang="en-US" altLang="zh-CN" sz="24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𝑘</m:t>
                    </m:r>
                  </m:oMath>
                </a14:m>
                <a:r>
                  <a:rPr lang="zh-CN" altLang="en-US" sz="2400" dirty="0">
                    <a:latin typeface="微软雅黑" panose="020B0503020204020204" pitchFamily="34" charset="-122"/>
                    <a:ea typeface="微软雅黑" panose="020B0503020204020204" pitchFamily="34" charset="-122"/>
                    <a:sym typeface="Symbol" panose="05050102010706020507" pitchFamily="2" charset="2"/>
                  </a:rPr>
                  <a:t>取决于物体的大小、形状以及流体的性质（粘度、密度等）</a:t>
                </a:r>
                <a:endParaRPr lang="en-US" altLang="zh-CN" sz="2400" dirty="0">
                  <a:latin typeface="微软雅黑" panose="020B0503020204020204" pitchFamily="34" charset="-122"/>
                  <a:ea typeface="微软雅黑" panose="020B0503020204020204" pitchFamily="34" charset="-122"/>
                  <a:sym typeface="Symbol" panose="05050102010706020507" pitchFamily="2" charset="2"/>
                </a:endParaRPr>
              </a:p>
              <a:p>
                <a:pPr marL="457200" indent="-457200" eaLnBrk="1" hangingPunct="1">
                  <a:lnSpc>
                    <a:spcPct val="140000"/>
                  </a:lnSpc>
                  <a:spcBef>
                    <a:spcPct val="0"/>
                  </a:spcBef>
                  <a:buFont typeface="Wingdings" panose="05000000000000000000" pitchFamily="2" charset="2"/>
                  <a:buChar char="ü"/>
                </a:pPr>
                <a:r>
                  <a:rPr lang="zh-CN" altLang="en-US" sz="2600"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当相对速率较大，以至在物体后方出现流体漩涡时</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a:t>
                </a:r>
                <a14:m>
                  <m:oMath xmlns:m="http://schemas.openxmlformats.org/officeDocument/2006/math">
                    <m:sSub>
                      <m:sSubPr>
                        <m:ctrlPr>
                          <a:rPr lang="en-US" altLang="zh-CN" sz="2800"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ctrlPr>
                      </m:sSubPr>
                      <m:e>
                        <m:r>
                          <a:rPr lang="en-US" altLang="zh-CN" sz="2800"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𝒇</m:t>
                        </m:r>
                      </m:e>
                      <m:sub>
                        <m:r>
                          <a:rPr lang="en-US" altLang="zh-CN" sz="2800"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𝒅</m:t>
                        </m:r>
                      </m:sub>
                    </m:sSub>
                    <m:r>
                      <a:rPr lang="en-US" altLang="zh-CN" sz="280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m:t>
                    </m:r>
                    <m:f>
                      <m:fPr>
                        <m:ctrlPr>
                          <a:rPr lang="en-US" altLang="zh-CN" sz="280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ctrlPr>
                      </m:fPr>
                      <m:num>
                        <m:r>
                          <a:rPr lang="en-US" altLang="zh-CN" sz="28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1</m:t>
                        </m:r>
                      </m:num>
                      <m:den>
                        <m:r>
                          <a:rPr lang="en-US" altLang="zh-CN" sz="28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2</m:t>
                        </m:r>
                      </m:den>
                    </m:f>
                    <m:r>
                      <a:rPr lang="en-US" altLang="zh-CN" sz="28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𝐶</m:t>
                    </m:r>
                    <m:r>
                      <a:rPr lang="en-US" altLang="zh-CN" sz="28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𝜌</m:t>
                    </m:r>
                    <m:r>
                      <a:rPr lang="en-US" altLang="zh-CN" sz="28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𝐴</m:t>
                    </m:r>
                    <m:sSup>
                      <m:sSupPr>
                        <m:ctrlPr>
                          <a:rPr lang="en-US" altLang="zh-CN" sz="28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ctrlPr>
                      </m:sSupPr>
                      <m:e>
                        <m:r>
                          <a:rPr lang="en-US" altLang="zh-CN" sz="28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𝑣</m:t>
                        </m:r>
                      </m:e>
                      <m:sup>
                        <m:r>
                          <a:rPr lang="en-US" altLang="zh-CN" sz="28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2</m:t>
                        </m:r>
                      </m:sup>
                    </m:sSup>
                  </m:oMath>
                </a14:m>
                <a:r>
                  <a:rPr lang="en-US" altLang="zh-CN" sz="2600" dirty="0">
                    <a:latin typeface="微软雅黑" panose="020B0503020204020204" pitchFamily="34" charset="-122"/>
                    <a:ea typeface="微软雅黑" panose="020B0503020204020204" pitchFamily="34" charset="-122"/>
                    <a:sym typeface="Symbol" panose="05050102010706020507" pitchFamily="2" charset="2"/>
                  </a:rPr>
                  <a:t>  </a:t>
                </a:r>
                <a:endParaRPr lang="en-US" altLang="zh-CN" sz="2600" dirty="0">
                  <a:latin typeface="微软雅黑" panose="020B0503020204020204" pitchFamily="34" charset="-122"/>
                  <a:ea typeface="微软雅黑" panose="020B0503020204020204" pitchFamily="34" charset="-122"/>
                  <a:sym typeface="Symbol" panose="05050102010706020507" pitchFamily="2" charset="2"/>
                </a:endParaRPr>
              </a:p>
              <a:p>
                <a:pPr eaLnBrk="1" hangingPunct="1">
                  <a:lnSpc>
                    <a:spcPct val="140000"/>
                  </a:lnSpc>
                  <a:spcBef>
                    <a:spcPct val="0"/>
                  </a:spcBef>
                  <a:buNone/>
                </a:pPr>
                <a:r>
                  <a:rPr lang="en-US" altLang="zh-CN" sz="2400" b="0" dirty="0">
                    <a:solidFill>
                      <a:srgbClr val="FF0000"/>
                    </a:solidFill>
                    <a:ea typeface="Cambria Math" panose="02040503050406030204" pitchFamily="18" charset="0"/>
                    <a:sym typeface="Symbol" panose="05050102010706020507" pitchFamily="2" charset="2"/>
                  </a:rPr>
                  <a:t>    </a:t>
                </a:r>
                <a14:m>
                  <m:oMath xmlns:m="http://schemas.openxmlformats.org/officeDocument/2006/math">
                    <m:r>
                      <a:rPr lang="en-US" altLang="zh-CN" sz="24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𝐶</m:t>
                    </m:r>
                  </m:oMath>
                </a14:m>
                <a:r>
                  <a:rPr lang="zh-CN" altLang="en-US" sz="2400" dirty="0">
                    <a:latin typeface="微软雅黑" panose="020B0503020204020204" pitchFamily="34" charset="-122"/>
                    <a:ea typeface="微软雅黑" panose="020B0503020204020204" pitchFamily="34" charset="-122"/>
                    <a:sym typeface="Symbol" panose="05050102010706020507" pitchFamily="2" charset="2"/>
                  </a:rPr>
                  <a:t>为曳引系数，一般</a:t>
                </a:r>
                <a:r>
                  <a:rPr lang="en-US" altLang="zh-CN" sz="2400" dirty="0">
                    <a:latin typeface="微软雅黑" panose="020B0503020204020204" pitchFamily="34" charset="-122"/>
                    <a:ea typeface="微软雅黑" panose="020B0503020204020204" pitchFamily="34" charset="-122"/>
                    <a:sym typeface="Symbol" panose="05050102010706020507" pitchFamily="2" charset="2"/>
                  </a:rPr>
                  <a:t>0.4</a:t>
                </a:r>
                <a:r>
                  <a:rPr lang="zh-CN" altLang="en-US" sz="2400" dirty="0">
                    <a:latin typeface="微软雅黑" panose="020B0503020204020204" pitchFamily="34" charset="-122"/>
                    <a:ea typeface="微软雅黑" panose="020B0503020204020204" pitchFamily="34" charset="-122"/>
                    <a:sym typeface="Symbol" panose="05050102010706020507" pitchFamily="2" charset="2"/>
                  </a:rPr>
                  <a:t>～</a:t>
                </a:r>
                <a:r>
                  <a:rPr lang="en-US" altLang="zh-CN" sz="2400" dirty="0">
                    <a:latin typeface="微软雅黑" panose="020B0503020204020204" pitchFamily="34" charset="-122"/>
                    <a:ea typeface="微软雅黑" panose="020B0503020204020204" pitchFamily="34" charset="-122"/>
                    <a:sym typeface="Symbol" panose="05050102010706020507" pitchFamily="2" charset="2"/>
                  </a:rPr>
                  <a:t>1</a:t>
                </a:r>
                <a:r>
                  <a:rPr lang="zh-CN" altLang="en-US" sz="2400" dirty="0">
                    <a:latin typeface="微软雅黑" panose="020B0503020204020204" pitchFamily="34" charset="-122"/>
                    <a:ea typeface="微软雅黑" panose="020B0503020204020204" pitchFamily="34" charset="-122"/>
                    <a:sym typeface="Symbol" panose="05050102010706020507" pitchFamily="2" charset="2"/>
                  </a:rPr>
                  <a:t>（随速率而变）；</a:t>
                </a:r>
                <a14:m>
                  <m:oMath xmlns:m="http://schemas.openxmlformats.org/officeDocument/2006/math">
                    <m:r>
                      <a:rPr lang="en-US" altLang="zh-CN" sz="24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𝜌</m:t>
                    </m:r>
                  </m:oMath>
                </a14:m>
                <a:r>
                  <a:rPr lang="zh-CN" altLang="en-US" sz="2400" dirty="0">
                    <a:latin typeface="微软雅黑" panose="020B0503020204020204" pitchFamily="34" charset="-122"/>
                    <a:ea typeface="微软雅黑" panose="020B0503020204020204" pitchFamily="34" charset="-122"/>
                    <a:sym typeface="Symbol" panose="05050102010706020507" pitchFamily="2" charset="2"/>
                  </a:rPr>
                  <a:t>为空气密度，</a:t>
                </a:r>
                <a:r>
                  <a:rPr lang="en-US" altLang="zh-CN" sz="2400" i="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A</a:t>
                </a:r>
                <a:r>
                  <a:rPr lang="zh-CN" altLang="en-US" sz="2400" dirty="0">
                    <a:latin typeface="微软雅黑" panose="020B0503020204020204" pitchFamily="34" charset="-122"/>
                    <a:ea typeface="微软雅黑" panose="020B0503020204020204" pitchFamily="34" charset="-122"/>
                    <a:sym typeface="Symbol" panose="05050102010706020507" pitchFamily="2" charset="2"/>
                  </a:rPr>
                  <a:t>为物体的有效横截面积。</a:t>
                </a:r>
                <a:endParaRPr lang="en-US" altLang="zh-CN" sz="2400" dirty="0">
                  <a:latin typeface="微软雅黑" panose="020B0503020204020204" pitchFamily="34" charset="-122"/>
                  <a:ea typeface="微软雅黑" panose="020B0503020204020204" pitchFamily="34" charset="-122"/>
                  <a:sym typeface="Symbol" panose="05050102010706020507" pitchFamily="2" charset="2"/>
                </a:endParaRPr>
              </a:p>
            </p:txBody>
          </p:sp>
        </mc:Choice>
        <mc:Fallback>
          <p:sp>
            <p:nvSpPr>
              <p:cNvPr id="12" name="Rectangle 3"/>
              <p:cNvSpPr>
                <a:spLocks noRot="1" noChangeAspect="1" noMove="1" noResize="1" noEditPoints="1" noAdjustHandles="1" noChangeArrowheads="1" noChangeShapeType="1" noTextEdit="1"/>
              </p:cNvSpPr>
              <p:nvPr/>
            </p:nvSpPr>
            <p:spPr bwMode="auto">
              <a:xfrm>
                <a:off x="187152" y="3705768"/>
                <a:ext cx="11928648" cy="2611356"/>
              </a:xfrm>
              <a:prstGeom prst="rect">
                <a:avLst/>
              </a:prstGeom>
              <a:blipFill rotWithShape="1">
                <a:blip r:embed="rId2"/>
                <a:stretch>
                  <a:fillRect l="-4" t="-21" r="-64" b="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矩形 12"/>
          <p:cNvSpPr/>
          <p:nvPr/>
        </p:nvSpPr>
        <p:spPr>
          <a:xfrm>
            <a:off x="8760296" y="3933056"/>
            <a:ext cx="1364476" cy="461665"/>
          </a:xfrm>
          <a:prstGeom prst="rect">
            <a:avLst/>
          </a:prstGeom>
        </p:spPr>
        <p:txBody>
          <a:bodyPr wrap="none">
            <a:spAutoFit/>
          </a:bodyPr>
          <a:lstStyle/>
          <a:p>
            <a:r>
              <a:rPr lang="zh-CN" altLang="en-US"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a:t>
            </a:r>
            <a:r>
              <a:rPr lang="en-US" altLang="zh-CN"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2-12</a:t>
            </a:r>
            <a:r>
              <a:rPr lang="zh-CN" altLang="en-US"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a:t>
            </a:r>
            <a:endParaRPr lang="zh-CN" altLang="en-US" b="1" dirty="0">
              <a:cs typeface="Times New Roman" panose="02020603050405020304" pitchFamily="18" charset="0"/>
            </a:endParaRPr>
          </a:p>
        </p:txBody>
      </p:sp>
      <p:sp>
        <p:nvSpPr>
          <p:cNvPr id="14" name="矩形 13"/>
          <p:cNvSpPr/>
          <p:nvPr/>
        </p:nvSpPr>
        <p:spPr>
          <a:xfrm>
            <a:off x="10502514" y="5217293"/>
            <a:ext cx="1364476" cy="461665"/>
          </a:xfrm>
          <a:prstGeom prst="rect">
            <a:avLst/>
          </a:prstGeom>
        </p:spPr>
        <p:txBody>
          <a:bodyPr wrap="none">
            <a:spAutoFit/>
          </a:bodyPr>
          <a:lstStyle/>
          <a:p>
            <a:r>
              <a:rPr lang="zh-CN" altLang="en-US"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a:t>
            </a:r>
            <a:r>
              <a:rPr lang="en-US" altLang="zh-CN"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2-13</a:t>
            </a:r>
            <a:r>
              <a:rPr lang="zh-CN" altLang="en-US"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a:t>
            </a:r>
            <a:endParaRPr lang="zh-CN" altLang="en-US" b="1" dirty="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blinds(horizontal)">
                                      <p:cBhvr>
                                        <p:cTn id="17" dur="500"/>
                                        <p:tgtEl>
                                          <p:spTgt spid="12">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blinds(horizontal)">
                                      <p:cBhvr>
                                        <p:cTn id="20" dur="500"/>
                                        <p:tgtEl>
                                          <p:spTgt spid="12">
                                            <p:txEl>
                                              <p:pRg st="1" end="1"/>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animEffect transition="in" filter="blinds(horizontal)">
                                      <p:cBhvr>
                                        <p:cTn id="29" dur="500"/>
                                        <p:tgtEl>
                                          <p:spTgt spid="12">
                                            <p:txEl>
                                              <p:pRg st="2" end="2"/>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blinds(horizontal)">
                                      <p:cBhvr>
                                        <p:cTn id="32" dur="500"/>
                                        <p:tgtEl>
                                          <p:spTgt spid="12">
                                            <p:txEl>
                                              <p:pRg st="3" end="3"/>
                                            </p:txEl>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D209665-8522-0E42-BB59-D86C056F3AA8}" type="slidenum">
              <a:rPr lang="zh-CN" altLang="zh-CN" smtClean="0"/>
            </a:fld>
            <a:endParaRPr lang="zh-CN" altLang="zh-CN"/>
          </a:p>
        </p:txBody>
      </p:sp>
      <mc:AlternateContent xmlns:mc="http://schemas.openxmlformats.org/markup-compatibility/2006">
        <mc:Choice xmlns:a14="http://schemas.microsoft.com/office/drawing/2010/main" Requires="a14">
          <p:sp>
            <p:nvSpPr>
              <p:cNvPr id="3" name="Rectangle 3"/>
              <p:cNvSpPr>
                <a:spLocks noChangeArrowheads="1"/>
              </p:cNvSpPr>
              <p:nvPr/>
            </p:nvSpPr>
            <p:spPr bwMode="auto">
              <a:xfrm>
                <a:off x="419037" y="1771345"/>
                <a:ext cx="11305256" cy="184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40000"/>
                  </a:lnSpc>
                  <a:spcBef>
                    <a:spcPct val="0"/>
                  </a:spcBef>
                  <a:buFont typeface="Wingdings" panose="05000000000000000000" pitchFamily="2" charset="2"/>
                  <a:buChar char="ü"/>
                </a:pPr>
                <a14:m>
                  <m:oMath xmlns:m="http://schemas.openxmlformats.org/officeDocument/2006/math">
                    <m:sSub>
                      <m:sSubPr>
                        <m:ctrlPr>
                          <a:rPr lang="en-US" altLang="zh-CN" sz="2800"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ctrlPr>
                      </m:sSubPr>
                      <m:e>
                        <m:acc>
                          <m:accPr>
                            <m:chr m:val="⃑"/>
                            <m:ctrlPr>
                              <a:rPr lang="en-US" altLang="zh-CN" sz="2800"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ctrlPr>
                          </m:accPr>
                          <m:e>
                            <m:r>
                              <a:rPr lang="en-US" altLang="zh-CN" sz="2800"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𝒇</m:t>
                            </m:r>
                          </m:e>
                        </m:acc>
                      </m:e>
                      <m:sub>
                        <m:r>
                          <a:rPr lang="en-US" altLang="zh-CN" sz="2800"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𝒅</m:t>
                        </m:r>
                      </m:sub>
                    </m:sSub>
                  </m:oMath>
                </a14:m>
                <a:r>
                  <a:rPr lang="zh-CN" altLang="en-US" sz="26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大小</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和相对速率有关。</a:t>
                </a:r>
                <a:endParaRPr lang="en-US" altLang="zh-CN" sz="2600" dirty="0">
                  <a:latin typeface="微软雅黑" panose="020B0503020204020204" pitchFamily="34" charset="-122"/>
                  <a:ea typeface="微软雅黑" panose="020B0503020204020204" pitchFamily="34" charset="-122"/>
                  <a:sym typeface="Symbol" panose="05050102010706020507" pitchFamily="2" charset="2"/>
                </a:endParaRPr>
              </a:p>
              <a:p>
                <a:pPr marL="457200" indent="-457200" eaLnBrk="1" hangingPunct="1">
                  <a:lnSpc>
                    <a:spcPct val="140000"/>
                  </a:lnSpc>
                  <a:spcBef>
                    <a:spcPct val="0"/>
                  </a:spcBef>
                  <a:buFont typeface="Wingdings" panose="05000000000000000000" pitchFamily="2" charset="2"/>
                  <a:buChar char="ü"/>
                </a:pPr>
                <a:r>
                  <a:rPr lang="zh-CN" altLang="en-US" sz="2600" dirty="0">
                    <a:latin typeface="微软雅黑" panose="020B0503020204020204" pitchFamily="34" charset="-122"/>
                    <a:ea typeface="微软雅黑" panose="020B0503020204020204" pitchFamily="34" charset="-122"/>
                    <a:sym typeface="Symbol" panose="05050102010706020507" pitchFamily="2" charset="2"/>
                  </a:rPr>
                  <a:t>物体在流体中下落时的加速度随速率的增大而减小，以至于当速率足够大时，曳力会和重力平衡而物体将以</a:t>
                </a:r>
                <a:r>
                  <a:rPr lang="zh-CN" altLang="en-US" sz="26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匀速</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下落。</a:t>
                </a:r>
                <a:endParaRPr lang="en-US" altLang="zh-CN" sz="2600" dirty="0">
                  <a:latin typeface="微软雅黑" panose="020B0503020204020204" pitchFamily="34" charset="-122"/>
                  <a:ea typeface="微软雅黑" panose="020B0503020204020204" pitchFamily="34" charset="-122"/>
                  <a:sym typeface="Symbol" panose="05050102010706020507" pitchFamily="2" charset="2"/>
                </a:endParaRPr>
              </a:p>
            </p:txBody>
          </p:sp>
        </mc:Choice>
        <mc:Fallback>
          <p:sp>
            <p:nvSpPr>
              <p:cNvPr id="3" name="Rectangle 3"/>
              <p:cNvSpPr>
                <a:spLocks noRot="1" noChangeAspect="1" noMove="1" noResize="1" noEditPoints="1" noAdjustHandles="1" noChangeArrowheads="1" noChangeShapeType="1" noTextEdit="1"/>
              </p:cNvSpPr>
              <p:nvPr/>
            </p:nvSpPr>
            <p:spPr bwMode="auto">
              <a:xfrm>
                <a:off x="419037" y="1771345"/>
                <a:ext cx="11305256" cy="1845826"/>
              </a:xfrm>
              <a:prstGeom prst="rect">
                <a:avLst/>
              </a:prstGeom>
              <a:blipFill rotWithShape="1">
                <a:blip r:embed="rId1"/>
                <a:stretch>
                  <a:fillRect l="-5" t="-18" r="3"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Rectangle 3"/>
          <p:cNvSpPr>
            <a:spLocks noChangeArrowheads="1"/>
          </p:cNvSpPr>
          <p:nvPr/>
        </p:nvSpPr>
        <p:spPr bwMode="auto">
          <a:xfrm>
            <a:off x="373922" y="3695802"/>
            <a:ext cx="11305256" cy="59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40000"/>
              </a:lnSpc>
              <a:spcBef>
                <a:spcPct val="0"/>
              </a:spcBef>
              <a:buFont typeface="Wingdings" panose="05000000000000000000" pitchFamily="2" charset="2"/>
              <a:buChar char="ü"/>
            </a:pPr>
            <a:r>
              <a:rPr lang="zh-CN" altLang="en-US" sz="26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终极速率 </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 物体在流体中下落的最大速率。</a:t>
            </a:r>
            <a:endParaRPr lang="en-US" altLang="zh-CN" sz="2600" dirty="0">
              <a:latin typeface="微软雅黑" panose="020B0503020204020204" pitchFamily="34" charset="-122"/>
              <a:ea typeface="微软雅黑" panose="020B0503020204020204" pitchFamily="34" charset="-122"/>
              <a:sym typeface="Symbol" panose="05050102010706020507" pitchFamily="2" charset="2"/>
            </a:endParaRPr>
          </a:p>
        </p:txBody>
      </p:sp>
      <mc:AlternateContent xmlns:mc="http://schemas.openxmlformats.org/markup-compatibility/2006">
        <mc:Choice xmlns:a14="http://schemas.microsoft.com/office/drawing/2010/main" Requires="a14">
          <p:sp>
            <p:nvSpPr>
              <p:cNvPr id="5" name="矩形 4"/>
              <p:cNvSpPr/>
              <p:nvPr/>
            </p:nvSpPr>
            <p:spPr>
              <a:xfrm>
                <a:off x="1199456" y="245741"/>
                <a:ext cx="1722587"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3200"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ctrlPr>
                        </m:sSubPr>
                        <m:e>
                          <m:r>
                            <a:rPr lang="en-US" altLang="zh-CN" sz="3200"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𝒇</m:t>
                          </m:r>
                        </m:e>
                        <m:sub>
                          <m:r>
                            <a:rPr lang="en-US" altLang="zh-CN" sz="3200" b="1" i="1" smtClean="0">
                              <a:solidFill>
                                <a:srgbClr val="FF0000"/>
                              </a:solidFill>
                              <a:latin typeface="Cambria Math" panose="02040503050406030204" pitchFamily="18" charset="0"/>
                              <a:ea typeface="微软雅黑" panose="020B0503020204020204" pitchFamily="34" charset="-122"/>
                              <a:sym typeface="Symbol" panose="05050102010706020507" pitchFamily="2" charset="2"/>
                            </a:rPr>
                            <m:t>𝒅</m:t>
                          </m:r>
                        </m:sub>
                      </m:sSub>
                      <m:r>
                        <a:rPr lang="en-US" altLang="zh-CN" sz="320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m:t>
                      </m:r>
                      <m:r>
                        <a:rPr lang="en-US" altLang="zh-CN" sz="3200" b="0" i="1" smtClean="0">
                          <a:solidFill>
                            <a:srgbClr val="FF0000"/>
                          </a:solidFill>
                          <a:latin typeface="Cambria Math" panose="02040503050406030204" pitchFamily="18" charset="0"/>
                          <a:ea typeface="Cambria Math" panose="02040503050406030204" pitchFamily="18" charset="0"/>
                          <a:sym typeface="Symbol" panose="05050102010706020507" pitchFamily="2" charset="2"/>
                        </a:rPr>
                        <m:t>𝑘𝑣</m:t>
                      </m:r>
                    </m:oMath>
                  </m:oMathPara>
                </a14:m>
                <a:endParaRPr lang="zh-CN" altLang="en-US" sz="3200" dirty="0"/>
              </a:p>
            </p:txBody>
          </p:sp>
        </mc:Choice>
        <mc:Fallback>
          <p:sp>
            <p:nvSpPr>
              <p:cNvPr id="5" name="矩形 4"/>
              <p:cNvSpPr>
                <a:spLocks noRot="1" noChangeAspect="1" noMove="1" noResize="1" noEditPoints="1" noAdjustHandles="1" noChangeArrowheads="1" noChangeShapeType="1" noTextEdit="1"/>
              </p:cNvSpPr>
              <p:nvPr/>
            </p:nvSpPr>
            <p:spPr>
              <a:xfrm>
                <a:off x="1199456" y="245741"/>
                <a:ext cx="1722587" cy="584775"/>
              </a:xfrm>
              <a:prstGeom prst="rect">
                <a:avLst/>
              </a:prstGeom>
              <a:blipFill rotWithShape="1">
                <a:blip r:embed="rId2"/>
                <a:stretch>
                  <a:fillRect l="-33" t="-108" r="24" b="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199456" y="895717"/>
                <a:ext cx="2699393" cy="787716"/>
              </a:xfrm>
              <a:prstGeom prst="rect">
                <a:avLst/>
              </a:prstGeom>
            </p:spPr>
            <p:txBody>
              <a:bodyPr wrap="none">
                <a:spAutoFit/>
              </a:bodyPr>
              <a:lstStyle/>
              <a:p>
                <a14:m>
                  <m:oMath xmlns:m="http://schemas.openxmlformats.org/officeDocument/2006/math">
                    <m:sSub>
                      <m:sSubPr>
                        <m:ctrlPr>
                          <a:rPr lang="en-US" altLang="zh-CN" sz="3200" b="1" i="1">
                            <a:solidFill>
                              <a:srgbClr val="FF0000"/>
                            </a:solidFill>
                            <a:latin typeface="Cambria Math" panose="02040503050406030204" pitchFamily="18" charset="0"/>
                            <a:ea typeface="微软雅黑" panose="020B0503020204020204" pitchFamily="34" charset="-122"/>
                            <a:sym typeface="Symbol" panose="05050102010706020507" pitchFamily="2" charset="2"/>
                          </a:rPr>
                        </m:ctrlPr>
                      </m:sSubPr>
                      <m:e>
                        <m:r>
                          <a:rPr lang="en-US" altLang="zh-CN" sz="3200" b="1" i="1">
                            <a:solidFill>
                              <a:srgbClr val="FF0000"/>
                            </a:solidFill>
                            <a:latin typeface="Cambria Math" panose="02040503050406030204" pitchFamily="18" charset="0"/>
                            <a:ea typeface="微软雅黑" panose="020B0503020204020204" pitchFamily="34" charset="-122"/>
                            <a:sym typeface="Symbol" panose="05050102010706020507" pitchFamily="2" charset="2"/>
                          </a:rPr>
                          <m:t>𝒇</m:t>
                        </m:r>
                      </m:e>
                      <m:sub>
                        <m:r>
                          <a:rPr lang="en-US" altLang="zh-CN" sz="3200" b="1" i="1">
                            <a:solidFill>
                              <a:srgbClr val="FF0000"/>
                            </a:solidFill>
                            <a:latin typeface="Cambria Math" panose="02040503050406030204" pitchFamily="18" charset="0"/>
                            <a:ea typeface="微软雅黑" panose="020B0503020204020204" pitchFamily="34" charset="-122"/>
                            <a:sym typeface="Symbol" panose="05050102010706020507" pitchFamily="2" charset="2"/>
                          </a:rPr>
                          <m:t>𝒅</m:t>
                        </m:r>
                      </m:sub>
                    </m:sSub>
                    <m:r>
                      <a:rPr lang="en-US" altLang="zh-CN" sz="3200" i="1">
                        <a:solidFill>
                          <a:srgbClr val="FF0000"/>
                        </a:solidFill>
                        <a:latin typeface="Cambria Math" panose="02040503050406030204" pitchFamily="18" charset="0"/>
                        <a:ea typeface="Cambria Math" panose="02040503050406030204" pitchFamily="18" charset="0"/>
                        <a:sym typeface="Symbol" panose="05050102010706020507" pitchFamily="2" charset="2"/>
                      </a:rPr>
                      <m:t>=</m:t>
                    </m:r>
                    <m:f>
                      <m:fPr>
                        <m:ctrlPr>
                          <a:rPr lang="en-US" altLang="zh-CN" sz="3200" i="1">
                            <a:solidFill>
                              <a:srgbClr val="FF0000"/>
                            </a:solidFill>
                            <a:latin typeface="Cambria Math" panose="02040503050406030204" pitchFamily="18" charset="0"/>
                            <a:ea typeface="Cambria Math" panose="02040503050406030204" pitchFamily="18" charset="0"/>
                            <a:sym typeface="Symbol" panose="05050102010706020507" pitchFamily="2" charset="2"/>
                          </a:rPr>
                        </m:ctrlPr>
                      </m:fPr>
                      <m:num>
                        <m:r>
                          <a:rPr lang="en-US" altLang="zh-CN" sz="3200" i="1">
                            <a:solidFill>
                              <a:srgbClr val="FF0000"/>
                            </a:solidFill>
                            <a:latin typeface="Cambria Math" panose="02040503050406030204" pitchFamily="18" charset="0"/>
                            <a:ea typeface="Cambria Math" panose="02040503050406030204" pitchFamily="18" charset="0"/>
                            <a:sym typeface="Symbol" panose="05050102010706020507" pitchFamily="2" charset="2"/>
                          </a:rPr>
                          <m:t>1</m:t>
                        </m:r>
                      </m:num>
                      <m:den>
                        <m:r>
                          <a:rPr lang="en-US" altLang="zh-CN" sz="3200" i="1">
                            <a:solidFill>
                              <a:srgbClr val="FF0000"/>
                            </a:solidFill>
                            <a:latin typeface="Cambria Math" panose="02040503050406030204" pitchFamily="18" charset="0"/>
                            <a:ea typeface="Cambria Math" panose="02040503050406030204" pitchFamily="18" charset="0"/>
                            <a:sym typeface="Symbol" panose="05050102010706020507" pitchFamily="2" charset="2"/>
                          </a:rPr>
                          <m:t>2</m:t>
                        </m:r>
                      </m:den>
                    </m:f>
                    <m:r>
                      <a:rPr lang="en-US" altLang="zh-CN" sz="3200" i="1">
                        <a:solidFill>
                          <a:srgbClr val="FF0000"/>
                        </a:solidFill>
                        <a:latin typeface="Cambria Math" panose="02040503050406030204" pitchFamily="18" charset="0"/>
                        <a:ea typeface="Cambria Math" panose="02040503050406030204" pitchFamily="18" charset="0"/>
                        <a:sym typeface="Symbol" panose="05050102010706020507" pitchFamily="2" charset="2"/>
                      </a:rPr>
                      <m:t>𝐶</m:t>
                    </m:r>
                    <m:r>
                      <a:rPr lang="en-US" altLang="zh-CN" sz="3200" i="1">
                        <a:solidFill>
                          <a:srgbClr val="FF0000"/>
                        </a:solidFill>
                        <a:latin typeface="Cambria Math" panose="02040503050406030204" pitchFamily="18" charset="0"/>
                        <a:ea typeface="Cambria Math" panose="02040503050406030204" pitchFamily="18" charset="0"/>
                        <a:sym typeface="Symbol" panose="05050102010706020507" pitchFamily="2" charset="2"/>
                      </a:rPr>
                      <m:t>𝜌</m:t>
                    </m:r>
                    <m:r>
                      <a:rPr lang="en-US" altLang="zh-CN" sz="3200" i="1">
                        <a:solidFill>
                          <a:srgbClr val="FF0000"/>
                        </a:solidFill>
                        <a:latin typeface="Cambria Math" panose="02040503050406030204" pitchFamily="18" charset="0"/>
                        <a:ea typeface="Cambria Math" panose="02040503050406030204" pitchFamily="18" charset="0"/>
                        <a:sym typeface="Symbol" panose="05050102010706020507" pitchFamily="2" charset="2"/>
                      </a:rPr>
                      <m:t>𝐴</m:t>
                    </m:r>
                    <m:sSup>
                      <m:sSupPr>
                        <m:ctrlPr>
                          <a:rPr lang="en-US" altLang="zh-CN" sz="3200" i="1">
                            <a:solidFill>
                              <a:srgbClr val="FF0000"/>
                            </a:solidFill>
                            <a:latin typeface="Cambria Math" panose="02040503050406030204" pitchFamily="18" charset="0"/>
                            <a:ea typeface="Cambria Math" panose="02040503050406030204" pitchFamily="18" charset="0"/>
                            <a:sym typeface="Symbol" panose="05050102010706020507" pitchFamily="2" charset="2"/>
                          </a:rPr>
                        </m:ctrlPr>
                      </m:sSupPr>
                      <m:e>
                        <m:r>
                          <a:rPr lang="en-US" altLang="zh-CN" sz="3200" i="1">
                            <a:solidFill>
                              <a:srgbClr val="FF0000"/>
                            </a:solidFill>
                            <a:latin typeface="Cambria Math" panose="02040503050406030204" pitchFamily="18" charset="0"/>
                            <a:ea typeface="Cambria Math" panose="02040503050406030204" pitchFamily="18" charset="0"/>
                            <a:sym typeface="Symbol" panose="05050102010706020507" pitchFamily="2" charset="2"/>
                          </a:rPr>
                          <m:t>𝑣</m:t>
                        </m:r>
                      </m:e>
                      <m:sup>
                        <m:r>
                          <a:rPr lang="en-US" altLang="zh-CN" sz="3200" i="1">
                            <a:solidFill>
                              <a:srgbClr val="FF0000"/>
                            </a:solidFill>
                            <a:latin typeface="Cambria Math" panose="02040503050406030204" pitchFamily="18" charset="0"/>
                            <a:ea typeface="Cambria Math" panose="02040503050406030204" pitchFamily="18" charset="0"/>
                            <a:sym typeface="Symbol" panose="05050102010706020507" pitchFamily="2" charset="2"/>
                          </a:rPr>
                          <m:t>2</m:t>
                        </m:r>
                      </m:sup>
                    </m:sSup>
                  </m:oMath>
                </a14:m>
                <a:r>
                  <a:rPr lang="en-US" altLang="zh-CN" sz="3200" dirty="0">
                    <a:latin typeface="微软雅黑" panose="020B0503020204020204" pitchFamily="34" charset="-122"/>
                    <a:ea typeface="微软雅黑" panose="020B0503020204020204" pitchFamily="34" charset="-122"/>
                    <a:sym typeface="Symbol" panose="05050102010706020507" pitchFamily="2" charset="2"/>
                  </a:rPr>
                  <a:t> </a:t>
                </a:r>
                <a:endParaRPr lang="zh-CN" altLang="en-US" sz="3200" dirty="0"/>
              </a:p>
            </p:txBody>
          </p:sp>
        </mc:Choice>
        <mc:Fallback>
          <p:sp>
            <p:nvSpPr>
              <p:cNvPr id="6" name="矩形 5"/>
              <p:cNvSpPr>
                <a:spLocks noRot="1" noChangeAspect="1" noMove="1" noResize="1" noEditPoints="1" noAdjustHandles="1" noChangeArrowheads="1" noChangeShapeType="1" noTextEdit="1"/>
              </p:cNvSpPr>
              <p:nvPr/>
            </p:nvSpPr>
            <p:spPr>
              <a:xfrm>
                <a:off x="1199456" y="895717"/>
                <a:ext cx="2699393" cy="787716"/>
              </a:xfrm>
              <a:prstGeom prst="rect">
                <a:avLst/>
              </a:prstGeom>
              <a:blipFill rotWithShape="1">
                <a:blip r:embed="rId3"/>
                <a:stretch>
                  <a:fillRect l="-21" t="-47" r="-2684" b="6"/>
                </a:stretch>
              </a:blipFill>
            </p:spPr>
            <p:txBody>
              <a:bodyPr/>
              <a:lstStyle/>
              <a:p>
                <a:r>
                  <a:rPr lang="zh-CN" altLang="en-US">
                    <a:noFill/>
                  </a:rPr>
                  <a:t> </a:t>
                </a:r>
              </a:p>
            </p:txBody>
          </p:sp>
        </mc:Fallback>
      </mc:AlternateContent>
      <p:sp>
        <p:nvSpPr>
          <p:cNvPr id="7" name="Rectangle 3"/>
          <p:cNvSpPr>
            <a:spLocks noChangeArrowheads="1"/>
          </p:cNvSpPr>
          <p:nvPr/>
        </p:nvSpPr>
        <p:spPr bwMode="auto">
          <a:xfrm>
            <a:off x="830796" y="4352768"/>
            <a:ext cx="11305256"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None/>
            </a:pPr>
            <a:r>
              <a:rPr lang="zh-CN" altLang="en-US" sz="2400" dirty="0">
                <a:latin typeface="微软雅黑" panose="020B0503020204020204" pitchFamily="34" charset="-122"/>
                <a:ea typeface="微软雅黑" panose="020B0503020204020204" pitchFamily="34" charset="-122"/>
                <a:sym typeface="Symbol" panose="05050102010706020507" pitchFamily="2" charset="2"/>
              </a:rPr>
              <a:t>空气中下落的物体，当速度比较大时，利用（</a:t>
            </a:r>
            <a:r>
              <a:rPr lang="en-US" altLang="zh-CN" sz="2400" dirty="0">
                <a:latin typeface="微软雅黑" panose="020B0503020204020204" pitchFamily="34" charset="-122"/>
                <a:ea typeface="微软雅黑" panose="020B0503020204020204" pitchFamily="34" charset="-122"/>
                <a:sym typeface="Symbol" panose="05050102010706020507" pitchFamily="2" charset="2"/>
              </a:rPr>
              <a:t>2-13</a:t>
            </a:r>
            <a:r>
              <a:rPr lang="zh-CN" altLang="en-US" sz="2400" dirty="0">
                <a:latin typeface="微软雅黑" panose="020B0503020204020204" pitchFamily="34" charset="-122"/>
                <a:ea typeface="微软雅黑" panose="020B0503020204020204" pitchFamily="34" charset="-122"/>
                <a:sym typeface="Symbol" panose="05050102010706020507" pitchFamily="2" charset="2"/>
              </a:rPr>
              <a:t>）可求出终极速率为：</a:t>
            </a:r>
            <a:endParaRPr lang="en-US" altLang="zh-CN" sz="2400" dirty="0">
              <a:latin typeface="微软雅黑" panose="020B0503020204020204" pitchFamily="34" charset="-122"/>
              <a:ea typeface="微软雅黑" panose="020B0503020204020204" pitchFamily="34" charset="-122"/>
              <a:sym typeface="Symbol" panose="05050102010706020507" pitchFamily="2" charset="2"/>
            </a:endParaRPr>
          </a:p>
        </p:txBody>
      </p:sp>
      <p:sp>
        <p:nvSpPr>
          <p:cNvPr id="8" name="矩形 7"/>
          <p:cNvSpPr/>
          <p:nvPr/>
        </p:nvSpPr>
        <p:spPr>
          <a:xfrm>
            <a:off x="4151784" y="307295"/>
            <a:ext cx="1364476" cy="461665"/>
          </a:xfrm>
          <a:prstGeom prst="rect">
            <a:avLst/>
          </a:prstGeom>
        </p:spPr>
        <p:txBody>
          <a:bodyPr wrap="none">
            <a:spAutoFit/>
          </a:bodyPr>
          <a:lstStyle/>
          <a:p>
            <a:r>
              <a:rPr lang="zh-CN" altLang="en-US"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a:t>
            </a:r>
            <a:r>
              <a:rPr lang="en-US" altLang="zh-CN"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2-12</a:t>
            </a:r>
            <a:r>
              <a:rPr lang="zh-CN" altLang="en-US"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a:t>
            </a:r>
            <a:endParaRPr lang="zh-CN" altLang="en-US" dirty="0">
              <a:cs typeface="Times New Roman" panose="02020603050405020304" pitchFamily="18" charset="0"/>
            </a:endParaRPr>
          </a:p>
        </p:txBody>
      </p:sp>
      <p:sp>
        <p:nvSpPr>
          <p:cNvPr id="9" name="矩形 8"/>
          <p:cNvSpPr/>
          <p:nvPr/>
        </p:nvSpPr>
        <p:spPr>
          <a:xfrm>
            <a:off x="4151784" y="971374"/>
            <a:ext cx="1364476" cy="461665"/>
          </a:xfrm>
          <a:prstGeom prst="rect">
            <a:avLst/>
          </a:prstGeom>
        </p:spPr>
        <p:txBody>
          <a:bodyPr wrap="none">
            <a:spAutoFit/>
          </a:bodyPr>
          <a:lstStyle/>
          <a:p>
            <a:r>
              <a:rPr lang="zh-CN" altLang="en-US"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a:t>
            </a:r>
            <a:r>
              <a:rPr lang="en-US" altLang="zh-CN"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2-13</a:t>
            </a:r>
            <a:r>
              <a:rPr lang="zh-CN" altLang="en-US" b="1" dirty="0">
                <a:solidFill>
                  <a:srgbClr val="FF0000"/>
                </a:solidFill>
                <a:ea typeface="微软雅黑" panose="020B0503020204020204" pitchFamily="34" charset="-122"/>
                <a:cs typeface="Times New Roman" panose="02020603050405020304" pitchFamily="18" charset="0"/>
                <a:sym typeface="Symbol" panose="05050102010706020507" pitchFamily="2" charset="2"/>
              </a:rPr>
              <a:t>）</a:t>
            </a:r>
            <a:endParaRPr lang="zh-CN" altLang="en-US" dirty="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文本框 9"/>
              <p:cNvSpPr txBox="1"/>
              <p:nvPr/>
            </p:nvSpPr>
            <p:spPr>
              <a:xfrm>
                <a:off x="3408752" y="5013323"/>
                <a:ext cx="2849498" cy="109536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𝑡</m:t>
                          </m:r>
                        </m:sub>
                      </m:sSub>
                      <m:r>
                        <a:rPr kumimoji="1" lang="en-US" altLang="zh-CN" i="1" smtClean="0">
                          <a:solidFill>
                            <a:schemeClr val="tx1"/>
                          </a:solidFill>
                          <a:latin typeface="Cambria Math" panose="02040503050406030204" pitchFamily="18" charset="0"/>
                          <a:ea typeface="Cambria Math" panose="02040503050406030204" pitchFamily="18" charset="0"/>
                        </a:rPr>
                        <m:t>=</m:t>
                      </m:r>
                      <m:rad>
                        <m:radPr>
                          <m:degHide m:val="on"/>
                          <m:ctrlPr>
                            <a:rPr kumimoji="1" lang="en-US" altLang="zh-CN" i="1" smtClean="0">
                              <a:solidFill>
                                <a:schemeClr val="tx1"/>
                              </a:solidFill>
                              <a:latin typeface="Cambria Math" panose="02040503050406030204" pitchFamily="18" charset="0"/>
                              <a:ea typeface="Cambria Math" panose="02040503050406030204" pitchFamily="18" charset="0"/>
                            </a:rPr>
                          </m:ctrlPr>
                        </m:radPr>
                        <m:deg/>
                        <m:e>
                          <m:f>
                            <m:fPr>
                              <m:ctrlPr>
                                <a:rPr kumimoji="1" lang="en-US" altLang="zh-CN" i="1" smtClean="0">
                                  <a:solidFill>
                                    <a:schemeClr val="tx1"/>
                                  </a:solidFill>
                                  <a:latin typeface="Cambria Math" panose="02040503050406030204" pitchFamily="18" charset="0"/>
                                  <a:ea typeface="Cambria Math" panose="02040503050406030204" pitchFamily="18" charset="0"/>
                                </a:rPr>
                              </m:ctrlPr>
                            </m:fPr>
                            <m:num>
                              <m:r>
                                <a:rPr kumimoji="1" lang="en-US" altLang="zh-CN" b="0" i="1" smtClean="0">
                                  <a:solidFill>
                                    <a:schemeClr val="tx1"/>
                                  </a:solidFill>
                                  <a:latin typeface="Cambria Math" panose="02040503050406030204" pitchFamily="18" charset="0"/>
                                  <a:ea typeface="Cambria Math" panose="02040503050406030204" pitchFamily="18" charset="0"/>
                                </a:rPr>
                                <m:t>2</m:t>
                              </m:r>
                              <m:sSub>
                                <m:sSubPr>
                                  <m:ctrlPr>
                                    <a:rPr lang="en-US" altLang="zh-CN" b="1" i="1">
                                      <a:solidFill>
                                        <a:schemeClr val="tx1"/>
                                      </a:solidFill>
                                      <a:latin typeface="Cambria Math" panose="02040503050406030204" pitchFamily="18" charset="0"/>
                                      <a:ea typeface="微软雅黑" panose="020B0503020204020204" pitchFamily="34" charset="-122"/>
                                      <a:sym typeface="Symbol" panose="05050102010706020507" pitchFamily="2" charset="2"/>
                                    </a:rPr>
                                  </m:ctrlPr>
                                </m:sSubPr>
                                <m:e>
                                  <m:r>
                                    <a:rPr lang="en-US" altLang="zh-CN" b="1" i="1">
                                      <a:solidFill>
                                        <a:schemeClr val="tx1"/>
                                      </a:solidFill>
                                      <a:latin typeface="Cambria Math" panose="02040503050406030204" pitchFamily="18" charset="0"/>
                                      <a:ea typeface="微软雅黑" panose="020B0503020204020204" pitchFamily="34" charset="-122"/>
                                      <a:sym typeface="Symbol" panose="05050102010706020507" pitchFamily="2" charset="2"/>
                                    </a:rPr>
                                    <m:t>𝒇</m:t>
                                  </m:r>
                                </m:e>
                                <m:sub>
                                  <m:r>
                                    <a:rPr lang="en-US" altLang="zh-CN" b="1" i="1">
                                      <a:solidFill>
                                        <a:schemeClr val="tx1"/>
                                      </a:solidFill>
                                      <a:latin typeface="Cambria Math" panose="02040503050406030204" pitchFamily="18" charset="0"/>
                                      <a:ea typeface="微软雅黑" panose="020B0503020204020204" pitchFamily="34" charset="-122"/>
                                      <a:sym typeface="Symbol" panose="05050102010706020507" pitchFamily="2" charset="2"/>
                                    </a:rPr>
                                    <m:t>𝒅</m:t>
                                  </m:r>
                                </m:sub>
                              </m:sSub>
                            </m:num>
                            <m:den>
                              <m:r>
                                <a:rPr lang="en-US" altLang="zh-CN" i="1">
                                  <a:solidFill>
                                    <a:schemeClr val="tx1"/>
                                  </a:solidFill>
                                  <a:latin typeface="Cambria Math" panose="02040503050406030204" pitchFamily="18" charset="0"/>
                                  <a:ea typeface="Cambria Math" panose="02040503050406030204" pitchFamily="18" charset="0"/>
                                  <a:sym typeface="Symbol" panose="05050102010706020507" pitchFamily="2" charset="2"/>
                                </a:rPr>
                                <m:t>𝐶</m:t>
                              </m:r>
                              <m:r>
                                <a:rPr lang="en-US" altLang="zh-CN" i="1">
                                  <a:solidFill>
                                    <a:schemeClr val="tx1"/>
                                  </a:solidFill>
                                  <a:latin typeface="Cambria Math" panose="02040503050406030204" pitchFamily="18" charset="0"/>
                                  <a:ea typeface="Cambria Math" panose="02040503050406030204" pitchFamily="18" charset="0"/>
                                  <a:sym typeface="Symbol" panose="05050102010706020507" pitchFamily="2" charset="2"/>
                                </a:rPr>
                                <m:t>𝜌</m:t>
                              </m:r>
                              <m:r>
                                <a:rPr lang="en-US" altLang="zh-CN" i="1">
                                  <a:solidFill>
                                    <a:schemeClr val="tx1"/>
                                  </a:solidFill>
                                  <a:latin typeface="Cambria Math" panose="02040503050406030204" pitchFamily="18" charset="0"/>
                                  <a:ea typeface="Cambria Math" panose="02040503050406030204" pitchFamily="18" charset="0"/>
                                  <a:sym typeface="Symbol" panose="05050102010706020507" pitchFamily="2" charset="2"/>
                                </a:rPr>
                                <m:t>𝐴</m:t>
                              </m:r>
                            </m:den>
                          </m:f>
                        </m:e>
                      </m:rad>
                      <m:r>
                        <a:rPr kumimoji="1" lang="en-US" altLang="zh-CN" i="1" smtClean="0">
                          <a:solidFill>
                            <a:schemeClr val="tx1"/>
                          </a:solidFill>
                          <a:latin typeface="Cambria Math" panose="02040503050406030204" pitchFamily="18" charset="0"/>
                          <a:ea typeface="Cambria Math" panose="02040503050406030204" pitchFamily="18" charset="0"/>
                        </a:rPr>
                        <m:t>=</m:t>
                      </m:r>
                      <m:rad>
                        <m:radPr>
                          <m:degHide m:val="on"/>
                          <m:ctrlPr>
                            <a:rPr kumimoji="1" lang="en-US" altLang="zh-CN" i="1" smtClean="0">
                              <a:solidFill>
                                <a:schemeClr val="tx1"/>
                              </a:solidFill>
                              <a:latin typeface="Cambria Math" panose="02040503050406030204" pitchFamily="18" charset="0"/>
                              <a:ea typeface="Cambria Math" panose="02040503050406030204" pitchFamily="18" charset="0"/>
                            </a:rPr>
                          </m:ctrlPr>
                        </m:radPr>
                        <m:deg/>
                        <m:e>
                          <m:f>
                            <m:fPr>
                              <m:ctrlPr>
                                <a:rPr kumimoji="1" lang="en-US" altLang="zh-CN" i="1" smtClean="0">
                                  <a:solidFill>
                                    <a:schemeClr val="tx1"/>
                                  </a:solidFill>
                                  <a:latin typeface="Cambria Math" panose="02040503050406030204" pitchFamily="18" charset="0"/>
                                  <a:ea typeface="Cambria Math" panose="02040503050406030204" pitchFamily="18" charset="0"/>
                                </a:rPr>
                              </m:ctrlPr>
                            </m:fPr>
                            <m:num>
                              <m:r>
                                <a:rPr kumimoji="1" lang="en-US" altLang="zh-CN" b="0" i="1" smtClean="0">
                                  <a:solidFill>
                                    <a:schemeClr val="tx1"/>
                                  </a:solidFill>
                                  <a:latin typeface="Cambria Math" panose="02040503050406030204" pitchFamily="18" charset="0"/>
                                  <a:ea typeface="Cambria Math" panose="02040503050406030204" pitchFamily="18" charset="0"/>
                                </a:rPr>
                                <m:t>2</m:t>
                              </m:r>
                              <m:r>
                                <a:rPr lang="en-US" altLang="zh-CN" b="1" i="1" smtClean="0">
                                  <a:solidFill>
                                    <a:schemeClr val="tx1"/>
                                  </a:solidFill>
                                  <a:latin typeface="Cambria Math" panose="02040503050406030204" pitchFamily="18" charset="0"/>
                                  <a:ea typeface="微软雅黑" panose="020B0503020204020204" pitchFamily="34" charset="-122"/>
                                  <a:sym typeface="Symbol" panose="05050102010706020507" pitchFamily="2" charset="2"/>
                                </a:rPr>
                                <m:t>𝒎𝒈</m:t>
                              </m:r>
                            </m:num>
                            <m:den>
                              <m:r>
                                <a:rPr lang="en-US" altLang="zh-CN" i="1">
                                  <a:solidFill>
                                    <a:schemeClr val="tx1"/>
                                  </a:solidFill>
                                  <a:latin typeface="Cambria Math" panose="02040503050406030204" pitchFamily="18" charset="0"/>
                                  <a:ea typeface="Cambria Math" panose="02040503050406030204" pitchFamily="18" charset="0"/>
                                  <a:sym typeface="Symbol" panose="05050102010706020507" pitchFamily="2" charset="2"/>
                                </a:rPr>
                                <m:t>𝐶</m:t>
                              </m:r>
                              <m:r>
                                <a:rPr lang="en-US" altLang="zh-CN" i="1">
                                  <a:solidFill>
                                    <a:schemeClr val="tx1"/>
                                  </a:solidFill>
                                  <a:latin typeface="Cambria Math" panose="02040503050406030204" pitchFamily="18" charset="0"/>
                                  <a:ea typeface="Cambria Math" panose="02040503050406030204" pitchFamily="18" charset="0"/>
                                  <a:sym typeface="Symbol" panose="05050102010706020507" pitchFamily="2" charset="2"/>
                                </a:rPr>
                                <m:t>𝜌</m:t>
                              </m:r>
                              <m:r>
                                <a:rPr lang="en-US" altLang="zh-CN" i="1">
                                  <a:solidFill>
                                    <a:schemeClr val="tx1"/>
                                  </a:solidFill>
                                  <a:latin typeface="Cambria Math" panose="02040503050406030204" pitchFamily="18" charset="0"/>
                                  <a:ea typeface="Cambria Math" panose="02040503050406030204" pitchFamily="18" charset="0"/>
                                  <a:sym typeface="Symbol" panose="05050102010706020507" pitchFamily="2" charset="2"/>
                                </a:rPr>
                                <m:t>𝐴</m:t>
                              </m:r>
                            </m:den>
                          </m:f>
                        </m:e>
                      </m:rad>
                    </m:oMath>
                  </m:oMathPara>
                </a14:m>
                <a:endParaRPr kumimoji="1" lang="zh-CN" altLang="en-US" dirty="0">
                  <a:solidFill>
                    <a:schemeClr val="tx1"/>
                  </a:solidFill>
                </a:endParaRPr>
              </a:p>
            </p:txBody>
          </p:sp>
        </mc:Choice>
        <mc:Fallback>
          <p:sp>
            <p:nvSpPr>
              <p:cNvPr id="10" name="文本框 9"/>
              <p:cNvSpPr txBox="1">
                <a:spLocks noRot="1" noChangeAspect="1" noMove="1" noResize="1" noEditPoints="1" noAdjustHandles="1" noChangeArrowheads="1" noChangeShapeType="1" noTextEdit="1"/>
              </p:cNvSpPr>
              <p:nvPr/>
            </p:nvSpPr>
            <p:spPr>
              <a:xfrm>
                <a:off x="3408752" y="5013323"/>
                <a:ext cx="2849498" cy="1095364"/>
              </a:xfrm>
              <a:prstGeom prst="rect">
                <a:avLst/>
              </a:prstGeom>
              <a:blipFill rotWithShape="1">
                <a:blip r:embed="rId4"/>
                <a:stretch>
                  <a:fillRect l="-3" t="-58" r="-1081" b="57"/>
                </a:stretch>
              </a:blipFill>
            </p:spPr>
            <p:txBody>
              <a:bodyPr/>
              <a:lstStyle/>
              <a:p>
                <a:r>
                  <a:rPr lang="zh-CN" altLang="en-US">
                    <a:noFill/>
                  </a:rPr>
                  <a:t> </a:t>
                </a:r>
              </a:p>
            </p:txBody>
          </p:sp>
        </mc:Fallback>
      </mc:AlternateContent>
      <p:sp>
        <p:nvSpPr>
          <p:cNvPr id="11" name="矩形 10"/>
          <p:cNvSpPr/>
          <p:nvPr/>
        </p:nvSpPr>
        <p:spPr>
          <a:xfrm>
            <a:off x="27974" y="6259810"/>
            <a:ext cx="12136052" cy="461665"/>
          </a:xfrm>
          <a:prstGeom prst="rect">
            <a:avLst/>
          </a:prstGeom>
          <a:solidFill>
            <a:srgbClr val="FFFF00"/>
          </a:solidFill>
          <a:ln w="28575">
            <a:solidFill>
              <a:srgbClr val="FF0000"/>
            </a:solidFill>
          </a:ln>
        </p:spPr>
        <p:txBody>
          <a:bodyPr wrap="square">
            <a:spAutoFit/>
          </a:bodyPr>
          <a:lstStyle/>
          <a:p>
            <a:r>
              <a:rPr lang="zh-CN" altLang="en-US" b="1"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半径为</a:t>
            </a:r>
            <a:r>
              <a:rPr lang="en-US" altLang="zh-CN" b="1"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1.5mm</a:t>
            </a:r>
            <a:r>
              <a:rPr lang="zh-CN" altLang="en-US" b="1"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的雨滴在空气中下落的终极速率为 </a:t>
            </a:r>
            <a:r>
              <a:rPr lang="en-US" altLang="zh-CN" b="1"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7.4m/s</a:t>
            </a:r>
            <a:r>
              <a:rPr lang="zh-CN" altLang="en-US" b="1"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，大约下降</a:t>
            </a:r>
            <a:r>
              <a:rPr lang="en-US" altLang="zh-CN" b="1"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10</a:t>
            </a:r>
            <a:r>
              <a:rPr lang="zh-CN" altLang="en-US" b="1"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 </a:t>
            </a:r>
            <a:r>
              <a:rPr lang="en-US" altLang="zh-CN" b="1"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m</a:t>
            </a:r>
            <a:r>
              <a:rPr lang="zh-CN" altLang="en-US" b="1" dirty="0">
                <a:solidFill>
                  <a:srgbClr val="0432FF"/>
                </a:solidFill>
                <a:latin typeface="微软雅黑" panose="020B0503020204020204" pitchFamily="34" charset="-122"/>
                <a:ea typeface="微软雅黑" panose="020B0503020204020204" pitchFamily="34" charset="-122"/>
                <a:sym typeface="Symbol" panose="05050102010706020507" pitchFamily="2" charset="2"/>
              </a:rPr>
              <a:t>达到该速率。</a:t>
            </a:r>
            <a:endParaRPr lang="zh-CN" altLang="en-US" b="1" dirty="0">
              <a:solidFill>
                <a:srgbClr val="0432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幻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C1544E80-42D5-6447-9010-C3577C77A28E}" type="slidenum">
              <a:rPr lang="zh-CN"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6146" name="Rectangle 2"/>
          <p:cNvSpPr>
            <a:spLocks noChangeArrowheads="1"/>
          </p:cNvSpPr>
          <p:nvPr/>
        </p:nvSpPr>
        <p:spPr bwMode="auto">
          <a:xfrm>
            <a:off x="146050" y="782638"/>
            <a:ext cx="5118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b="1">
                <a:solidFill>
                  <a:srgbClr val="FF0000"/>
                </a:solidFill>
                <a:latin typeface="微软雅黑" panose="020B0503020204020204" pitchFamily="34" charset="-122"/>
                <a:ea typeface="微软雅黑" panose="020B0503020204020204" pitchFamily="34" charset="-122"/>
              </a:rPr>
              <a:t>一、牛顿第一定律</a:t>
            </a:r>
            <a:r>
              <a:rPr lang="zh-CN" altLang="en-US" b="1">
                <a:solidFill>
                  <a:srgbClr val="0432FF"/>
                </a:solidFill>
                <a:latin typeface="微软雅黑" panose="020B0503020204020204" pitchFamily="34" charset="-122"/>
                <a:ea typeface="微软雅黑" panose="020B0503020204020204" pitchFamily="34" charset="-122"/>
              </a:rPr>
              <a:t>（定性）</a:t>
            </a:r>
            <a:r>
              <a:rPr lang="zh-CN" altLang="en-US" sz="3200" b="1">
                <a:solidFill>
                  <a:srgbClr val="0432FF"/>
                </a:solidFill>
                <a:latin typeface="微软雅黑" panose="020B0503020204020204" pitchFamily="34" charset="-122"/>
                <a:ea typeface="微软雅黑" panose="020B0503020204020204" pitchFamily="34" charset="-122"/>
              </a:rPr>
              <a:t> </a:t>
            </a:r>
            <a:endParaRPr lang="zh-CN" altLang="en-US" sz="3200" b="1">
              <a:solidFill>
                <a:srgbClr val="0432FF"/>
              </a:solidFill>
              <a:latin typeface="微软雅黑" panose="020B0503020204020204" pitchFamily="34" charset="-122"/>
              <a:ea typeface="微软雅黑" panose="020B0503020204020204" pitchFamily="34" charset="-122"/>
            </a:endParaRPr>
          </a:p>
        </p:txBody>
      </p:sp>
      <p:sp>
        <p:nvSpPr>
          <p:cNvPr id="6147" name="Rectangle 3"/>
          <p:cNvSpPr>
            <a:spLocks noChangeArrowheads="1"/>
          </p:cNvSpPr>
          <p:nvPr/>
        </p:nvSpPr>
        <p:spPr bwMode="auto">
          <a:xfrm>
            <a:off x="323850" y="1381125"/>
            <a:ext cx="11388774"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lang="zh-CN" altLang="en-US" dirty="0">
                <a:solidFill>
                  <a:srgbClr val="FF000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任何物体都要</a:t>
            </a:r>
            <a:r>
              <a:rPr lang="zh-CN" altLang="en-US" b="1" dirty="0">
                <a:solidFill>
                  <a:srgbClr val="FF0000"/>
                </a:solidFill>
                <a:latin typeface="微软雅黑" panose="020B0503020204020204" pitchFamily="34" charset="-122"/>
                <a:ea typeface="微软雅黑" panose="020B0503020204020204" pitchFamily="34" charset="-122"/>
              </a:rPr>
              <a:t>保持其静止状态或匀速直线运动状态</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除非作用在它上面的力迫使它改变这种状态。</a:t>
            </a:r>
            <a:endParaRPr lang="zh-CN" altLang="en-US" b="1" dirty="0">
              <a:latin typeface="微软雅黑" panose="020B0503020204020204" pitchFamily="34" charset="-122"/>
              <a:ea typeface="微软雅黑" panose="020B0503020204020204" pitchFamily="34" charset="-122"/>
            </a:endParaRPr>
          </a:p>
        </p:txBody>
      </p:sp>
      <p:grpSp>
        <p:nvGrpSpPr>
          <p:cNvPr id="11" name="Group 11"/>
          <p:cNvGrpSpPr/>
          <p:nvPr/>
        </p:nvGrpSpPr>
        <p:grpSpPr bwMode="auto">
          <a:xfrm>
            <a:off x="855663" y="2730500"/>
            <a:ext cx="6265862" cy="758825"/>
            <a:chOff x="657" y="1298"/>
            <a:chExt cx="3947" cy="477"/>
          </a:xfrm>
        </p:grpSpPr>
        <p:sp>
          <p:nvSpPr>
            <p:cNvPr id="29705" name="Text Box 12"/>
            <p:cNvSpPr txBox="1">
              <a:spLocks noChangeArrowheads="1"/>
            </p:cNvSpPr>
            <p:nvPr/>
          </p:nvSpPr>
          <p:spPr bwMode="auto">
            <a:xfrm>
              <a:off x="657" y="1344"/>
              <a:ext cx="23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zh-CN" altLang="en-US">
                  <a:latin typeface="微软雅黑" panose="020B0503020204020204" pitchFamily="34" charset="-122"/>
                  <a:ea typeface="微软雅黑" panose="020B0503020204020204" pitchFamily="34" charset="-122"/>
                </a:rPr>
                <a:t>数学形式：</a:t>
              </a:r>
              <a:endParaRPr kumimoji="1" lang="zh-CN" altLang="en-US">
                <a:latin typeface="微软雅黑" panose="020B0503020204020204" pitchFamily="34" charset="-122"/>
                <a:ea typeface="微软雅黑" panose="020B0503020204020204" pitchFamily="34" charset="-122"/>
              </a:endParaRPr>
            </a:p>
          </p:txBody>
        </p:sp>
        <p:graphicFrame>
          <p:nvGraphicFramePr>
            <p:cNvPr id="29706" name="Object 13"/>
            <p:cNvGraphicFramePr>
              <a:graphicFrameLocks noChangeAspect="1"/>
            </p:cNvGraphicFramePr>
            <p:nvPr/>
          </p:nvGraphicFramePr>
          <p:xfrm>
            <a:off x="2245" y="1298"/>
            <a:ext cx="2359" cy="477"/>
          </p:xfrm>
          <a:graphic>
            <a:graphicData uri="http://schemas.openxmlformats.org/presentationml/2006/ole">
              <mc:AlternateContent xmlns:mc="http://schemas.openxmlformats.org/markup-compatibility/2006">
                <mc:Choice xmlns:v="urn:schemas-microsoft-com:vml" Requires="v">
                  <p:oleObj spid="_x0000_s2" name="Equation" r:id="rId1" imgW="31699200" imgH="6400800" progId="Equation.DSMT4">
                    <p:embed/>
                  </p:oleObj>
                </mc:Choice>
                <mc:Fallback>
                  <p:oleObj name="Equation" r:id="rId1" imgW="31699200" imgH="6400800" progId="Equation.DSMT4">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 y="1298"/>
                          <a:ext cx="2359" cy="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4" name="Rectangle 4"/>
          <p:cNvSpPr>
            <a:spLocks noChangeArrowheads="1"/>
          </p:cNvSpPr>
          <p:nvPr/>
        </p:nvSpPr>
        <p:spPr bwMode="auto">
          <a:xfrm>
            <a:off x="847725" y="3576638"/>
            <a:ext cx="7993063"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eaLnBrk="1" hangingPunct="1">
              <a:lnSpc>
                <a:spcPct val="120000"/>
              </a:lnSpc>
              <a:spcBef>
                <a:spcPct val="0"/>
              </a:spcBef>
              <a:buFontTx/>
              <a:buNone/>
            </a:pPr>
            <a:r>
              <a:rPr lang="zh-CN" altLang="en-US" b="1" dirty="0">
                <a:latin typeface="微软雅黑" panose="020B0503020204020204" pitchFamily="34" charset="-122"/>
                <a:ea typeface="微软雅黑" panose="020B0503020204020204" pitchFamily="34" charset="-122"/>
              </a:rPr>
              <a:t>包含两个重要概念：</a:t>
            </a:r>
            <a:r>
              <a:rPr lang="zh-CN" altLang="en-US" b="1" dirty="0">
                <a:solidFill>
                  <a:srgbClr val="A50021"/>
                </a:solidFill>
                <a:latin typeface="微软雅黑" panose="020B0503020204020204" pitchFamily="34" charset="-122"/>
                <a:ea typeface="微软雅黑" panose="020B0503020204020204" pitchFamily="34" charset="-122"/>
              </a:rPr>
              <a:t>惯性</a:t>
            </a:r>
            <a:r>
              <a:rPr lang="en-US" altLang="zh-CN" b="1" dirty="0">
                <a:solidFill>
                  <a:srgbClr val="A50021"/>
                </a:solidFill>
                <a:latin typeface="微软雅黑" panose="020B0503020204020204" pitchFamily="34" charset="-122"/>
                <a:ea typeface="微软雅黑" panose="020B0503020204020204" pitchFamily="34" charset="-122"/>
              </a:rPr>
              <a:t>(inertia)</a:t>
            </a:r>
            <a:r>
              <a:rPr lang="zh-CN" altLang="en-US" b="1" dirty="0">
                <a:latin typeface="微软雅黑" panose="020B0503020204020204" pitchFamily="34" charset="-122"/>
                <a:ea typeface="微软雅黑" panose="020B0503020204020204" pitchFamily="34" charset="-122"/>
              </a:rPr>
              <a:t>和</a:t>
            </a:r>
            <a:r>
              <a:rPr lang="zh-CN" altLang="en-US" b="1" dirty="0">
                <a:solidFill>
                  <a:srgbClr val="A50021"/>
                </a:solidFill>
                <a:latin typeface="微软雅黑" panose="020B0503020204020204" pitchFamily="34" charset="-122"/>
                <a:ea typeface="微软雅黑" panose="020B0503020204020204" pitchFamily="34" charset="-122"/>
              </a:rPr>
              <a:t>力</a:t>
            </a:r>
            <a:r>
              <a:rPr lang="en-US" altLang="zh-CN" b="1" dirty="0">
                <a:solidFill>
                  <a:srgbClr val="A50021"/>
                </a:solidFill>
                <a:latin typeface="微软雅黑" panose="020B0503020204020204" pitchFamily="34" charset="-122"/>
                <a:ea typeface="微软雅黑" panose="020B0503020204020204" pitchFamily="34" charset="-122"/>
              </a:rPr>
              <a:t>(force)</a:t>
            </a:r>
            <a:r>
              <a:rPr lang="zh-CN" altLang="en-US" dirty="0">
                <a:solidFill>
                  <a:srgbClr val="A50021"/>
                </a:solidFill>
                <a:latin typeface="微软雅黑" panose="020B0503020204020204" pitchFamily="34" charset="-122"/>
                <a:ea typeface="微软雅黑" panose="020B0503020204020204" pitchFamily="34" charset="-122"/>
              </a:rPr>
              <a:t>。</a:t>
            </a:r>
            <a:endParaRPr lang="zh-CN" altLang="en-US" dirty="0">
              <a:solidFill>
                <a:srgbClr val="A50021"/>
              </a:solidFill>
              <a:latin typeface="微软雅黑" panose="020B0503020204020204" pitchFamily="34" charset="-122"/>
              <a:ea typeface="微软雅黑" panose="020B0503020204020204" pitchFamily="34" charset="-122"/>
            </a:endParaRPr>
          </a:p>
        </p:txBody>
      </p:sp>
      <p:sp>
        <p:nvSpPr>
          <p:cNvPr id="15" name="Rectangle 5"/>
          <p:cNvSpPr>
            <a:spLocks noChangeArrowheads="1"/>
          </p:cNvSpPr>
          <p:nvPr/>
        </p:nvSpPr>
        <p:spPr bwMode="auto">
          <a:xfrm>
            <a:off x="320675" y="4448175"/>
            <a:ext cx="11990388"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20000"/>
              </a:lnSpc>
              <a:spcBef>
                <a:spcPct val="50000"/>
              </a:spcBef>
              <a:buFontTx/>
              <a:buNone/>
            </a:pPr>
            <a:r>
              <a:rPr kumimoji="1" lang="zh-CN" altLang="en-US">
                <a:latin typeface="微软雅黑" panose="020B0503020204020204" pitchFamily="34" charset="-122"/>
                <a:ea typeface="微软雅黑" panose="020B0503020204020204" pitchFamily="34" charset="-122"/>
              </a:rPr>
              <a:t>（</a:t>
            </a:r>
            <a:r>
              <a:rPr kumimoji="1" lang="en-US" altLang="zh-CN">
                <a:latin typeface="微软雅黑" panose="020B0503020204020204" pitchFamily="34" charset="-122"/>
                <a:ea typeface="微软雅黑" panose="020B0503020204020204" pitchFamily="34" charset="-122"/>
              </a:rPr>
              <a:t>1</a:t>
            </a:r>
            <a:r>
              <a:rPr kumimoji="1" lang="zh-CN" altLang="en-US">
                <a:latin typeface="微软雅黑" panose="020B0503020204020204" pitchFamily="34" charset="-122"/>
                <a:ea typeface="微软雅黑" panose="020B0503020204020204" pitchFamily="34" charset="-122"/>
              </a:rPr>
              <a:t>） </a:t>
            </a:r>
            <a:r>
              <a:rPr kumimoji="1" lang="zh-CN" altLang="en-US" b="1">
                <a:solidFill>
                  <a:srgbClr val="FF0000"/>
                </a:solidFill>
                <a:latin typeface="微软雅黑" panose="020B0503020204020204" pitchFamily="34" charset="-122"/>
                <a:ea typeface="微软雅黑" panose="020B0503020204020204" pitchFamily="34" charset="-122"/>
              </a:rPr>
              <a:t>惯性：</a:t>
            </a:r>
            <a:r>
              <a:rPr kumimoji="1" lang="zh-CN" altLang="en-US">
                <a:latin typeface="微软雅黑" panose="020B0503020204020204" pitchFamily="34" charset="-122"/>
                <a:ea typeface="微软雅黑" panose="020B0503020204020204" pitchFamily="34" charset="-122"/>
              </a:rPr>
              <a:t>是物体的固有特性，指</a:t>
            </a:r>
            <a:r>
              <a:rPr kumimoji="1" lang="zh-CN" altLang="en-US" u="sng">
                <a:solidFill>
                  <a:srgbClr val="FF0000"/>
                </a:solidFill>
                <a:latin typeface="微软雅黑" panose="020B0503020204020204" pitchFamily="34" charset="-122"/>
                <a:ea typeface="微软雅黑" panose="020B0503020204020204" pitchFamily="34" charset="-122"/>
              </a:rPr>
              <a:t>物体本身要保持运动状态不变（静止或匀速直线运动）的性质</a:t>
            </a:r>
            <a:r>
              <a:rPr kumimoji="1" lang="zh-CN" altLang="en-US">
                <a:latin typeface="微软雅黑" panose="020B0503020204020204" pitchFamily="34" charset="-122"/>
                <a:ea typeface="微软雅黑" panose="020B0503020204020204" pitchFamily="34" charset="-122"/>
              </a:rPr>
              <a:t>，或说</a:t>
            </a:r>
            <a:r>
              <a:rPr kumimoji="1" lang="zh-CN" altLang="en-US" u="sng">
                <a:solidFill>
                  <a:srgbClr val="FF0000"/>
                </a:solidFill>
                <a:latin typeface="微软雅黑" panose="020B0503020204020204" pitchFamily="34" charset="-122"/>
                <a:ea typeface="微软雅黑" panose="020B0503020204020204" pitchFamily="34" charset="-122"/>
              </a:rPr>
              <a:t>物体抵抗运动变化的性质</a:t>
            </a:r>
            <a:r>
              <a:rPr kumimoji="1" lang="zh-CN" altLang="en-US">
                <a:latin typeface="微软雅黑" panose="020B0503020204020204" pitchFamily="34" charset="-122"/>
                <a:ea typeface="微软雅黑" panose="020B0503020204020204" pitchFamily="34" charset="-122"/>
              </a:rPr>
              <a:t>。</a:t>
            </a:r>
            <a:endParaRPr kumimoji="1" lang="en-US" altLang="zh-CN">
              <a:latin typeface="微软雅黑" panose="020B0503020204020204" pitchFamily="34" charset="-122"/>
              <a:ea typeface="微软雅黑" panose="020B0503020204020204" pitchFamily="34" charset="-122"/>
            </a:endParaRPr>
          </a:p>
          <a:p>
            <a:pPr>
              <a:lnSpc>
                <a:spcPct val="120000"/>
              </a:lnSpc>
              <a:spcBef>
                <a:spcPct val="50000"/>
              </a:spcBef>
              <a:buFontTx/>
              <a:buNone/>
            </a:pPr>
            <a:r>
              <a:rPr kumimoji="1" lang="zh-CN" altLang="en-US">
                <a:latin typeface="微软雅黑" panose="020B0503020204020204" pitchFamily="34" charset="-122"/>
                <a:ea typeface="微软雅黑" panose="020B0503020204020204" pitchFamily="34" charset="-122"/>
              </a:rPr>
              <a:t>          牛顿第一定律也称为</a:t>
            </a:r>
            <a:r>
              <a:rPr kumimoji="1" lang="zh-CN" altLang="en-US" b="1">
                <a:solidFill>
                  <a:srgbClr val="FF0000"/>
                </a:solidFill>
                <a:latin typeface="微软雅黑" panose="020B0503020204020204" pitchFamily="34" charset="-122"/>
                <a:ea typeface="微软雅黑" panose="020B0503020204020204" pitchFamily="34" charset="-122"/>
              </a:rPr>
              <a:t>惯性定律</a:t>
            </a:r>
            <a:r>
              <a:rPr kumimoji="1" lang="zh-CN" altLang="en-US">
                <a:latin typeface="微软雅黑" panose="020B0503020204020204" pitchFamily="34" charset="-122"/>
                <a:ea typeface="微软雅黑" panose="020B0503020204020204" pitchFamily="34" charset="-122"/>
              </a:rPr>
              <a:t>。</a:t>
            </a:r>
            <a:endParaRPr kumimoji="1" lang="zh-CN" altLang="en-US">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375275" y="6276975"/>
            <a:ext cx="5473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1530350" indent="-1530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kumimoji="1" lang="en-US" altLang="zh-CN" b="1">
                <a:solidFill>
                  <a:srgbClr val="800000"/>
                </a:solidFill>
                <a:latin typeface="Times New Roman" panose="02020603050405020304" pitchFamily="18" charset="0"/>
                <a:ea typeface="楷体_GB2312" panose="02010609030101010101" pitchFamily="49" charset="-122"/>
              </a:rPr>
              <a:t>——</a:t>
            </a:r>
            <a:r>
              <a:rPr kumimoji="1" lang="zh-CN" altLang="en-US" b="1">
                <a:solidFill>
                  <a:srgbClr val="800000"/>
                </a:solidFill>
                <a:latin typeface="楷体_GB2312" panose="02010609030101010101" pitchFamily="49" charset="-122"/>
                <a:ea typeface="楷体_GB2312" panose="02010609030101010101" pitchFamily="49" charset="-122"/>
                <a:sym typeface="Monotype Sorts" pitchFamily="2" charset="2"/>
              </a:rPr>
              <a:t>维持原运动状态的属性</a:t>
            </a:r>
            <a:endParaRPr kumimoji="1" lang="zh-CN" altLang="en-US" b="1">
              <a:solidFill>
                <a:srgbClr val="800000"/>
              </a:solidFill>
              <a:latin typeface="楷体_GB2312" panose="02010609030101010101" pitchFamily="49" charset="-122"/>
              <a:ea typeface="楷体_GB2312" panose="02010609030101010101" pitchFamily="49" charset="-122"/>
            </a:endParaRPr>
          </a:p>
        </p:txBody>
      </p:sp>
      <p:sp>
        <p:nvSpPr>
          <p:cNvPr id="17" name="Rectangle 2"/>
          <p:cNvSpPr>
            <a:spLocks noChangeArrowheads="1"/>
          </p:cNvSpPr>
          <p:nvPr/>
        </p:nvSpPr>
        <p:spPr bwMode="auto">
          <a:xfrm>
            <a:off x="2927350" y="228600"/>
            <a:ext cx="419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eaLnBrk="1" hangingPunct="1">
              <a:lnSpc>
                <a:spcPct val="100000"/>
              </a:lnSpc>
              <a:spcBef>
                <a:spcPct val="0"/>
              </a:spcBef>
              <a:buFontTx/>
              <a:buNone/>
            </a:pPr>
            <a:r>
              <a:rPr lang="zh-CN" altLang="zh-CN" sz="3200" b="1">
                <a:latin typeface="Times New Roman" panose="02020603050405020304" pitchFamily="18" charset="0"/>
                <a:ea typeface="黑体" panose="02010609060101010101" pitchFamily="49" charset="-122"/>
                <a:sym typeface="Symbol" panose="05050102010706020507" pitchFamily="2" charset="2"/>
              </a:rPr>
              <a:t>§</a:t>
            </a:r>
            <a:r>
              <a:rPr lang="en-US" altLang="zh-CN" sz="3200" b="1">
                <a:latin typeface="Times New Roman" panose="02020603050405020304" pitchFamily="18" charset="0"/>
                <a:ea typeface="黑体" panose="02010609060101010101" pitchFamily="49" charset="-122"/>
                <a:sym typeface="Symbol" panose="05050102010706020507" pitchFamily="2" charset="2"/>
              </a:rPr>
              <a:t>2</a:t>
            </a:r>
            <a:r>
              <a:rPr lang="zh-CN" altLang="zh-CN" sz="3200" b="1">
                <a:latin typeface="Times New Roman" panose="02020603050405020304" pitchFamily="18" charset="0"/>
                <a:ea typeface="黑体" panose="02010609060101010101" pitchFamily="49" charset="-122"/>
                <a:sym typeface="Symbol" panose="05050102010706020507" pitchFamily="2" charset="2"/>
              </a:rPr>
              <a:t>-</a:t>
            </a:r>
            <a:r>
              <a:rPr lang="en-US" altLang="zh-CN" sz="3200" b="1">
                <a:latin typeface="Times New Roman" panose="02020603050405020304" pitchFamily="18" charset="0"/>
                <a:ea typeface="黑体" panose="02010609060101010101" pitchFamily="49" charset="-122"/>
                <a:sym typeface="Symbol" panose="05050102010706020507" pitchFamily="2" charset="2"/>
              </a:rPr>
              <a:t>1</a:t>
            </a:r>
            <a:r>
              <a:rPr lang="zh-CN" altLang="zh-CN" sz="3200" b="1">
                <a:latin typeface="Times New Roman" panose="02020603050405020304" pitchFamily="18" charset="0"/>
                <a:ea typeface="黑体" panose="02010609060101010101" pitchFamily="49" charset="-122"/>
                <a:sym typeface="Symbol" panose="05050102010706020507" pitchFamily="2" charset="2"/>
              </a:rPr>
              <a:t>  牛顿运动定律</a:t>
            </a:r>
            <a:endParaRPr lang="zh-CN" altLang="zh-CN" sz="3200" b="1">
              <a:latin typeface="Times New Roman" panose="02020603050405020304" pitchFamily="18" charset="0"/>
              <a:ea typeface="黑体" panose="02010609060101010101" pitchFamily="49" charset="-122"/>
              <a:sym typeface="Symbol" panose="05050102010706020507" pitchFamily="2"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barn(outVertical)">
                                      <p:cBhvr>
                                        <p:cTn id="7" dur="5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dissolv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wipe(left)">
                                      <p:cBhvr>
                                        <p:cTn id="27"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utoUpdateAnimBg="0" build="p"/>
      <p:bldP spid="14" grpId="0" autoUpdateAnimBg="0" build="p"/>
      <p:bldP spid="15" grpId="0" autoUpdateAnimBg="0"/>
      <p:bldP spid="16" grpId="0" autoUpdateAnimBg="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D209665-8522-0E42-BB59-D86C056F3AA8}" type="slidenum">
              <a:rPr lang="zh-CN" altLang="zh-CN" smtClean="0"/>
            </a:fld>
            <a:endParaRPr lang="zh-CN" altLang="zh-C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6113" y="1708518"/>
            <a:ext cx="3986088" cy="3543111"/>
          </a:xfrm>
          <a:prstGeom prst="rect">
            <a:avLst/>
          </a:prstGeom>
        </p:spPr>
      </p:pic>
      <p:pic>
        <p:nvPicPr>
          <p:cNvPr id="4" name="图片 3"/>
          <p:cNvPicPr>
            <a:picLocks noChangeAspect="1"/>
          </p:cNvPicPr>
          <p:nvPr/>
        </p:nvPicPr>
        <p:blipFill>
          <a:blip r:embed="rId2"/>
          <a:stretch>
            <a:fillRect/>
          </a:stretch>
        </p:blipFill>
        <p:spPr>
          <a:xfrm>
            <a:off x="6096000" y="1733708"/>
            <a:ext cx="4392488" cy="3543112"/>
          </a:xfrm>
          <a:prstGeom prst="rect">
            <a:avLst/>
          </a:prstGeom>
        </p:spPr>
      </p:pic>
      <p:pic>
        <p:nvPicPr>
          <p:cNvPr id="5" name="Picture 1"/>
          <p:cNvPicPr>
            <a:picLocks noChangeAspect="1"/>
          </p:cNvPicPr>
          <p:nvPr/>
        </p:nvPicPr>
        <p:blipFill>
          <a:blip r:embed="rId3"/>
          <a:stretch>
            <a:fillRect/>
          </a:stretch>
        </p:blipFill>
        <p:spPr>
          <a:xfrm>
            <a:off x="263352" y="188640"/>
            <a:ext cx="1691680" cy="1545068"/>
          </a:xfrm>
          <a:prstGeom prst="rect">
            <a:avLst/>
          </a:prstGeom>
        </p:spPr>
      </p:pic>
      <p:sp>
        <p:nvSpPr>
          <p:cNvPr id="6" name="矩形 5"/>
          <p:cNvSpPr/>
          <p:nvPr/>
        </p:nvSpPr>
        <p:spPr>
          <a:xfrm>
            <a:off x="2423591" y="632567"/>
            <a:ext cx="2088233" cy="584775"/>
          </a:xfrm>
          <a:prstGeom prst="rect">
            <a:avLst/>
          </a:prstGeom>
          <a:solidFill>
            <a:srgbClr val="FFFF00"/>
          </a:solidFill>
          <a:ln>
            <a:solidFill>
              <a:schemeClr val="tx1"/>
            </a:solidFill>
          </a:ln>
        </p:spPr>
        <p:txBody>
          <a:bodyPr wrap="squar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神奇的力</a:t>
            </a:r>
            <a:endParaRPr lang="en-US" altLang="zh-CN" sz="3200" b="1" dirty="0">
              <a:solidFill>
                <a:srgbClr val="0000FF"/>
              </a:solidFill>
              <a:latin typeface="微软雅黑" panose="020B0503020204020204" pitchFamily="34" charset="-122"/>
              <a:ea typeface="微软雅黑" panose="020B0503020204020204" pitchFamily="34" charset="-122"/>
            </a:endParaRPr>
          </a:p>
        </p:txBody>
      </p:sp>
      <p:sp>
        <p:nvSpPr>
          <p:cNvPr id="7" name="Rectangle 3"/>
          <p:cNvSpPr>
            <a:spLocks noChangeArrowheads="1"/>
          </p:cNvSpPr>
          <p:nvPr/>
        </p:nvSpPr>
        <p:spPr bwMode="auto">
          <a:xfrm>
            <a:off x="1148604" y="5633668"/>
            <a:ext cx="9894792" cy="59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水面有一种紧绷的力！</a:t>
            </a:r>
            <a:endParaRPr lang="en-US" altLang="zh-CN" b="1" dirty="0">
              <a:latin typeface="微软雅黑" panose="020B0503020204020204" pitchFamily="34" charset="-122"/>
              <a:ea typeface="微软雅黑" panose="020B0503020204020204" pitchFamily="34" charset="-122"/>
              <a:sym typeface="Symbol" panose="05050102010706020507"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D209665-8522-0E42-BB59-D86C056F3AA8}" type="slidenum">
              <a:rPr lang="zh-CN" altLang="zh-CN" smtClean="0"/>
            </a:fld>
            <a:endParaRPr lang="zh-CN" altLang="zh-CN"/>
          </a:p>
        </p:txBody>
      </p:sp>
      <p:pic>
        <p:nvPicPr>
          <p:cNvPr id="5" name="Picture 12"/>
          <p:cNvPicPr>
            <a:picLocks noChangeAspect="1"/>
          </p:cNvPicPr>
          <p:nvPr/>
        </p:nvPicPr>
        <p:blipFill>
          <a:blip r:embed="rId1"/>
          <a:stretch>
            <a:fillRect/>
          </a:stretch>
        </p:blipFill>
        <p:spPr>
          <a:xfrm>
            <a:off x="6414356" y="1100144"/>
            <a:ext cx="4392488" cy="2912411"/>
          </a:xfrm>
          <a:prstGeom prst="rect">
            <a:avLst/>
          </a:prstGeom>
        </p:spPr>
      </p:pic>
      <p:pic>
        <p:nvPicPr>
          <p:cNvPr id="6" name="Picture 1"/>
          <p:cNvPicPr>
            <a:picLocks noChangeAspect="1"/>
          </p:cNvPicPr>
          <p:nvPr/>
        </p:nvPicPr>
        <p:blipFill>
          <a:blip r:embed="rId2"/>
          <a:stretch>
            <a:fillRect/>
          </a:stretch>
        </p:blipFill>
        <p:spPr>
          <a:xfrm>
            <a:off x="263352" y="188640"/>
            <a:ext cx="1691680" cy="1545068"/>
          </a:xfrm>
          <a:prstGeom prst="rect">
            <a:avLst/>
          </a:prstGeom>
        </p:spPr>
      </p:pic>
      <p:sp>
        <p:nvSpPr>
          <p:cNvPr id="7" name="矩形 6"/>
          <p:cNvSpPr/>
          <p:nvPr/>
        </p:nvSpPr>
        <p:spPr>
          <a:xfrm>
            <a:off x="2131113" y="312255"/>
            <a:ext cx="6685574" cy="584775"/>
          </a:xfrm>
          <a:prstGeom prst="rect">
            <a:avLst/>
          </a:prstGeom>
          <a:solidFill>
            <a:srgbClr val="FFFF00"/>
          </a:solidFill>
          <a:ln>
            <a:solidFill>
              <a:schemeClr val="tx1"/>
            </a:solidFill>
          </a:ln>
        </p:spPr>
        <p:txBody>
          <a:bodyPr wrap="squar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水滴、肥皂泡，为什么是球形呢？</a:t>
            </a:r>
            <a:endParaRPr lang="en-US" altLang="zh-CN" sz="3200" b="1" dirty="0">
              <a:solidFill>
                <a:srgbClr val="0000FF"/>
              </a:solidFill>
              <a:latin typeface="微软雅黑" panose="020B0503020204020204" pitchFamily="34" charset="-122"/>
              <a:ea typeface="微软雅黑" panose="020B0503020204020204" pitchFamily="34" charset="-122"/>
            </a:endParaRPr>
          </a:p>
        </p:txBody>
      </p:sp>
      <p:pic>
        <p:nvPicPr>
          <p:cNvPr id="8" name="water droplet.mov">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1109192" y="1825304"/>
            <a:ext cx="4843093" cy="3822693"/>
          </a:xfrm>
          <a:prstGeom prst="rect">
            <a:avLst/>
          </a:prstGeom>
        </p:spPr>
      </p:pic>
      <p:sp>
        <p:nvSpPr>
          <p:cNvPr id="9" name="object 8"/>
          <p:cNvSpPr/>
          <p:nvPr/>
        </p:nvSpPr>
        <p:spPr>
          <a:xfrm>
            <a:off x="12648728" y="5503540"/>
            <a:ext cx="2855640" cy="2708920"/>
          </a:xfrm>
          <a:prstGeom prst="rect">
            <a:avLst/>
          </a:prstGeom>
          <a:blipFill>
            <a:blip r:embed="rId6" cstate="print"/>
            <a:stretch>
              <a:fillRect t="-40322" b="541"/>
            </a:stretch>
          </a:blipFill>
        </p:spPr>
        <p:txBody>
          <a:bodyPr wrap="square" lIns="0" tIns="0" rIns="0" bIns="0" rtlCol="0"/>
          <a:lstStyle/>
          <a:p/>
        </p:txBody>
      </p:sp>
      <p:pic>
        <p:nvPicPr>
          <p:cNvPr id="10" name="Picture 2"/>
          <p:cNvPicPr>
            <a:picLocks noChangeAspect="1"/>
          </p:cNvPicPr>
          <p:nvPr/>
        </p:nvPicPr>
        <p:blipFill>
          <a:blip r:embed="rId7"/>
          <a:stretch>
            <a:fillRect/>
          </a:stretch>
        </p:blipFill>
        <p:spPr>
          <a:xfrm>
            <a:off x="6414356" y="4084309"/>
            <a:ext cx="5074225" cy="22720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D209665-8522-0E42-BB59-D86C056F3AA8}" type="slidenum">
              <a:rPr lang="zh-CN" altLang="zh-CN" smtClean="0"/>
            </a:fld>
            <a:endParaRPr lang="zh-CN" altLang="zh-CN"/>
          </a:p>
        </p:txBody>
      </p:sp>
      <p:sp>
        <p:nvSpPr>
          <p:cNvPr id="3" name="Rectangle 2"/>
          <p:cNvSpPr>
            <a:spLocks noChangeArrowheads="1"/>
          </p:cNvSpPr>
          <p:nvPr/>
        </p:nvSpPr>
        <p:spPr bwMode="auto">
          <a:xfrm>
            <a:off x="407368" y="283615"/>
            <a:ext cx="7992888" cy="63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四、表面张力（</a:t>
            </a:r>
            <a:r>
              <a:rPr lang="en-US" altLang="zh-CN"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surface</a:t>
            </a:r>
            <a:r>
              <a:rPr lang="zh-CN" altLang="en-US"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 </a:t>
            </a:r>
            <a:r>
              <a:rPr lang="en-US" altLang="zh-CN"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tension</a:t>
            </a:r>
            <a:r>
              <a:rPr lang="zh-CN" altLang="en-US"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a:t>
            </a:r>
            <a:endParaRPr lang="en-US" altLang="zh-CN" b="1" dirty="0">
              <a:solidFill>
                <a:srgbClr val="FF0000"/>
              </a:solidFill>
              <a:latin typeface="微软雅黑" panose="020B0503020204020204" pitchFamily="34" charset="-122"/>
              <a:ea typeface="微软雅黑" panose="020B0503020204020204" pitchFamily="34" charset="-122"/>
              <a:sym typeface="Symbol" panose="05050102010706020507" pitchFamily="2" charset="2"/>
            </a:endParaRPr>
          </a:p>
        </p:txBody>
      </p:sp>
      <p:sp>
        <p:nvSpPr>
          <p:cNvPr id="4" name="Rectangle 3"/>
          <p:cNvSpPr>
            <a:spLocks noChangeArrowheads="1"/>
          </p:cNvSpPr>
          <p:nvPr/>
        </p:nvSpPr>
        <p:spPr bwMode="auto">
          <a:xfrm>
            <a:off x="378917" y="1196752"/>
            <a:ext cx="11434165" cy="59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定义</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：液体的表面总处于一种紧绷的状态。液面各部分之间存在着</a:t>
            </a:r>
            <a:r>
              <a:rPr lang="zh-CN" altLang="en-US" sz="26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拉紧的力。</a:t>
            </a:r>
            <a:endParaRPr lang="en-US" altLang="zh-CN" b="1" dirty="0">
              <a:latin typeface="微软雅黑" panose="020B0503020204020204" pitchFamily="34" charset="-122"/>
              <a:ea typeface="微软雅黑" panose="020B0503020204020204" pitchFamily="34" charset="-122"/>
              <a:sym typeface="Symbol" panose="05050102010706020507" pitchFamily="2" charset="2"/>
            </a:endParaRPr>
          </a:p>
        </p:txBody>
      </p:sp>
      <p:sp>
        <p:nvSpPr>
          <p:cNvPr id="5" name="Rectangle 3"/>
          <p:cNvSpPr>
            <a:spLocks noChangeArrowheads="1"/>
          </p:cNvSpPr>
          <p:nvPr/>
        </p:nvSpPr>
        <p:spPr bwMode="auto">
          <a:xfrm>
            <a:off x="380474" y="1957846"/>
            <a:ext cx="11434165" cy="60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方向</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：沿着液面（或其切面）并垂直于液面的边界线</a:t>
            </a:r>
            <a:r>
              <a:rPr lang="zh-CN" altLang="en-US" sz="2600" b="1" dirty="0">
                <a:latin typeface="微软雅黑" panose="020B0503020204020204" pitchFamily="34" charset="-122"/>
                <a:ea typeface="微软雅黑" panose="020B0503020204020204" pitchFamily="34" charset="-122"/>
                <a:sym typeface="Symbol" panose="05050102010706020507" pitchFamily="2" charset="2"/>
              </a:rPr>
              <a:t>。</a:t>
            </a:r>
            <a:endParaRPr lang="en-US" altLang="zh-CN" b="1" dirty="0">
              <a:latin typeface="微软雅黑" panose="020B0503020204020204" pitchFamily="34" charset="-122"/>
              <a:ea typeface="微软雅黑" panose="020B0503020204020204" pitchFamily="34" charset="-122"/>
              <a:sym typeface="Symbol" panose="05050102010706020507" pitchFamily="2" charset="2"/>
            </a:endParaRPr>
          </a:p>
        </p:txBody>
      </p:sp>
      <mc:AlternateContent xmlns:mc="http://schemas.openxmlformats.org/markup-compatibility/2006">
        <mc:Choice xmlns:a14="http://schemas.microsoft.com/office/drawing/2010/main" Requires="a14">
          <p:sp>
            <p:nvSpPr>
              <p:cNvPr id="6" name="Rectangle 3"/>
              <p:cNvSpPr>
                <a:spLocks noChangeArrowheads="1"/>
              </p:cNvSpPr>
              <p:nvPr/>
            </p:nvSpPr>
            <p:spPr bwMode="auto">
              <a:xfrm>
                <a:off x="407368" y="2585142"/>
                <a:ext cx="11434165" cy="124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大小</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：和边界线的长度成正比</a:t>
                </a:r>
                <a:r>
                  <a:rPr lang="zh-CN" altLang="en-US" sz="2600" b="1" dirty="0">
                    <a:latin typeface="微软雅黑" panose="020B0503020204020204" pitchFamily="34" charset="-122"/>
                    <a:ea typeface="微软雅黑" panose="020B0503020204020204" pitchFamily="34" charset="-122"/>
                    <a:sym typeface="Symbol" panose="05050102010706020507" pitchFamily="2" charset="2"/>
                  </a:rPr>
                  <a:t>。</a:t>
                </a:r>
                <a:endParaRPr lang="en-US" altLang="zh-CN" sz="2600" b="1" dirty="0">
                  <a:latin typeface="微软雅黑" panose="020B0503020204020204" pitchFamily="34" charset="-122"/>
                  <a:ea typeface="微软雅黑" panose="020B0503020204020204" pitchFamily="34" charset="-122"/>
                  <a:sym typeface="Symbol" panose="05050102010706020507" pitchFamily="2" charset="2"/>
                </a:endParaRPr>
              </a:p>
              <a:p>
                <a:pPr eaLnBrk="1" hangingPunct="1">
                  <a:lnSpc>
                    <a:spcPct val="140000"/>
                  </a:lnSpc>
                  <a:spcBef>
                    <a:spcPct val="0"/>
                  </a:spcBef>
                  <a:buFontTx/>
                  <a:buNone/>
                </a:pPr>
                <a:r>
                  <a:rPr lang="zh-CN" altLang="en-US" sz="2600" b="1" dirty="0">
                    <a:latin typeface="微软雅黑" panose="020B0503020204020204" pitchFamily="34" charset="-122"/>
                    <a:ea typeface="微软雅黑" panose="020B0503020204020204" pitchFamily="34" charset="-122"/>
                    <a:sym typeface="Symbol" panose="05050102010706020507" pitchFamily="2" charset="2"/>
                  </a:rPr>
                  <a:t>         </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以</a:t>
                </a:r>
                <a14:m>
                  <m:oMath xmlns:m="http://schemas.openxmlformats.org/officeDocument/2006/math">
                    <m:acc>
                      <m:accPr>
                        <m:chr m:val="⃑"/>
                        <m:ctrlPr>
                          <a:rPr lang="zh-CN" altLang="en-US" sz="2600" i="1" smtClean="0">
                            <a:latin typeface="Cambria Math" panose="02040503050406030204" pitchFamily="18" charset="0"/>
                            <a:ea typeface="微软雅黑" panose="020B0503020204020204" pitchFamily="34" charset="-122"/>
                            <a:sym typeface="Symbol" panose="05050102010706020507" pitchFamily="2" charset="2"/>
                          </a:rPr>
                        </m:ctrlPr>
                      </m:accPr>
                      <m:e>
                        <m:r>
                          <a:rPr lang="en-US" altLang="zh-CN" sz="2600" b="0" i="1" smtClean="0">
                            <a:latin typeface="Cambria Math" panose="02040503050406030204" pitchFamily="18" charset="0"/>
                            <a:ea typeface="微软雅黑" panose="020B0503020204020204" pitchFamily="34" charset="-122"/>
                            <a:sym typeface="Symbol" panose="05050102010706020507" pitchFamily="2" charset="2"/>
                          </a:rPr>
                          <m:t>𝐹</m:t>
                        </m:r>
                      </m:e>
                    </m:acc>
                  </m:oMath>
                </a14:m>
                <a:r>
                  <a:rPr lang="zh-CN" altLang="en-US" sz="2600" dirty="0">
                    <a:latin typeface="微软雅黑" panose="020B0503020204020204" pitchFamily="34" charset="-122"/>
                    <a:ea typeface="微软雅黑" panose="020B0503020204020204" pitchFamily="34" charset="-122"/>
                    <a:sym typeface="Symbol" panose="05050102010706020507" pitchFamily="2" charset="2"/>
                  </a:rPr>
                  <a:t>表示在长为</a:t>
                </a:r>
                <a:r>
                  <a:rPr lang="en-US" altLang="zh-CN" sz="2600" b="1" i="1" dirty="0">
                    <a:ea typeface="微软雅黑" panose="020B0503020204020204" pitchFamily="34" charset="-122"/>
                    <a:cs typeface="Times New Roman" panose="02020603050405020304" pitchFamily="18" charset="0"/>
                    <a:sym typeface="Symbol" panose="05050102010706020507" pitchFamily="2" charset="2"/>
                  </a:rPr>
                  <a:t>l</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的边界线上作用的表面张力。</a:t>
                </a:r>
                <a:endParaRPr lang="en-US" altLang="zh-CN" dirty="0">
                  <a:latin typeface="微软雅黑" panose="020B0503020204020204" pitchFamily="34" charset="-122"/>
                  <a:ea typeface="微软雅黑" panose="020B0503020204020204" pitchFamily="34" charset="-122"/>
                  <a:sym typeface="Symbol" panose="05050102010706020507" pitchFamily="2" charset="2"/>
                </a:endParaRPr>
              </a:p>
            </p:txBody>
          </p:sp>
        </mc:Choice>
        <mc:Fallback>
          <p:sp>
            <p:nvSpPr>
              <p:cNvPr id="6" name="Rectangle 3"/>
              <p:cNvSpPr>
                <a:spLocks noRot="1" noChangeAspect="1" noMove="1" noResize="1" noEditPoints="1" noAdjustHandles="1" noChangeArrowheads="1" noChangeShapeType="1" noTextEdit="1"/>
              </p:cNvSpPr>
              <p:nvPr/>
            </p:nvSpPr>
            <p:spPr bwMode="auto">
              <a:xfrm>
                <a:off x="407368" y="2585142"/>
                <a:ext cx="11434165" cy="1241109"/>
              </a:xfrm>
              <a:prstGeom prst="rect">
                <a:avLst/>
              </a:prstGeom>
              <a:blipFill rotWithShape="1">
                <a:blip r:embed="rId1"/>
                <a:stretch>
                  <a:fillRect l="-3" t="-5" b="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8076415" y="2589682"/>
            <a:ext cx="4082683" cy="233766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847528" y="3934817"/>
                <a:ext cx="129881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sz="3200" b="1" i="1" smtClean="0">
                          <a:solidFill>
                            <a:srgbClr val="FF0000"/>
                          </a:solidFill>
                          <a:latin typeface="Cambria Math" panose="02040503050406030204" pitchFamily="18" charset="0"/>
                        </a:rPr>
                        <m:t>𝑭</m:t>
                      </m:r>
                      <m:r>
                        <a:rPr kumimoji="1" lang="en-US" altLang="zh-CN" sz="3200" b="1" i="1" smtClean="0">
                          <a:solidFill>
                            <a:srgbClr val="FF0000"/>
                          </a:solidFill>
                          <a:latin typeface="Cambria Math" panose="02040503050406030204" pitchFamily="18" charset="0"/>
                          <a:ea typeface="Cambria Math" panose="02040503050406030204" pitchFamily="18" charset="0"/>
                        </a:rPr>
                        <m:t>=</m:t>
                      </m:r>
                      <m:r>
                        <a:rPr kumimoji="1" lang="en-US" altLang="zh-CN" sz="3200" b="1" i="1" smtClean="0">
                          <a:solidFill>
                            <a:srgbClr val="FF0000"/>
                          </a:solidFill>
                          <a:latin typeface="Cambria Math" panose="02040503050406030204" pitchFamily="18" charset="0"/>
                          <a:ea typeface="Cambria Math" panose="02040503050406030204" pitchFamily="18" charset="0"/>
                        </a:rPr>
                        <m:t>𝜸</m:t>
                      </m:r>
                      <m:r>
                        <a:rPr kumimoji="1" lang="en-US" altLang="zh-CN" sz="3200" b="1" i="1" smtClean="0">
                          <a:solidFill>
                            <a:srgbClr val="FF0000"/>
                          </a:solidFill>
                          <a:latin typeface="Cambria Math" panose="02040503050406030204" pitchFamily="18" charset="0"/>
                          <a:ea typeface="Cambria Math" panose="02040503050406030204" pitchFamily="18" charset="0"/>
                        </a:rPr>
                        <m:t>𝒍</m:t>
                      </m:r>
                    </m:oMath>
                  </m:oMathPara>
                </a14:m>
                <a:endParaRPr kumimoji="1" lang="zh-CN" altLang="en-US" sz="3200" b="1" dirty="0">
                  <a:solidFill>
                    <a:srgbClr val="FF0000"/>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1847528" y="3934817"/>
                <a:ext cx="1298817" cy="492443"/>
              </a:xfrm>
              <a:prstGeom prst="rect">
                <a:avLst/>
              </a:prstGeom>
              <a:blipFill rotWithShape="1">
                <a:blip r:embed="rId3"/>
                <a:stretch>
                  <a:fillRect l="-24" t="-72" r="-4309"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Rectangle 3"/>
              <p:cNvSpPr>
                <a:spLocks noChangeArrowheads="1"/>
              </p:cNvSpPr>
              <p:nvPr/>
            </p:nvSpPr>
            <p:spPr bwMode="auto">
              <a:xfrm>
                <a:off x="1271464" y="4522922"/>
                <a:ext cx="7128792"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14:m>
                  <m:oMath xmlns:m="http://schemas.openxmlformats.org/officeDocument/2006/math">
                    <m:r>
                      <a:rPr lang="en-US" altLang="zh-CN" sz="2800" b="1" i="1">
                        <a:latin typeface="Cambria Math" panose="02040503050406030204" pitchFamily="18" charset="0"/>
                        <a:ea typeface="Cambria Math" panose="02040503050406030204" pitchFamily="18" charset="0"/>
                      </a:rPr>
                      <m:t>𝜸</m:t>
                    </m:r>
                  </m:oMath>
                </a14:m>
                <a:r>
                  <a:rPr lang="en-US" altLang="zh-CN" sz="2600" dirty="0">
                    <a:latin typeface="微软雅黑" panose="020B0503020204020204" pitchFamily="34" charset="-122"/>
                    <a:ea typeface="微软雅黑" panose="020B0503020204020204" pitchFamily="34" charset="-122"/>
                    <a:sym typeface="Symbol" panose="05050102010706020507" pitchFamily="2" charset="2"/>
                  </a:rPr>
                  <a:t>(N/m)</a:t>
                </a:r>
                <a:r>
                  <a:rPr lang="zh-CN" altLang="en-US" sz="2600" dirty="0">
                    <a:latin typeface="微软雅黑" panose="020B0503020204020204" pitchFamily="34" charset="-122"/>
                    <a:ea typeface="微软雅黑" panose="020B0503020204020204" pitchFamily="34" charset="-122"/>
                    <a:sym typeface="Symbol" panose="05050102010706020507" pitchFamily="2" charset="2"/>
                  </a:rPr>
                  <a:t>、叫做</a:t>
                </a:r>
                <a:r>
                  <a:rPr lang="zh-CN" altLang="en-US" sz="2600"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表面张力系数</a:t>
                </a:r>
                <a:endParaRPr lang="en-US" altLang="zh-CN" sz="2600" dirty="0">
                  <a:solidFill>
                    <a:srgbClr val="FF0000"/>
                  </a:solidFill>
                  <a:latin typeface="微软雅黑" panose="020B0503020204020204" pitchFamily="34" charset="-122"/>
                  <a:ea typeface="微软雅黑" panose="020B0503020204020204" pitchFamily="34" charset="-122"/>
                  <a:sym typeface="Symbol" panose="05050102010706020507" pitchFamily="2" charset="2"/>
                </a:endParaRPr>
              </a:p>
            </p:txBody>
          </p:sp>
        </mc:Choice>
        <mc:Fallback>
          <p:sp>
            <p:nvSpPr>
              <p:cNvPr id="9" name="Rectangle 3"/>
              <p:cNvSpPr>
                <a:spLocks noRot="1" noChangeAspect="1" noMove="1" noResize="1" noEditPoints="1" noAdjustHandles="1" noChangeArrowheads="1" noChangeShapeType="1" noTextEdit="1"/>
              </p:cNvSpPr>
              <p:nvPr/>
            </p:nvSpPr>
            <p:spPr bwMode="auto">
              <a:xfrm>
                <a:off x="1271464" y="4522922"/>
                <a:ext cx="7128792" cy="614142"/>
              </a:xfrm>
              <a:prstGeom prst="rect">
                <a:avLst/>
              </a:prstGeom>
              <a:blipFill rotWithShape="1">
                <a:blip r:embed="rId4"/>
                <a:stretch>
                  <a:fillRect l="-3" t="-74" r="7" b="-45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矩形 9"/>
          <p:cNvSpPr/>
          <p:nvPr/>
        </p:nvSpPr>
        <p:spPr>
          <a:xfrm>
            <a:off x="407368" y="6125517"/>
            <a:ext cx="9095336" cy="461665"/>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液体表面能</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表面层分子高出内部分子的那部分势能的总和。</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461434" y="5429078"/>
            <a:ext cx="8231683" cy="553357"/>
          </a:xfrm>
          <a:prstGeom prst="rect">
            <a:avLst/>
          </a:prstGeom>
        </p:spPr>
        <p:txBody>
          <a:bodyPr wrap="square">
            <a:spAutoFit/>
          </a:bodyPr>
          <a:lstStyle/>
          <a:p>
            <a:pPr eaLnBrk="1" hangingPunct="1">
              <a:lnSpc>
                <a:spcPct val="140000"/>
              </a:lnSpc>
            </a:pPr>
            <a:r>
              <a:rPr lang="zh-CN" altLang="en-US"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物理意义</a:t>
            </a:r>
            <a:r>
              <a:rPr lang="zh-CN" altLang="en-US"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：增加单位液体面积时外力所做的功。</a:t>
            </a:r>
            <a:endParaRPr lang="en-US" altLang="zh-CN" dirty="0">
              <a:solidFill>
                <a:srgbClr val="FF0000"/>
              </a:solidFill>
              <a:latin typeface="微软雅黑" panose="020B0503020204020204" pitchFamily="34" charset="-122"/>
              <a:ea typeface="微软雅黑" panose="020B0503020204020204" pitchFamily="34" charset="-122"/>
              <a:sym typeface="Symbol" panose="05050102010706020507"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down)">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D209665-8522-0E42-BB59-D86C056F3AA8}" type="slidenum">
              <a:rPr lang="zh-CN" altLang="zh-CN" smtClean="0"/>
            </a:fld>
            <a:endParaRPr lang="zh-CN" altLang="zh-CN"/>
          </a:p>
        </p:txBody>
      </p:sp>
      <p:sp>
        <p:nvSpPr>
          <p:cNvPr id="3" name="Title 3"/>
          <p:cNvSpPr txBox="1"/>
          <p:nvPr/>
        </p:nvSpPr>
        <p:spPr bwMode="auto">
          <a:xfrm>
            <a:off x="1271464" y="337777"/>
            <a:ext cx="8280920" cy="67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000" b="1">
                <a:solidFill>
                  <a:srgbClr val="FF0000"/>
                </a:solidFill>
                <a:latin typeface="+mj-lt"/>
                <a:ea typeface="Times New Roman" panose="02020603050405020304" pitchFamily="18" charset="0"/>
                <a:cs typeface="+mj-cs"/>
              </a:defRPr>
            </a:lvl1pPr>
            <a:lvl2pPr algn="ctr" rtl="0" eaLnBrk="0" fontAlgn="base" hangingPunct="0">
              <a:spcBef>
                <a:spcPct val="0"/>
              </a:spcBef>
              <a:spcAft>
                <a:spcPct val="0"/>
              </a:spcAft>
              <a:defRPr sz="4000" b="1">
                <a:solidFill>
                  <a:srgbClr val="FF0000"/>
                </a:solidFill>
                <a:latin typeface="Arial" panose="020B0604020202020204" pitchFamily="34" charset="0"/>
                <a:ea typeface="Times New Roman" panose="02020603050405020304" pitchFamily="18" charset="0"/>
                <a:cs typeface="Times New Roman" panose="02020603050405020304" pitchFamily="18" charset="0"/>
              </a:defRPr>
            </a:lvl2pPr>
            <a:lvl3pPr algn="ctr" rtl="0" eaLnBrk="0" fontAlgn="base" hangingPunct="0">
              <a:spcBef>
                <a:spcPct val="0"/>
              </a:spcBef>
              <a:spcAft>
                <a:spcPct val="0"/>
              </a:spcAft>
              <a:defRPr sz="4000" b="1">
                <a:solidFill>
                  <a:srgbClr val="FF0000"/>
                </a:solidFill>
                <a:latin typeface="Arial" panose="020B0604020202020204" pitchFamily="34" charset="0"/>
                <a:ea typeface="Times New Roman" panose="02020603050405020304" pitchFamily="18" charset="0"/>
                <a:cs typeface="Times New Roman" panose="02020603050405020304" pitchFamily="18" charset="0"/>
              </a:defRPr>
            </a:lvl3pPr>
            <a:lvl4pPr algn="ctr" rtl="0" eaLnBrk="0" fontAlgn="base" hangingPunct="0">
              <a:spcBef>
                <a:spcPct val="0"/>
              </a:spcBef>
              <a:spcAft>
                <a:spcPct val="0"/>
              </a:spcAft>
              <a:defRPr sz="4000" b="1">
                <a:solidFill>
                  <a:srgbClr val="FF0000"/>
                </a:solidFill>
                <a:latin typeface="Arial" panose="020B0604020202020204" pitchFamily="34" charset="0"/>
                <a:ea typeface="Times New Roman" panose="02020603050405020304" pitchFamily="18" charset="0"/>
                <a:cs typeface="Times New Roman" panose="02020603050405020304" pitchFamily="18" charset="0"/>
              </a:defRPr>
            </a:lvl4pPr>
            <a:lvl5pPr algn="ctr" rtl="0" eaLnBrk="0" fontAlgn="base" hangingPunct="0">
              <a:spcBef>
                <a:spcPct val="0"/>
              </a:spcBef>
              <a:spcAft>
                <a:spcPct val="0"/>
              </a:spcAft>
              <a:defRPr sz="4000" b="1">
                <a:solidFill>
                  <a:srgbClr val="FF0000"/>
                </a:solidFill>
                <a:latin typeface="Arial" panose="020B0604020202020204" pitchFamily="34" charset="0"/>
                <a:ea typeface="Times New Roman" panose="02020603050405020304" pitchFamily="18" charset="0"/>
                <a:cs typeface="Times New Roman" panose="02020603050405020304" pitchFamily="18" charset="0"/>
              </a:defRPr>
            </a:lvl5pPr>
            <a:lvl6pPr marL="457200" algn="ctr" rtl="0" fontAlgn="base">
              <a:spcBef>
                <a:spcPct val="0"/>
              </a:spcBef>
              <a:spcAft>
                <a:spcPct val="0"/>
              </a:spcAft>
              <a:defRPr sz="4400" b="1">
                <a:solidFill>
                  <a:schemeClr val="accent2"/>
                </a:solidFill>
                <a:latin typeface="Arial" panose="020B0604020202020204" pitchFamily="34" charset="0"/>
                <a:cs typeface="Times New Roman" panose="02020603050405020304" pitchFamily="18" charset="0"/>
              </a:defRPr>
            </a:lvl6pPr>
            <a:lvl7pPr marL="914400" algn="ctr" rtl="0" fontAlgn="base">
              <a:spcBef>
                <a:spcPct val="0"/>
              </a:spcBef>
              <a:spcAft>
                <a:spcPct val="0"/>
              </a:spcAft>
              <a:defRPr sz="4400" b="1">
                <a:solidFill>
                  <a:schemeClr val="accent2"/>
                </a:solidFill>
                <a:latin typeface="Arial" panose="020B0604020202020204" pitchFamily="34" charset="0"/>
                <a:cs typeface="Times New Roman" panose="02020603050405020304" pitchFamily="18" charset="0"/>
              </a:defRPr>
            </a:lvl7pPr>
            <a:lvl8pPr marL="1371600" algn="ctr" rtl="0" fontAlgn="base">
              <a:spcBef>
                <a:spcPct val="0"/>
              </a:spcBef>
              <a:spcAft>
                <a:spcPct val="0"/>
              </a:spcAft>
              <a:defRPr sz="4400" b="1">
                <a:solidFill>
                  <a:schemeClr val="accent2"/>
                </a:solidFill>
                <a:latin typeface="Arial" panose="020B0604020202020204" pitchFamily="34" charset="0"/>
                <a:cs typeface="Times New Roman" panose="02020603050405020304" pitchFamily="18" charset="0"/>
              </a:defRPr>
            </a:lvl8pPr>
            <a:lvl9pPr marL="1828800" algn="ctr" rtl="0" fontAlgn="base">
              <a:spcBef>
                <a:spcPct val="0"/>
              </a:spcBef>
              <a:spcAft>
                <a:spcPct val="0"/>
              </a:spcAft>
              <a:defRPr sz="4400" b="1">
                <a:solidFill>
                  <a:schemeClr val="accent2"/>
                </a:solidFill>
                <a:latin typeface="Arial" panose="020B0604020202020204" pitchFamily="34" charset="0"/>
                <a:cs typeface="Times New Roman" panose="02020603050405020304" pitchFamily="18" charset="0"/>
              </a:defRPr>
            </a:lvl9pPr>
          </a:lstStyle>
          <a:p>
            <a:r>
              <a:rPr lang="zh-CN" altLang="en-US" dirty="0">
                <a:latin typeface="微软雅黑" panose="020B0503020204020204" pitchFamily="34" charset="-122"/>
                <a:ea typeface="微软雅黑" panose="020B0503020204020204" pitchFamily="34" charset="-122"/>
                <a:sym typeface="Symbol" panose="05050102010706020507" pitchFamily="2" charset="2"/>
              </a:rPr>
              <a:t>表面张力（</a:t>
            </a:r>
            <a:r>
              <a:rPr lang="en-US" altLang="zh-CN" dirty="0">
                <a:latin typeface="微软雅黑" panose="020B0503020204020204" pitchFamily="34" charset="-122"/>
                <a:ea typeface="微软雅黑" panose="020B0503020204020204" pitchFamily="34" charset="-122"/>
                <a:sym typeface="Symbol" panose="05050102010706020507" pitchFamily="2" charset="2"/>
              </a:rPr>
              <a:t>surface</a:t>
            </a:r>
            <a:r>
              <a:rPr lang="zh-CN" altLang="en-US" dirty="0">
                <a:latin typeface="微软雅黑" panose="020B0503020204020204" pitchFamily="34" charset="-122"/>
                <a:ea typeface="微软雅黑" panose="020B0503020204020204" pitchFamily="34" charset="-122"/>
                <a:sym typeface="Symbol" panose="05050102010706020507" pitchFamily="2" charset="2"/>
              </a:rPr>
              <a:t> </a:t>
            </a:r>
            <a:r>
              <a:rPr lang="en-US" altLang="zh-CN" dirty="0">
                <a:latin typeface="微软雅黑" panose="020B0503020204020204" pitchFamily="34" charset="-122"/>
                <a:ea typeface="微软雅黑" panose="020B0503020204020204" pitchFamily="34" charset="-122"/>
                <a:sym typeface="Symbol" panose="05050102010706020507" pitchFamily="2" charset="2"/>
              </a:rPr>
              <a:t>tension</a:t>
            </a:r>
            <a:r>
              <a:rPr lang="zh-CN" altLang="en-US" dirty="0">
                <a:latin typeface="微软雅黑" panose="020B0503020204020204" pitchFamily="34" charset="-122"/>
                <a:ea typeface="微软雅黑" panose="020B0503020204020204" pitchFamily="34" charset="-122"/>
                <a:sym typeface="Symbol" panose="05050102010706020507" pitchFamily="2" charset="2"/>
              </a:rPr>
              <a:t>）</a:t>
            </a:r>
            <a:endParaRPr lang="en-US" kern="0" dirty="0"/>
          </a:p>
        </p:txBody>
      </p:sp>
      <p:sp>
        <p:nvSpPr>
          <p:cNvPr id="4" name="矩形 3"/>
          <p:cNvSpPr/>
          <p:nvPr/>
        </p:nvSpPr>
        <p:spPr>
          <a:xfrm>
            <a:off x="478602" y="1364177"/>
            <a:ext cx="8496944" cy="2236574"/>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任何一个系统，处于稳定状态时，能量都必定是最低的。</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à"/>
            </a:pPr>
            <a:r>
              <a:rPr lang="zh-CN" altLang="en-US" dirty="0">
                <a:latin typeface="微软雅黑" panose="020B0503020204020204" pitchFamily="34" charset="-122"/>
                <a:ea typeface="微软雅黑" panose="020B0503020204020204" pitchFamily="34" charset="-122"/>
                <a:sym typeface="Wingdings" panose="05000000000000000000" pitchFamily="2" charset="2"/>
              </a:rPr>
              <a:t> 一个液体系统，稳定状态下，应具有最低的表面能。</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marL="342900" indent="-342900">
              <a:lnSpc>
                <a:spcPct val="150000"/>
              </a:lnSpc>
              <a:buFont typeface="Wingdings" panose="05000000000000000000" pitchFamily="2" charset="2"/>
              <a:buChar char="à"/>
            </a:pPr>
            <a:r>
              <a:rPr lang="zh-CN" altLang="en-US" dirty="0">
                <a:latin typeface="微软雅黑" panose="020B0503020204020204" pitchFamily="34" charset="-122"/>
                <a:ea typeface="微软雅黑" panose="020B0503020204020204" pitchFamily="34" charset="-122"/>
                <a:sym typeface="Wingdings" panose="05000000000000000000" pitchFamily="2" charset="2"/>
              </a:rPr>
              <a:t> 液体表面层中包含尽可能少的分子、表面及尽可能小。</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球在等体积物体中表面积最小！</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478602" y="3691308"/>
            <a:ext cx="7536774" cy="1682577"/>
          </a:xfrm>
          <a:prstGeom prst="rect">
            <a:avLst/>
          </a:prstGeom>
          <a:ln>
            <a:solidFill>
              <a:srgbClr val="FF0000"/>
            </a:solidFill>
          </a:ln>
        </p:spPr>
        <p:txBody>
          <a:bodyPr wrap="square">
            <a:spAutoFit/>
          </a:bodyPr>
          <a:lstStyle/>
          <a:p>
            <a:pP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结论：</a:t>
            </a:r>
            <a:endParaRPr lang="en-US" altLang="zh-CN"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dirty="0">
                <a:solidFill>
                  <a:srgbClr val="FF0000"/>
                </a:solidFill>
                <a:latin typeface="微软雅黑" panose="020B0503020204020204" pitchFamily="34" charset="-122"/>
                <a:ea typeface="微软雅黑" panose="020B0503020204020204" pitchFamily="34" charset="-122"/>
              </a:rPr>
              <a:t>液体表面通常总具有收缩的趋势；</a:t>
            </a:r>
            <a:endParaRPr lang="en-US" altLang="zh-CN"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dirty="0">
                <a:solidFill>
                  <a:srgbClr val="FF0000"/>
                </a:solidFill>
                <a:latin typeface="微软雅黑" panose="020B0503020204020204" pitchFamily="34" charset="-122"/>
                <a:ea typeface="微软雅黑" panose="020B0503020204020204" pitchFamily="34" charset="-122"/>
              </a:rPr>
              <a:t>液体表面张力</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就是这种收缩趋势的表现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6" name="Picture 12"/>
          <p:cNvPicPr>
            <a:picLocks noChangeAspect="1"/>
          </p:cNvPicPr>
          <p:nvPr/>
        </p:nvPicPr>
        <p:blipFill>
          <a:blip r:embed="rId1"/>
          <a:stretch>
            <a:fillRect/>
          </a:stretch>
        </p:blipFill>
        <p:spPr>
          <a:xfrm>
            <a:off x="8807608" y="1275448"/>
            <a:ext cx="3373195" cy="2236575"/>
          </a:xfrm>
          <a:prstGeom prst="rect">
            <a:avLst/>
          </a:prstGeom>
        </p:spPr>
      </p:pic>
      <p:sp>
        <p:nvSpPr>
          <p:cNvPr id="7" name="object 8"/>
          <p:cNvSpPr/>
          <p:nvPr/>
        </p:nvSpPr>
        <p:spPr>
          <a:xfrm>
            <a:off x="10344471" y="-79012"/>
            <a:ext cx="1710013" cy="1354460"/>
          </a:xfrm>
          <a:prstGeom prst="rect">
            <a:avLst/>
          </a:prstGeom>
          <a:blipFill>
            <a:blip r:embed="rId2" cstate="print"/>
            <a:stretch>
              <a:fillRect t="-40322" b="541"/>
            </a:stretch>
          </a:blipFill>
        </p:spPr>
        <p:txBody>
          <a:bodyPr wrap="square" lIns="0" tIns="0" rIns="0" bIns="0" rtlCol="0"/>
          <a:lstStyle/>
          <a:p/>
        </p:txBody>
      </p:sp>
      <p:sp>
        <p:nvSpPr>
          <p:cNvPr id="8" name="矩形 7"/>
          <p:cNvSpPr/>
          <p:nvPr/>
        </p:nvSpPr>
        <p:spPr>
          <a:xfrm>
            <a:off x="335360" y="5646167"/>
            <a:ext cx="8133224" cy="830997"/>
          </a:xfrm>
          <a:prstGeom prst="rect">
            <a:avLst/>
          </a:prstGeom>
        </p:spPr>
        <p:txBody>
          <a:bodyPr wrap="square">
            <a:spAutoFit/>
          </a:bodyPr>
          <a:lstStyle/>
          <a:p>
            <a:pPr marL="342900" indent="-342900">
              <a:buFont typeface="Wingdings" panose="05000000000000000000" pitchFamily="2" charset="2"/>
              <a:buChar char="ü"/>
            </a:pPr>
            <a:r>
              <a:rPr lang="zh-CN" altLang="en-US" dirty="0">
                <a:solidFill>
                  <a:srgbClr val="FF0000"/>
                </a:solidFill>
                <a:latin typeface="微软雅黑" panose="020B0503020204020204" pitchFamily="34" charset="-122"/>
                <a:ea typeface="微软雅黑" panose="020B0503020204020204" pitchFamily="34" charset="-122"/>
              </a:rPr>
              <a:t>*水的表面张力系数</a:t>
            </a:r>
            <a:r>
              <a:rPr lang="en-US" altLang="zh-CN" dirty="0">
                <a:solidFill>
                  <a:srgbClr val="FF0000"/>
                </a:solidFill>
                <a:latin typeface="微软雅黑" panose="020B0503020204020204" pitchFamily="34" charset="-122"/>
                <a:ea typeface="微软雅黑" panose="020B0503020204020204" pitchFamily="34" charset="-122"/>
              </a:rPr>
              <a:t>72.8</a:t>
            </a:r>
            <a:r>
              <a:rPr lang="zh-CN" altLang="en-US" dirty="0">
                <a:solidFill>
                  <a:srgbClr val="FF0000"/>
                </a:solidFill>
                <a:latin typeface="微软雅黑" panose="020B0503020204020204" pitchFamily="34" charset="-122"/>
                <a:ea typeface="微软雅黑" panose="020B0503020204020204" pitchFamily="34" charset="-122"/>
              </a:rPr>
              <a:t> </a:t>
            </a:r>
            <a:r>
              <a:rPr lang="en-US" altLang="zh-CN" dirty="0" err="1">
                <a:solidFill>
                  <a:srgbClr val="FF0000"/>
                </a:solidFill>
                <a:latin typeface="微软雅黑" panose="020B0503020204020204" pitchFamily="34" charset="-122"/>
                <a:ea typeface="微软雅黑" panose="020B0503020204020204" pitchFamily="34" charset="-122"/>
              </a:rPr>
              <a:t>mN</a:t>
            </a:r>
            <a:r>
              <a:rPr lang="en-US" altLang="zh-CN" dirty="0">
                <a:solidFill>
                  <a:srgbClr val="FF0000"/>
                </a:solidFill>
                <a:latin typeface="微软雅黑" panose="020B0503020204020204" pitchFamily="34" charset="-122"/>
                <a:ea typeface="微软雅黑" panose="020B0503020204020204" pitchFamily="34" charset="-122"/>
              </a:rPr>
              <a:t>/m</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20</a:t>
            </a:r>
            <a:r>
              <a:rPr lang="en-US" altLang="zh-CN" baseline="30000" dirty="0">
                <a:solidFill>
                  <a:srgbClr val="FF0000"/>
                </a:solidFill>
                <a:latin typeface="微软雅黑" panose="020B0503020204020204" pitchFamily="34" charset="-122"/>
                <a:ea typeface="微软雅黑" panose="020B0503020204020204" pitchFamily="34" charset="-122"/>
              </a:rPr>
              <a:t>o</a:t>
            </a:r>
            <a:r>
              <a:rPr lang="en-US" altLang="zh-CN" dirty="0">
                <a:solidFill>
                  <a:srgbClr val="FF0000"/>
                </a:solidFill>
                <a:latin typeface="微软雅黑" panose="020B0503020204020204" pitchFamily="34" charset="-122"/>
                <a:ea typeface="微软雅黑" panose="020B0503020204020204" pitchFamily="34" charset="-122"/>
              </a:rPr>
              <a:t>C</a:t>
            </a:r>
            <a:r>
              <a:rPr lang="zh-CN" altLang="en-US"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dirty="0">
                <a:solidFill>
                  <a:srgbClr val="FF0000"/>
                </a:solidFill>
                <a:latin typeface="微软雅黑" panose="020B0503020204020204" pitchFamily="34" charset="-122"/>
                <a:ea typeface="微软雅黑" panose="020B0503020204020204" pitchFamily="34" charset="-122"/>
              </a:rPr>
              <a:t>*加入杂质（如肥皂）会改变液体的表面张力系数。</a:t>
            </a:r>
            <a:endParaRPr lang="zh-CN" altLang="en-US" dirty="0"/>
          </a:p>
        </p:txBody>
      </p:sp>
      <p:pic>
        <p:nvPicPr>
          <p:cNvPr id="9" name="Picture 2"/>
          <p:cNvPicPr>
            <a:picLocks noChangeAspect="1"/>
          </p:cNvPicPr>
          <p:nvPr/>
        </p:nvPicPr>
        <p:blipFill>
          <a:blip r:embed="rId3"/>
          <a:stretch>
            <a:fillRect/>
          </a:stretch>
        </p:blipFill>
        <p:spPr>
          <a:xfrm>
            <a:off x="8082401" y="3922808"/>
            <a:ext cx="4085895" cy="18295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F6A2D32-0118-5146-9A16-F526207CA409}" type="slidenum">
              <a:rPr lang="zh-CN" altLang="zh-CN"/>
            </a:fld>
            <a:endParaRPr lang="zh-CN" altLang="zh-CN"/>
          </a:p>
        </p:txBody>
      </p:sp>
      <p:sp>
        <p:nvSpPr>
          <p:cNvPr id="28674" name="Rectangle 2"/>
          <p:cNvSpPr>
            <a:spLocks noChangeArrowheads="1"/>
          </p:cNvSpPr>
          <p:nvPr/>
        </p:nvSpPr>
        <p:spPr bwMode="auto">
          <a:xfrm>
            <a:off x="3186113" y="1268413"/>
            <a:ext cx="6400800" cy="314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eaLnBrk="1" hangingPunct="1">
              <a:lnSpc>
                <a:spcPct val="160000"/>
              </a:lnSpc>
              <a:spcBef>
                <a:spcPct val="0"/>
              </a:spcBef>
              <a:buFontTx/>
              <a:buNone/>
            </a:pPr>
            <a:r>
              <a:rPr lang="zh-CN" altLang="en-US" sz="3200" dirty="0">
                <a:latin typeface="Times New Roman" panose="02020603050405020304" pitchFamily="18" charset="0"/>
                <a:ea typeface="宋体" panose="02010600030101010101" pitchFamily="2" charset="-122"/>
              </a:rPr>
              <a:t>  </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-1  牛顿运动定律</a:t>
            </a:r>
            <a:endParaRPr lang="zh-CN" altLang="en-US" sz="3200" dirty="0">
              <a:latin typeface="微软雅黑" panose="020B0503020204020204" pitchFamily="34" charset="-122"/>
              <a:ea typeface="微软雅黑" panose="020B0503020204020204" pitchFamily="34" charset="-122"/>
            </a:endParaRPr>
          </a:p>
          <a:p>
            <a:pPr algn="just">
              <a:lnSpc>
                <a:spcPct val="160000"/>
              </a:lnSpc>
              <a:spcBef>
                <a:spcPct val="0"/>
              </a:spcBef>
              <a:buFontTx/>
              <a:buNone/>
            </a:pPr>
            <a:r>
              <a:rPr lang="zh-CN" altLang="en-US" sz="3200" dirty="0">
                <a:latin typeface="微软雅黑" panose="020B0503020204020204" pitchFamily="34" charset="-122"/>
                <a:ea typeface="微软雅黑" panose="020B0503020204020204" pitchFamily="34" charset="-122"/>
              </a:rPr>
              <a:t>  §</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-2  常见的几种力</a:t>
            </a:r>
            <a:endParaRPr lang="en-US" altLang="zh-CN" sz="3200" dirty="0">
              <a:latin typeface="微软雅黑" panose="020B0503020204020204" pitchFamily="34" charset="-122"/>
              <a:ea typeface="微软雅黑" panose="020B0503020204020204" pitchFamily="34" charset="-122"/>
            </a:endParaRPr>
          </a:p>
          <a:p>
            <a:pPr algn="just">
              <a:lnSpc>
                <a:spcPct val="160000"/>
              </a:lnSpc>
              <a:spcBef>
                <a:spcPct val="0"/>
              </a:spcBef>
              <a:buFontTx/>
              <a:buNone/>
            </a:pPr>
            <a:r>
              <a:rPr lang="zh-CN" altLang="en-US" sz="3200" dirty="0">
                <a:solidFill>
                  <a:srgbClr val="FF0000"/>
                </a:solidFill>
                <a:latin typeface="微软雅黑" panose="020B0503020204020204" pitchFamily="34" charset="-122"/>
                <a:ea typeface="微软雅黑" panose="020B0503020204020204" pitchFamily="34" charset="-122"/>
              </a:rPr>
              <a:t>  §</a:t>
            </a:r>
            <a:r>
              <a:rPr lang="en-US" altLang="zh-CN" sz="3200" dirty="0">
                <a:solidFill>
                  <a:srgbClr val="FF0000"/>
                </a:solidFill>
                <a:latin typeface="微软雅黑" panose="020B0503020204020204" pitchFamily="34" charset="-122"/>
                <a:ea typeface="微软雅黑" panose="020B0503020204020204" pitchFamily="34" charset="-122"/>
              </a:rPr>
              <a:t>2</a:t>
            </a:r>
            <a:r>
              <a:rPr lang="zh-CN" altLang="en-US" sz="3200" dirty="0">
                <a:solidFill>
                  <a:srgbClr val="FF0000"/>
                </a:solidFill>
                <a:latin typeface="微软雅黑" panose="020B0503020204020204" pitchFamily="34" charset="-122"/>
                <a:ea typeface="微软雅黑" panose="020B0503020204020204" pitchFamily="34" charset="-122"/>
              </a:rPr>
              <a:t>-</a:t>
            </a:r>
            <a:r>
              <a:rPr lang="en-US" altLang="zh-CN" sz="3200" dirty="0">
                <a:solidFill>
                  <a:srgbClr val="FF0000"/>
                </a:solidFill>
                <a:latin typeface="微软雅黑" panose="020B0503020204020204" pitchFamily="34" charset="-122"/>
                <a:ea typeface="微软雅黑" panose="020B0503020204020204" pitchFamily="34" charset="-122"/>
              </a:rPr>
              <a:t>4</a:t>
            </a:r>
            <a:r>
              <a:rPr lang="zh-CN" altLang="en-US" sz="3200" dirty="0">
                <a:solidFill>
                  <a:srgbClr val="FF0000"/>
                </a:solidFill>
                <a:latin typeface="微软雅黑" panose="020B0503020204020204" pitchFamily="34" charset="-122"/>
                <a:ea typeface="微软雅黑" panose="020B0503020204020204" pitchFamily="34" charset="-122"/>
              </a:rPr>
              <a:t>  应用牛顿定律解题</a:t>
            </a:r>
            <a:endParaRPr lang="en-US" altLang="zh-CN" sz="3200" dirty="0">
              <a:solidFill>
                <a:srgbClr val="FF0000"/>
              </a:solidFill>
              <a:latin typeface="微软雅黑" panose="020B0503020204020204" pitchFamily="34" charset="-122"/>
              <a:ea typeface="微软雅黑" panose="020B0503020204020204" pitchFamily="34" charset="-122"/>
            </a:endParaRPr>
          </a:p>
          <a:p>
            <a:pPr algn="just">
              <a:lnSpc>
                <a:spcPct val="160000"/>
              </a:lnSpc>
              <a:spcBef>
                <a:spcPct val="0"/>
              </a:spcBef>
              <a:buFontTx/>
              <a:buNone/>
            </a:pPr>
            <a:r>
              <a:rPr lang="zh-CN" altLang="en-US" sz="3200" dirty="0">
                <a:solidFill>
                  <a:srgbClr val="FF0000"/>
                </a:solidFill>
                <a:latin typeface="微软雅黑" panose="020B0503020204020204" pitchFamily="34" charset="-122"/>
                <a:ea typeface="微软雅黑" panose="020B0503020204020204" pitchFamily="34" charset="-122"/>
              </a:rPr>
              <a:t>  §</a:t>
            </a:r>
            <a:r>
              <a:rPr lang="en-US" altLang="zh-CN" sz="3200" dirty="0">
                <a:solidFill>
                  <a:srgbClr val="FF0000"/>
                </a:solidFill>
                <a:latin typeface="微软雅黑" panose="020B0503020204020204" pitchFamily="34" charset="-122"/>
                <a:ea typeface="微软雅黑" panose="020B0503020204020204" pitchFamily="34" charset="-122"/>
              </a:rPr>
              <a:t>2</a:t>
            </a:r>
            <a:r>
              <a:rPr lang="zh-CN" altLang="en-US" sz="3200" dirty="0">
                <a:solidFill>
                  <a:srgbClr val="FF0000"/>
                </a:solidFill>
                <a:latin typeface="微软雅黑" panose="020B0503020204020204" pitchFamily="34" charset="-122"/>
                <a:ea typeface="微软雅黑" panose="020B0503020204020204" pitchFamily="34" charset="-122"/>
              </a:rPr>
              <a:t>-</a:t>
            </a:r>
            <a:r>
              <a:rPr lang="en-US" altLang="zh-CN" sz="3200" dirty="0">
                <a:solidFill>
                  <a:srgbClr val="FF0000"/>
                </a:solidFill>
                <a:latin typeface="微软雅黑" panose="020B0503020204020204" pitchFamily="34" charset="-122"/>
                <a:ea typeface="微软雅黑" panose="020B0503020204020204" pitchFamily="34" charset="-122"/>
              </a:rPr>
              <a:t>5</a:t>
            </a:r>
            <a:r>
              <a:rPr lang="zh-CN" altLang="en-US" sz="3200" dirty="0">
                <a:solidFill>
                  <a:srgbClr val="FF0000"/>
                </a:solidFill>
                <a:latin typeface="微软雅黑" panose="020B0503020204020204" pitchFamily="34" charset="-122"/>
                <a:ea typeface="微软雅黑" panose="020B0503020204020204" pitchFamily="34" charset="-122"/>
              </a:rPr>
              <a:t>  非惯性系与惯性力</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28675" name="Rectangle 3"/>
          <p:cNvSpPr>
            <a:spLocks noChangeArrowheads="1"/>
          </p:cNvSpPr>
          <p:nvPr/>
        </p:nvSpPr>
        <p:spPr bwMode="auto">
          <a:xfrm>
            <a:off x="3719513" y="476250"/>
            <a:ext cx="50307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sz="3600" dirty="0">
                <a:latin typeface="微软雅黑" panose="020B0503020204020204" pitchFamily="34" charset="-122"/>
                <a:ea typeface="微软雅黑" panose="020B0503020204020204" pitchFamily="34" charset="-122"/>
              </a:rPr>
              <a:t>第二章</a:t>
            </a: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运动与力</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EBA8C5D-564A-7348-9A94-519832AB85E6}" type="slidenum">
              <a:rPr lang="en-US" altLang="zh-CN" sz="1400"/>
            </a:fld>
            <a:endParaRPr lang="en-US" altLang="zh-CN" sz="1400"/>
          </a:p>
        </p:txBody>
      </p:sp>
      <p:sp>
        <p:nvSpPr>
          <p:cNvPr id="58371" name="Rectangle 3"/>
          <p:cNvSpPr>
            <a:spLocks noChangeArrowheads="1"/>
          </p:cNvSpPr>
          <p:nvPr/>
        </p:nvSpPr>
        <p:spPr bwMode="auto">
          <a:xfrm>
            <a:off x="2279650" y="549276"/>
            <a:ext cx="3962400" cy="588963"/>
          </a:xfrm>
          <a:prstGeom prst="rect">
            <a:avLst/>
          </a:prstGeom>
          <a:gradFill rotWithShape="0">
            <a:gsLst>
              <a:gs pos="0">
                <a:srgbClr val="CCECFF"/>
              </a:gs>
              <a:gs pos="50000">
                <a:srgbClr val="FFFFFF"/>
              </a:gs>
              <a:gs pos="100000">
                <a:srgbClr val="CCECFF"/>
              </a:gs>
            </a:gsLst>
            <a:lin ang="5400000" scaled="1"/>
          </a:gradFill>
          <a:ln w="9525">
            <a:solidFill>
              <a:srgbClr val="000099"/>
            </a:solidFill>
            <a:miter lim="800000"/>
          </a:ln>
        </p:spPr>
        <p:txBody>
          <a:bodyPr lIns="91424" tIns="45712" rIns="91424" bIns="45712">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kumimoji="0" lang="zh-CN" altLang="en-US" b="1">
                <a:latin typeface="宋体" panose="02010600030101010101" pitchFamily="2" charset="-122"/>
              </a:rPr>
              <a:t>解题的基本思路</a:t>
            </a:r>
            <a:endParaRPr lang="zh-CN" altLang="en-US" sz="2400"/>
          </a:p>
        </p:txBody>
      </p:sp>
      <p:sp>
        <p:nvSpPr>
          <p:cNvPr id="58372" name="Text Box 4"/>
          <p:cNvSpPr txBox="1">
            <a:spLocks noChangeArrowheads="1"/>
          </p:cNvSpPr>
          <p:nvPr/>
        </p:nvSpPr>
        <p:spPr bwMode="auto">
          <a:xfrm>
            <a:off x="2208214" y="1583451"/>
            <a:ext cx="7488237" cy="60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FontTx/>
              <a:buNone/>
            </a:pPr>
            <a:r>
              <a:rPr kumimoji="0" lang="en-US" altLang="zh-CN" sz="2800" b="1" dirty="0">
                <a:solidFill>
                  <a:srgbClr val="CC0000"/>
                </a:solidFill>
                <a:latin typeface="华文行楷" panose="02010800040101010101" pitchFamily="2" charset="-122"/>
                <a:ea typeface="华文行楷" panose="02010800040101010101" pitchFamily="2" charset="-122"/>
              </a:rPr>
              <a:t>1</a:t>
            </a:r>
            <a:r>
              <a:rPr kumimoji="0" lang="zh-CN" altLang="en-US" sz="2800" b="1" dirty="0">
                <a:solidFill>
                  <a:srgbClr val="CC0000"/>
                </a:solidFill>
                <a:latin typeface="华文行楷" panose="02010800040101010101" pitchFamily="2" charset="-122"/>
                <a:ea typeface="华文行楷" panose="02010800040101010101" pitchFamily="2" charset="-122"/>
              </a:rPr>
              <a:t>）认物体</a:t>
            </a:r>
            <a:r>
              <a:rPr kumimoji="0" lang="zh-CN" altLang="en-US" sz="2800" b="1" dirty="0">
                <a:latin typeface="华文行楷" panose="02010800040101010101" pitchFamily="2" charset="-122"/>
                <a:ea typeface="华文行楷" panose="02010800040101010101" pitchFamily="2" charset="-122"/>
              </a:rPr>
              <a:t>：确定研究对象； </a:t>
            </a:r>
            <a:endParaRPr kumimoji="0" lang="zh-CN" altLang="en-US" sz="2800" dirty="0">
              <a:latin typeface="华文行楷" panose="02010800040101010101" pitchFamily="2" charset="-122"/>
              <a:ea typeface="华文行楷" panose="02010800040101010101" pitchFamily="2" charset="-122"/>
            </a:endParaRPr>
          </a:p>
        </p:txBody>
      </p:sp>
      <p:sp>
        <p:nvSpPr>
          <p:cNvPr id="58373" name="Text Box 5"/>
          <p:cNvSpPr txBox="1">
            <a:spLocks noChangeArrowheads="1"/>
          </p:cNvSpPr>
          <p:nvPr/>
        </p:nvSpPr>
        <p:spPr bwMode="auto">
          <a:xfrm>
            <a:off x="2094601" y="3452611"/>
            <a:ext cx="7559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b="1" dirty="0">
                <a:solidFill>
                  <a:srgbClr val="CC0000"/>
                </a:solidFill>
                <a:latin typeface="华文行楷" panose="02010800040101010101" pitchFamily="2" charset="-122"/>
                <a:ea typeface="华文行楷" panose="02010800040101010101" pitchFamily="2" charset="-122"/>
              </a:rPr>
              <a:t>3</a:t>
            </a:r>
            <a:r>
              <a:rPr kumimoji="0" lang="zh-CN" altLang="en-US" sz="2800" b="1" dirty="0">
                <a:solidFill>
                  <a:srgbClr val="CC0000"/>
                </a:solidFill>
                <a:latin typeface="华文行楷" panose="02010800040101010101" pitchFamily="2" charset="-122"/>
                <a:ea typeface="华文行楷" panose="02010800040101010101" pitchFamily="2" charset="-122"/>
              </a:rPr>
              <a:t>）查受力</a:t>
            </a:r>
            <a:r>
              <a:rPr kumimoji="0" lang="zh-CN" altLang="en-US" sz="2800" b="1" dirty="0">
                <a:latin typeface="华文行楷" panose="02010800040101010101" pitchFamily="2" charset="-122"/>
                <a:ea typeface="华文行楷" panose="02010800040101010101" pitchFamily="2" charset="-122"/>
              </a:rPr>
              <a:t>：进行受力分析，画受力图；</a:t>
            </a:r>
            <a:endParaRPr kumimoji="0" lang="zh-CN" altLang="en-US" sz="2800" b="1" dirty="0">
              <a:latin typeface="华文行楷" panose="02010800040101010101" pitchFamily="2" charset="-122"/>
              <a:ea typeface="华文行楷" panose="02010800040101010101" pitchFamily="2" charset="-122"/>
            </a:endParaRPr>
          </a:p>
        </p:txBody>
      </p:sp>
      <p:sp>
        <p:nvSpPr>
          <p:cNvPr id="58374" name="Text Box 6"/>
          <p:cNvSpPr txBox="1">
            <a:spLocks noChangeArrowheads="1"/>
          </p:cNvSpPr>
          <p:nvPr/>
        </p:nvSpPr>
        <p:spPr bwMode="auto">
          <a:xfrm>
            <a:off x="2098902" y="2560648"/>
            <a:ext cx="77755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b="1" dirty="0">
                <a:solidFill>
                  <a:srgbClr val="CC0000"/>
                </a:solidFill>
                <a:latin typeface="华文行楷" panose="02010800040101010101" pitchFamily="2" charset="-122"/>
                <a:ea typeface="华文行楷" panose="02010800040101010101" pitchFamily="2" charset="-122"/>
              </a:rPr>
              <a:t>2</a:t>
            </a:r>
            <a:r>
              <a:rPr kumimoji="0" lang="zh-CN" altLang="en-US" sz="2800" b="1" dirty="0">
                <a:solidFill>
                  <a:srgbClr val="CC0000"/>
                </a:solidFill>
                <a:latin typeface="华文行楷" panose="02010800040101010101" pitchFamily="2" charset="-122"/>
                <a:ea typeface="华文行楷" panose="02010800040101010101" pitchFamily="2" charset="-122"/>
              </a:rPr>
              <a:t>） 看运动</a:t>
            </a:r>
            <a:r>
              <a:rPr kumimoji="0" lang="zh-CN" altLang="en-US" sz="2800" b="1" dirty="0">
                <a:latin typeface="华文行楷" panose="02010800040101010101" pitchFamily="2" charset="-122"/>
                <a:ea typeface="华文行楷" panose="02010800040101010101" pitchFamily="2" charset="-122"/>
              </a:rPr>
              <a:t>：分析运动，建立坐标系；</a:t>
            </a:r>
            <a:endParaRPr kumimoji="0" lang="zh-CN" altLang="en-US" sz="2800" b="1" dirty="0">
              <a:latin typeface="华文行楷" panose="02010800040101010101" pitchFamily="2" charset="-122"/>
              <a:ea typeface="华文行楷" panose="02010800040101010101" pitchFamily="2" charset="-122"/>
            </a:endParaRPr>
          </a:p>
        </p:txBody>
      </p:sp>
      <p:sp>
        <p:nvSpPr>
          <p:cNvPr id="9" name="Text Box 6"/>
          <p:cNvSpPr txBox="1">
            <a:spLocks noChangeArrowheads="1"/>
          </p:cNvSpPr>
          <p:nvPr/>
        </p:nvSpPr>
        <p:spPr bwMode="auto">
          <a:xfrm>
            <a:off x="2098902" y="4300534"/>
            <a:ext cx="100930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b="1" dirty="0">
                <a:solidFill>
                  <a:srgbClr val="CC0000"/>
                </a:solidFill>
                <a:latin typeface="华文行楷" panose="02010800040101010101" pitchFamily="2" charset="-122"/>
                <a:ea typeface="华文行楷" panose="02010800040101010101" pitchFamily="2" charset="-122"/>
              </a:rPr>
              <a:t>4</a:t>
            </a:r>
            <a:r>
              <a:rPr kumimoji="0" lang="zh-CN" altLang="en-US" sz="2800" b="1" dirty="0">
                <a:solidFill>
                  <a:srgbClr val="CC0000"/>
                </a:solidFill>
                <a:latin typeface="华文行楷" panose="02010800040101010101" pitchFamily="2" charset="-122"/>
                <a:ea typeface="华文行楷" panose="02010800040101010101" pitchFamily="2" charset="-122"/>
              </a:rPr>
              <a:t>） 列方程</a:t>
            </a:r>
            <a:r>
              <a:rPr kumimoji="0" lang="zh-CN" altLang="en-US" sz="2800" b="1" dirty="0">
                <a:latin typeface="华文行楷" panose="02010800040101010101" pitchFamily="2" charset="-122"/>
                <a:ea typeface="华文行楷" panose="02010800040101010101" pitchFamily="2" charset="-122"/>
              </a:rPr>
              <a:t>：分析运动，建立坐标系列方程（一般用分量式）；</a:t>
            </a:r>
            <a:endParaRPr kumimoji="0" lang="zh-CN" altLang="en-US" sz="2800" b="1" dirty="0">
              <a:latin typeface="华文行楷" panose="02010800040101010101" pitchFamily="2" charset="-122"/>
              <a:ea typeface="华文行楷" panose="0201080004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9F893A9F-BC94-5045-BC49-05376C106975}" type="slidenum">
              <a:rPr lang="en-US"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55298" name="Rectangle 2"/>
          <p:cNvSpPr>
            <a:spLocks noChangeArrowheads="1"/>
          </p:cNvSpPr>
          <p:nvPr/>
        </p:nvSpPr>
        <p:spPr bwMode="auto">
          <a:xfrm>
            <a:off x="247601" y="268038"/>
            <a:ext cx="11455430" cy="101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0"/>
              </a:spcBef>
              <a:buFontTx/>
              <a:buNone/>
            </a:pPr>
            <a:r>
              <a:rPr lang="zh-CN" altLang="en-US" sz="2400" b="1" dirty="0">
                <a:solidFill>
                  <a:srgbClr val="FF0000"/>
                </a:solidFill>
                <a:latin typeface="微软雅黑" panose="020B0503020204020204" pitchFamily="34" charset="-122"/>
                <a:ea typeface="微软雅黑" panose="020B0503020204020204" pitchFamily="34" charset="-122"/>
              </a:rPr>
              <a:t>例</a:t>
            </a:r>
            <a:r>
              <a:rPr lang="zh-CN" altLang="zh-CN" sz="2400" b="1" dirty="0">
                <a:solidFill>
                  <a:srgbClr val="FF0000"/>
                </a:solidFill>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求解</a:t>
            </a:r>
            <a:r>
              <a:rPr lang="zh-CN" altLang="en-US" sz="2400" b="1" dirty="0">
                <a:solidFill>
                  <a:srgbClr val="FF0000"/>
                </a:solidFill>
                <a:latin typeface="微软雅黑" panose="020B0503020204020204" pitchFamily="34" charset="-122"/>
                <a:ea typeface="微软雅黑" panose="020B0503020204020204" pitchFamily="34" charset="-122"/>
              </a:rPr>
              <a:t>第一宇宙速度</a:t>
            </a:r>
            <a:r>
              <a:rPr lang="zh-CN" altLang="en-US" sz="2400" dirty="0">
                <a:latin typeface="微软雅黑" panose="020B0503020204020204" pitchFamily="34" charset="-122"/>
                <a:ea typeface="微软雅黑" panose="020B0503020204020204" pitchFamily="34" charset="-122"/>
              </a:rPr>
              <a:t>：应以多大速度发射，才能使人造地球卫星绕地球作匀速圆周运动</a:t>
            </a:r>
            <a:r>
              <a:rPr lang="zh-CN" altLang="zh-CN" sz="2400"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zh-CN" altLang="en-US" sz="2400" dirty="0">
                <a:solidFill>
                  <a:srgbClr val="0000FF"/>
                </a:solidFill>
                <a:latin typeface="微软雅黑" panose="020B0503020204020204" pitchFamily="34" charset="-122"/>
                <a:ea typeface="微软雅黑" panose="020B0503020204020204" pitchFamily="34" charset="-122"/>
              </a:rPr>
              <a:t>设地球近似为半径</a:t>
            </a:r>
            <a:r>
              <a:rPr lang="en-US" altLang="zh-CN" sz="2400" dirty="0">
                <a:solidFill>
                  <a:srgbClr val="0000FF"/>
                </a:solidFill>
                <a:latin typeface="微软雅黑" panose="020B0503020204020204" pitchFamily="34" charset="-122"/>
                <a:ea typeface="微软雅黑" panose="020B0503020204020204" pitchFamily="34" charset="-122"/>
              </a:rPr>
              <a:t>R</a:t>
            </a:r>
            <a:r>
              <a:rPr lang="zh-CN" altLang="en-US" sz="2400" dirty="0">
                <a:solidFill>
                  <a:srgbClr val="0000FF"/>
                </a:solidFill>
                <a:latin typeface="微软雅黑" panose="020B0503020204020204" pitchFamily="34" charset="-122"/>
                <a:ea typeface="微软雅黑" panose="020B0503020204020204" pitchFamily="34" charset="-122"/>
              </a:rPr>
              <a:t>的均匀球体</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8195" name="Rectangle 3"/>
          <p:cNvSpPr>
            <a:spLocks noChangeArrowheads="1"/>
          </p:cNvSpPr>
          <p:nvPr/>
        </p:nvSpPr>
        <p:spPr bwMode="auto">
          <a:xfrm>
            <a:off x="247601" y="3022966"/>
            <a:ext cx="11305256"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eaLnBrk="1" hangingPunct="1">
              <a:lnSpc>
                <a:spcPct val="140000"/>
              </a:lnSpc>
              <a:spcBef>
                <a:spcPct val="0"/>
              </a:spcBef>
              <a:buFontTx/>
              <a:buNone/>
            </a:pPr>
            <a:r>
              <a:rPr lang="zh-CN" altLang="zh-CN" sz="2400" dirty="0">
                <a:latin typeface="微软雅黑" panose="020B0503020204020204" pitchFamily="34" charset="-122"/>
                <a:ea typeface="微软雅黑" panose="020B0503020204020204" pitchFamily="34" charset="-122"/>
              </a:rPr>
              <a:t> </a:t>
            </a:r>
            <a:r>
              <a:rPr lang="zh-CN" altLang="en-US" sz="2400" dirty="0">
                <a:solidFill>
                  <a:srgbClr val="A50021"/>
                </a:solidFill>
                <a:latin typeface="微软雅黑" panose="020B0503020204020204" pitchFamily="34" charset="-122"/>
                <a:ea typeface="微软雅黑" panose="020B0503020204020204" pitchFamily="34" charset="-122"/>
              </a:rPr>
              <a:t>解</a:t>
            </a:r>
            <a:r>
              <a:rPr lang="zh-CN" altLang="zh-CN" sz="2400"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卫星绕地球作匀速圆周运动所需向心力为</a:t>
            </a:r>
            <a:r>
              <a:rPr lang="zh-CN" altLang="zh-CN" sz="2400" dirty="0">
                <a:latin typeface="微软雅黑" panose="020B0503020204020204" pitchFamily="34" charset="-122"/>
                <a:ea typeface="微软雅黑" panose="020B0503020204020204" pitchFamily="34" charset="-122"/>
              </a:rPr>
              <a:t> </a:t>
            </a:r>
            <a:endParaRPr lang="zh-CN" altLang="zh-CN" sz="2400" dirty="0">
              <a:latin typeface="微软雅黑" panose="020B0503020204020204" pitchFamily="34" charset="-122"/>
              <a:ea typeface="微软雅黑" panose="020B0503020204020204" pitchFamily="34" charset="-122"/>
            </a:endParaRPr>
          </a:p>
        </p:txBody>
      </p:sp>
      <p:sp>
        <p:nvSpPr>
          <p:cNvPr id="8196" name="Rectangle 4"/>
          <p:cNvSpPr>
            <a:spLocks noChangeArrowheads="1"/>
          </p:cNvSpPr>
          <p:nvPr/>
        </p:nvSpPr>
        <p:spPr bwMode="auto">
          <a:xfrm>
            <a:off x="615922" y="3885640"/>
            <a:ext cx="11455430" cy="119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eaLnBrk="1" hangingPunct="1">
              <a:lnSpc>
                <a:spcPct val="160000"/>
              </a:lnSpc>
              <a:spcBef>
                <a:spcPct val="0"/>
              </a:spcBef>
              <a:buFontTx/>
              <a:buNone/>
            </a:pPr>
            <a:r>
              <a:rPr lang="zh-CN"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理想情况下，卫星只受地球引力作用</a:t>
            </a:r>
            <a:r>
              <a:rPr lang="zh-CN"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引力就是卫星作匀速圆周运动的向心力。</a:t>
            </a:r>
            <a:r>
              <a:rPr lang="zh-CN"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gn="just" eaLnBrk="1" hangingPunct="1">
              <a:lnSpc>
                <a:spcPct val="160000"/>
              </a:lnSpc>
              <a:spcBef>
                <a:spcPct val="0"/>
              </a:spcBef>
              <a:buFontTx/>
              <a:buNone/>
            </a:pPr>
            <a:r>
              <a:rPr lang="zh-CN" altLang="en-US" sz="2400" dirty="0">
                <a:latin typeface="微软雅黑" panose="020B0503020204020204" pitchFamily="34" charset="-122"/>
                <a:ea typeface="微软雅黑" panose="020B0503020204020204" pitchFamily="34" charset="-122"/>
              </a:rPr>
              <a:t>   地球的引力：</a:t>
            </a:r>
            <a:endParaRPr lang="zh-CN" altLang="en-US" sz="2400" dirty="0">
              <a:latin typeface="微软雅黑" panose="020B0503020204020204" pitchFamily="34" charset="-122"/>
              <a:ea typeface="微软雅黑" panose="020B0503020204020204" pitchFamily="34" charset="-122"/>
            </a:endParaRPr>
          </a:p>
        </p:txBody>
      </p:sp>
      <p:sp>
        <p:nvSpPr>
          <p:cNvPr id="8197" name="Rectangle 5"/>
          <p:cNvSpPr>
            <a:spLocks noChangeArrowheads="1"/>
          </p:cNvSpPr>
          <p:nvPr/>
        </p:nvSpPr>
        <p:spPr bwMode="auto">
          <a:xfrm>
            <a:off x="247601" y="1347512"/>
            <a:ext cx="114554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sz="2400" b="1" dirty="0">
                <a:solidFill>
                  <a:srgbClr val="FF0000"/>
                </a:solidFill>
                <a:latin typeface="微软雅黑" panose="020B0503020204020204" pitchFamily="34" charset="-122"/>
                <a:ea typeface="微软雅黑" panose="020B0503020204020204" pitchFamily="34" charset="-122"/>
              </a:rPr>
              <a:t>第一宇宙速度</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0432FF"/>
                </a:solidFill>
                <a:latin typeface="微软雅黑" panose="020B0503020204020204" pitchFamily="34" charset="-122"/>
                <a:ea typeface="微软雅黑" panose="020B0503020204020204" pitchFamily="34" charset="-122"/>
              </a:rPr>
              <a:t>在</a:t>
            </a:r>
            <a:r>
              <a:rPr lang="zh-CN" altLang="en-US" sz="2400" dirty="0">
                <a:solidFill>
                  <a:srgbClr val="FF0000"/>
                </a:solidFill>
                <a:latin typeface="微软雅黑" panose="020B0503020204020204" pitchFamily="34" charset="-122"/>
                <a:ea typeface="微软雅黑" panose="020B0503020204020204" pitchFamily="34" charset="-122"/>
              </a:rPr>
              <a:t>半径等于地球半径的圆形轨道上</a:t>
            </a:r>
            <a:r>
              <a:rPr lang="zh-CN" altLang="en-US" sz="2400" dirty="0">
                <a:solidFill>
                  <a:srgbClr val="0432FF"/>
                </a:solidFill>
                <a:latin typeface="微软雅黑" panose="020B0503020204020204" pitchFamily="34" charset="-122"/>
                <a:ea typeface="微软雅黑" panose="020B0503020204020204" pitchFamily="34" charset="-122"/>
              </a:rPr>
              <a:t>运行的卫星所需速度，就是发射卫星所需速度</a:t>
            </a:r>
            <a:r>
              <a:rPr lang="zh-CN" altLang="en-US" sz="2400" dirty="0">
                <a:latin typeface="微软雅黑" panose="020B0503020204020204" pitchFamily="34" charset="-122"/>
                <a:ea typeface="微软雅黑" panose="020B0503020204020204" pitchFamily="34" charset="-122"/>
              </a:rPr>
              <a:t>。</a:t>
            </a:r>
            <a:r>
              <a:rPr lang="zh-CN" altLang="zh-CN" sz="2400" i="1" dirty="0">
                <a:latin typeface="微软雅黑" panose="020B0503020204020204" pitchFamily="34" charset="-122"/>
                <a:ea typeface="微软雅黑" panose="020B0503020204020204" pitchFamily="34" charset="-122"/>
              </a:rPr>
              <a:t> </a:t>
            </a:r>
            <a:endParaRPr lang="zh-CN" altLang="zh-CN" sz="2400" i="1" dirty="0">
              <a:latin typeface="微软雅黑" panose="020B0503020204020204" pitchFamily="34" charset="-122"/>
              <a:ea typeface="微软雅黑" panose="020B0503020204020204" pitchFamily="34" charset="-122"/>
            </a:endParaRPr>
          </a:p>
        </p:txBody>
      </p:sp>
      <p:sp>
        <p:nvSpPr>
          <p:cNvPr id="55311" name="Rectangle 9"/>
          <p:cNvSpPr>
            <a:spLocks noChangeArrowheads="1"/>
          </p:cNvSpPr>
          <p:nvPr/>
        </p:nvSpPr>
        <p:spPr bwMode="auto">
          <a:xfrm>
            <a:off x="855951" y="5709499"/>
            <a:ext cx="2549526"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0"/>
              </a:spcBef>
              <a:buFontTx/>
              <a:buNone/>
            </a:pPr>
            <a:r>
              <a:rPr lang="zh-CN" altLang="en-US" sz="2400" b="1" dirty="0">
                <a:latin typeface="Times New Roman" panose="02020603050405020304" pitchFamily="18" charset="0"/>
                <a:ea typeface="宋体" panose="02010600030101010101" pitchFamily="2" charset="-122"/>
              </a:rPr>
              <a:t>由</a:t>
            </a:r>
            <a:r>
              <a:rPr lang="zh-CN" altLang="zh-CN" sz="2400" b="1" i="1" dirty="0">
                <a:latin typeface="Times New Roman" panose="02020603050405020304" pitchFamily="18" charset="0"/>
                <a:ea typeface="宋体" panose="02010600030101010101" pitchFamily="2" charset="-122"/>
              </a:rPr>
              <a:t>F</a:t>
            </a:r>
            <a:r>
              <a:rPr lang="zh-CN" altLang="zh-CN" sz="2400" b="1" baseline="-30000" dirty="0">
                <a:latin typeface="Times New Roman" panose="02020603050405020304" pitchFamily="18" charset="0"/>
                <a:ea typeface="宋体" panose="02010600030101010101" pitchFamily="2" charset="-122"/>
              </a:rPr>
              <a:t>1 </a:t>
            </a:r>
            <a:r>
              <a:rPr lang="zh-CN" altLang="zh-CN" sz="2400" b="1" dirty="0">
                <a:latin typeface="Times New Roman" panose="02020603050405020304" pitchFamily="18" charset="0"/>
                <a:ea typeface="宋体" panose="02010600030101010101" pitchFamily="2" charset="-122"/>
              </a:rPr>
              <a:t>= </a:t>
            </a:r>
            <a:r>
              <a:rPr lang="zh-CN" altLang="zh-CN" sz="2400" b="1" i="1" dirty="0">
                <a:latin typeface="Times New Roman" panose="02020603050405020304" pitchFamily="18" charset="0"/>
                <a:ea typeface="宋体" panose="02010600030101010101" pitchFamily="2" charset="-122"/>
              </a:rPr>
              <a:t>F</a:t>
            </a:r>
            <a:r>
              <a:rPr lang="zh-CN" altLang="zh-CN" sz="2400" b="1" baseline="-30000" dirty="0">
                <a:latin typeface="Times New Roman" panose="02020603050405020304" pitchFamily="18" charset="0"/>
                <a:ea typeface="宋体" panose="02010600030101010101" pitchFamily="2" charset="-122"/>
              </a:rPr>
              <a:t>2</a:t>
            </a:r>
            <a:r>
              <a:rPr lang="zh-CN"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得</a:t>
            </a:r>
            <a:r>
              <a:rPr lang="zh-CN" altLang="zh-CN" dirty="0">
                <a:latin typeface="Times New Roman" panose="02020603050405020304" pitchFamily="18" charset="0"/>
                <a:ea typeface="宋体" panose="02010600030101010101" pitchFamily="2" charset="-122"/>
              </a:rPr>
              <a:t> </a:t>
            </a:r>
            <a:endParaRPr lang="zh-CN" altLang="zh-CN" dirty="0">
              <a:latin typeface="Times New Roman" panose="02020603050405020304" pitchFamily="18" charset="0"/>
              <a:ea typeface="宋体" panose="02010600030101010101" pitchFamily="2" charset="-122"/>
            </a:endParaRPr>
          </a:p>
        </p:txBody>
      </p:sp>
      <p:sp>
        <p:nvSpPr>
          <p:cNvPr id="16" name="Rectangle 3"/>
          <p:cNvSpPr>
            <a:spLocks noChangeArrowheads="1"/>
          </p:cNvSpPr>
          <p:nvPr/>
        </p:nvSpPr>
        <p:spPr bwMode="auto">
          <a:xfrm>
            <a:off x="330187" y="2311014"/>
            <a:ext cx="80772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30000"/>
              </a:lnSpc>
              <a:spcBef>
                <a:spcPct val="50000"/>
              </a:spcBef>
              <a:buFontTx/>
              <a:buNone/>
            </a:pPr>
            <a:r>
              <a:rPr lang="zh-CN" altLang="zh-CN" i="1" dirty="0">
                <a:latin typeface="Times New Roman" panose="02020603050405020304" pitchFamily="18" charset="0"/>
                <a:ea typeface="宋体" panose="02010600030101010101" pitchFamily="2" charset="-122"/>
              </a:rPr>
              <a:t>G</a:t>
            </a:r>
            <a:r>
              <a:rPr lang="zh-CN" altLang="zh-CN" dirty="0">
                <a:latin typeface="Times New Roman" panose="02020603050405020304" pitchFamily="18" charset="0"/>
                <a:ea typeface="宋体" panose="02010600030101010101" pitchFamily="2" charset="-122"/>
              </a:rPr>
              <a:t>=6.67259</a:t>
            </a:r>
            <a:r>
              <a:rPr lang="zh-CN" altLang="zh-CN" dirty="0">
                <a:latin typeface="Times New Roman" panose="02020603050405020304" pitchFamily="18" charset="0"/>
                <a:ea typeface="宋体" panose="02010600030101010101" pitchFamily="2" charset="-122"/>
                <a:sym typeface="Symbol" panose="05050102010706020507" pitchFamily="2" charset="2"/>
              </a:rPr>
              <a:t></a:t>
            </a:r>
            <a:r>
              <a:rPr lang="zh-CN" altLang="zh-CN" dirty="0">
                <a:latin typeface="Times New Roman" panose="02020603050405020304" pitchFamily="18" charset="0"/>
                <a:ea typeface="宋体" panose="02010600030101010101" pitchFamily="2" charset="-122"/>
              </a:rPr>
              <a:t>10</a:t>
            </a:r>
            <a:r>
              <a:rPr lang="zh-CN" altLang="zh-CN" baseline="30000" dirty="0">
                <a:latin typeface="Times New Roman" panose="02020603050405020304" pitchFamily="18" charset="0"/>
                <a:ea typeface="宋体" panose="02010600030101010101" pitchFamily="2" charset="-122"/>
                <a:sym typeface="Symbol" panose="05050102010706020507" pitchFamily="2" charset="2"/>
              </a:rPr>
              <a:t></a:t>
            </a:r>
            <a:r>
              <a:rPr lang="zh-CN" altLang="zh-CN" baseline="30000" dirty="0">
                <a:latin typeface="Times New Roman" panose="02020603050405020304" pitchFamily="18" charset="0"/>
                <a:ea typeface="宋体" panose="02010600030101010101" pitchFamily="2" charset="-122"/>
              </a:rPr>
              <a:t>11</a:t>
            </a:r>
            <a:r>
              <a:rPr lang="zh-CN" altLang="zh-CN" dirty="0">
                <a:latin typeface="Times New Roman" panose="02020603050405020304" pitchFamily="18" charset="0"/>
                <a:ea typeface="宋体" panose="02010600030101010101" pitchFamily="2" charset="-122"/>
              </a:rPr>
              <a:t>N</a:t>
            </a:r>
            <a:r>
              <a:rPr lang="zh-CN" altLang="zh-CN" dirty="0">
                <a:latin typeface="Times New Roman" panose="02020603050405020304" pitchFamily="18" charset="0"/>
                <a:ea typeface="宋体" panose="02010600030101010101" pitchFamily="2" charset="-122"/>
                <a:sym typeface="Symbol" panose="05050102010706020507" pitchFamily="2" charset="2"/>
              </a:rPr>
              <a:t></a:t>
            </a:r>
            <a:r>
              <a:rPr lang="zh-CN" altLang="zh-CN" dirty="0">
                <a:latin typeface="Times New Roman" panose="02020603050405020304" pitchFamily="18" charset="0"/>
                <a:ea typeface="宋体" panose="02010600030101010101" pitchFamily="2" charset="-122"/>
              </a:rPr>
              <a:t>m</a:t>
            </a:r>
            <a:r>
              <a:rPr lang="zh-CN" altLang="zh-CN" baseline="30000" dirty="0">
                <a:latin typeface="Times New Roman" panose="02020603050405020304" pitchFamily="18" charset="0"/>
                <a:ea typeface="宋体" panose="02010600030101010101" pitchFamily="2" charset="-122"/>
              </a:rPr>
              <a:t>2 </a:t>
            </a:r>
            <a:r>
              <a:rPr lang="zh-CN" altLang="zh-CN" dirty="0">
                <a:latin typeface="Times New Roman" panose="02020603050405020304" pitchFamily="18" charset="0"/>
                <a:ea typeface="宋体" panose="02010600030101010101" pitchFamily="2" charset="-122"/>
                <a:sym typeface="Symbol" panose="05050102010706020507" pitchFamily="2" charset="2"/>
              </a:rPr>
              <a:t></a:t>
            </a:r>
            <a:r>
              <a:rPr lang="zh-CN" altLang="zh-CN" dirty="0">
                <a:latin typeface="Times New Roman" panose="02020603050405020304" pitchFamily="18" charset="0"/>
                <a:ea typeface="宋体" panose="02010600030101010101" pitchFamily="2" charset="-122"/>
              </a:rPr>
              <a:t>kg</a:t>
            </a:r>
            <a:r>
              <a:rPr lang="zh-CN" altLang="zh-CN" baseline="30000" dirty="0">
                <a:latin typeface="Times New Roman" panose="02020603050405020304" pitchFamily="18" charset="0"/>
                <a:ea typeface="宋体" panose="02010600030101010101" pitchFamily="2" charset="-122"/>
                <a:sym typeface="Symbol" panose="05050102010706020507" pitchFamily="2" charset="2"/>
              </a:rPr>
              <a:t></a:t>
            </a:r>
            <a:r>
              <a:rPr lang="zh-CN" altLang="zh-CN" baseline="30000" dirty="0">
                <a:latin typeface="Times New Roman" panose="02020603050405020304" pitchFamily="18" charset="0"/>
                <a:ea typeface="宋体" panose="02010600030101010101" pitchFamily="2" charset="-122"/>
              </a:rPr>
              <a:t>2</a:t>
            </a:r>
            <a:r>
              <a:rPr lang="zh-CN" altLang="en-US" dirty="0">
                <a:latin typeface="微软雅黑" panose="020B0503020204020204" pitchFamily="34" charset="-122"/>
                <a:ea typeface="微软雅黑" panose="020B0503020204020204" pitchFamily="34" charset="-122"/>
              </a:rPr>
              <a:t>，</a:t>
            </a:r>
            <a:endParaRPr lang="zh-CN" altLang="zh-CN" b="1" dirty="0">
              <a:latin typeface="Times New Roman" panose="02020603050405020304" pitchFamily="18" charset="0"/>
              <a:ea typeface="宋体" panose="02010600030101010101" pitchFamily="2" charset="-122"/>
            </a:endParaRPr>
          </a:p>
        </p:txBody>
      </p:sp>
      <p:sp>
        <p:nvSpPr>
          <p:cNvPr id="17" name="文本框 16"/>
          <p:cNvSpPr txBox="1"/>
          <p:nvPr/>
        </p:nvSpPr>
        <p:spPr>
          <a:xfrm>
            <a:off x="5206094" y="2376808"/>
            <a:ext cx="6147706" cy="523220"/>
          </a:xfrm>
          <a:prstGeom prst="rect">
            <a:avLst/>
          </a:prstGeom>
          <a:noFill/>
        </p:spPr>
        <p:txBody>
          <a:bodyPr wrap="square">
            <a:spAutoFit/>
          </a:bodyPr>
          <a:lstStyle/>
          <a:p>
            <a:r>
              <a:rPr kumimoji="1" lang="en-US" altLang="zh-CN" sz="2800" i="1" dirty="0">
                <a:ea typeface="微软雅黑" panose="020B0503020204020204" pitchFamily="34" charset="-122"/>
                <a:cs typeface="Times New Roman" panose="02020603050405020304" pitchFamily="18" charset="0"/>
              </a:rPr>
              <a:t>R</a:t>
            </a:r>
            <a:r>
              <a:rPr kumimoji="1" lang="en-US" altLang="zh-CN" sz="2800" dirty="0">
                <a:ea typeface="微软雅黑" panose="020B0503020204020204" pitchFamily="34" charset="-122"/>
                <a:cs typeface="Times New Roman" panose="02020603050405020304" pitchFamily="18" charset="0"/>
              </a:rPr>
              <a:t> = 6.37</a:t>
            </a:r>
            <a:r>
              <a:rPr kumimoji="1" lang="en-US" altLang="zh-CN" sz="2800" dirty="0">
                <a:ea typeface="微软雅黑" panose="020B0503020204020204" pitchFamily="34" charset="-122"/>
                <a:cs typeface="Times New Roman" panose="02020603050405020304" pitchFamily="18" charset="0"/>
                <a:sym typeface="Symbol" panose="05050102010706020507" pitchFamily="2" charset="2"/>
              </a:rPr>
              <a:t></a:t>
            </a:r>
            <a:r>
              <a:rPr kumimoji="1" lang="en-US" altLang="zh-CN" sz="2800" dirty="0">
                <a:ea typeface="微软雅黑" panose="020B0503020204020204" pitchFamily="34" charset="-122"/>
                <a:cs typeface="Times New Roman" panose="02020603050405020304" pitchFamily="18" charset="0"/>
              </a:rPr>
              <a:t>10</a:t>
            </a:r>
            <a:r>
              <a:rPr kumimoji="1" lang="en-US" altLang="zh-CN" sz="2800" baseline="30000" dirty="0">
                <a:ea typeface="微软雅黑" panose="020B0503020204020204" pitchFamily="34" charset="-122"/>
                <a:cs typeface="Times New Roman" panose="02020603050405020304" pitchFamily="18" charset="0"/>
              </a:rPr>
              <a:t>6 </a:t>
            </a:r>
            <a:r>
              <a:rPr kumimoji="1" lang="zh-CN" altLang="en-US" sz="2800" dirty="0">
                <a:ea typeface="微软雅黑" panose="020B0503020204020204" pitchFamily="34" charset="-122"/>
                <a:cs typeface="Times New Roman" panose="02020603050405020304" pitchFamily="18" charset="0"/>
              </a:rPr>
              <a:t> </a:t>
            </a:r>
            <a:r>
              <a:rPr kumimoji="1" lang="en-US" altLang="zh-CN" sz="2800" dirty="0">
                <a:ea typeface="微软雅黑" panose="020B0503020204020204" pitchFamily="34" charset="-122"/>
                <a:cs typeface="Times New Roman" panose="02020603050405020304" pitchFamily="18" charset="0"/>
              </a:rPr>
              <a:t>m</a:t>
            </a:r>
            <a:r>
              <a:rPr kumimoji="1" lang="zh-CN" altLang="en-US" sz="2400" dirty="0">
                <a:latin typeface="微软雅黑" panose="020B0503020204020204" pitchFamily="34" charset="-122"/>
                <a:ea typeface="微软雅黑" panose="020B0503020204020204" pitchFamily="34" charset="-122"/>
              </a:rPr>
              <a:t>，  </a:t>
            </a:r>
            <a:r>
              <a:rPr kumimoji="1" lang="en-US" altLang="zh-CN" sz="2800" i="1" dirty="0">
                <a:ea typeface="微软雅黑" panose="020B0503020204020204" pitchFamily="34" charset="-122"/>
                <a:cs typeface="Times New Roman" panose="02020603050405020304" pitchFamily="18" charset="0"/>
              </a:rPr>
              <a:t>m</a:t>
            </a:r>
            <a:r>
              <a:rPr kumimoji="1" lang="en-US" altLang="zh-CN" sz="2800" i="1" baseline="-25000" dirty="0">
                <a:ea typeface="微软雅黑" panose="020B0503020204020204" pitchFamily="34" charset="-122"/>
                <a:cs typeface="Times New Roman" panose="02020603050405020304" pitchFamily="18" charset="0"/>
              </a:rPr>
              <a:t>e</a:t>
            </a:r>
            <a:r>
              <a:rPr kumimoji="1" lang="zh-CN" altLang="en-US" sz="2800" dirty="0">
                <a:latin typeface="微软雅黑" panose="020B0503020204020204" pitchFamily="34" charset="-122"/>
                <a:ea typeface="微软雅黑" panose="020B0503020204020204" pitchFamily="34" charset="-122"/>
              </a:rPr>
              <a:t> </a:t>
            </a:r>
            <a:r>
              <a:rPr kumimoji="1" lang="en-US" altLang="zh-CN" sz="2800" dirty="0">
                <a:latin typeface="微软雅黑" panose="020B0503020204020204" pitchFamily="34" charset="-122"/>
                <a:ea typeface="微软雅黑" panose="020B0503020204020204" pitchFamily="34" charset="-122"/>
              </a:rPr>
              <a:t>=</a:t>
            </a:r>
            <a:r>
              <a:rPr kumimoji="1" lang="zh-CN" altLang="en-US" sz="2800" dirty="0">
                <a:latin typeface="微软雅黑" panose="020B0503020204020204" pitchFamily="34" charset="-122"/>
                <a:ea typeface="微软雅黑" panose="020B0503020204020204" pitchFamily="34" charset="-122"/>
              </a:rPr>
              <a:t> </a:t>
            </a:r>
            <a:r>
              <a:rPr lang="en-US" altLang="zh-CN" sz="2800" dirty="0"/>
              <a:t>5.965×10²⁴</a:t>
            </a:r>
            <a:r>
              <a:rPr lang="zh-CN" altLang="en-US" sz="2800" dirty="0"/>
              <a:t> </a:t>
            </a:r>
            <a:r>
              <a:rPr lang="en-US" altLang="zh-CN" sz="2800" dirty="0"/>
              <a:t>kg</a:t>
            </a:r>
            <a:endParaRPr lang="zh-CN" altLang="en-US" sz="2800" dirty="0"/>
          </a:p>
        </p:txBody>
      </p:sp>
      <mc:AlternateContent xmlns:mc="http://schemas.openxmlformats.org/markup-compatibility/2006">
        <mc:Choice xmlns:a14="http://schemas.microsoft.com/office/drawing/2010/main" Requires="a14">
          <p:sp>
            <p:nvSpPr>
              <p:cNvPr id="4" name="文本框 3"/>
              <p:cNvSpPr txBox="1"/>
              <p:nvPr/>
            </p:nvSpPr>
            <p:spPr>
              <a:xfrm>
                <a:off x="6873800" y="3010615"/>
                <a:ext cx="1408527" cy="7387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𝐹</m:t>
                          </m:r>
                        </m:e>
                        <m:sub>
                          <m:r>
                            <a:rPr kumimoji="1" lang="en-US" altLang="zh-CN" b="0" i="1" smtClean="0">
                              <a:latin typeface="Cambria Math" panose="02040503050406030204" pitchFamily="18" charset="0"/>
                            </a:rPr>
                            <m:t>1</m:t>
                          </m:r>
                        </m:sub>
                      </m:sSub>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𝑚</m:t>
                      </m:r>
                      <m:f>
                        <m:fPr>
                          <m:ctrlPr>
                            <a:rPr kumimoji="1" lang="en-US" altLang="zh-CN" b="0" i="1" smtClean="0">
                              <a:latin typeface="Cambria Math" panose="02040503050406030204" pitchFamily="18" charset="0"/>
                              <a:ea typeface="Cambria Math" panose="02040503050406030204" pitchFamily="18" charset="0"/>
                            </a:rPr>
                          </m:ctrlPr>
                        </m:fPr>
                        <m:num>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𝑣</m:t>
                              </m:r>
                            </m:e>
                            <m:sup>
                              <m:r>
                                <a:rPr kumimoji="1" lang="en-US" altLang="zh-CN" b="0" i="1" smtClean="0">
                                  <a:latin typeface="Cambria Math" panose="02040503050406030204" pitchFamily="18" charset="0"/>
                                  <a:ea typeface="Cambria Math" panose="02040503050406030204" pitchFamily="18" charset="0"/>
                                </a:rPr>
                                <m:t>2</m:t>
                              </m:r>
                            </m:sup>
                          </m:sSup>
                        </m:num>
                        <m:den>
                          <m:r>
                            <a:rPr kumimoji="1" lang="en-US" altLang="zh-CN" b="0" i="1" smtClean="0">
                              <a:latin typeface="Cambria Math" panose="02040503050406030204" pitchFamily="18" charset="0"/>
                              <a:ea typeface="Cambria Math" panose="02040503050406030204" pitchFamily="18" charset="0"/>
                            </a:rPr>
                            <m:t>𝑅</m:t>
                          </m:r>
                        </m:den>
                      </m:f>
                    </m:oMath>
                  </m:oMathPara>
                </a14:m>
                <a:endParaRPr kumimoji="1"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6873800" y="3010615"/>
                <a:ext cx="1408527" cy="738728"/>
              </a:xfrm>
              <a:prstGeom prst="rect">
                <a:avLst/>
              </a:prstGeom>
              <a:blipFill rotWithShape="1">
                <a:blip r:embed="rId1"/>
                <a:stretch>
                  <a:fillRect l="-40" t="-11" r="-3470"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3510468" y="4665277"/>
                <a:ext cx="1695208" cy="6525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𝐹</m:t>
                          </m:r>
                        </m:e>
                        <m:sub>
                          <m:r>
                            <a:rPr kumimoji="1" lang="en-US" altLang="zh-CN" b="0" i="1" smtClean="0">
                              <a:latin typeface="Cambria Math" panose="02040503050406030204" pitchFamily="18" charset="0"/>
                            </a:rPr>
                            <m:t>2</m:t>
                          </m:r>
                        </m:sub>
                      </m:sSub>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rPr>
                        <m:t>𝐺</m:t>
                      </m:r>
                      <m:f>
                        <m:fPr>
                          <m:ctrlPr>
                            <a:rPr kumimoji="1" lang="en-US" altLang="zh-CN" b="0" i="1" smtClean="0">
                              <a:latin typeface="Cambria Math" panose="02040503050406030204" pitchFamily="18" charset="0"/>
                              <a:ea typeface="Cambria Math" panose="02040503050406030204" pitchFamily="18" charset="0"/>
                            </a:rPr>
                          </m:ctrlPr>
                        </m:fPr>
                        <m:num>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𝑚</m:t>
                              </m:r>
                            </m:e>
                            <m:sub>
                              <m:r>
                                <a:rPr kumimoji="1" lang="en-US" altLang="zh-CN" b="0" i="1" smtClean="0">
                                  <a:latin typeface="Cambria Math" panose="02040503050406030204" pitchFamily="18" charset="0"/>
                                  <a:ea typeface="Cambria Math" panose="02040503050406030204" pitchFamily="18" charset="0"/>
                                </a:rPr>
                                <m:t>𝑒</m:t>
                              </m:r>
                            </m:sub>
                          </m:sSub>
                          <m:r>
                            <a:rPr kumimoji="1" lang="en-US" altLang="zh-CN" b="0" i="1" smtClean="0">
                              <a:latin typeface="Cambria Math" panose="02040503050406030204" pitchFamily="18" charset="0"/>
                              <a:ea typeface="Cambria Math" panose="02040503050406030204" pitchFamily="18" charset="0"/>
                            </a:rPr>
                            <m:t>𝑚</m:t>
                          </m:r>
                        </m:num>
                        <m:den>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𝑅</m:t>
                              </m:r>
                            </m:e>
                            <m:sup>
                              <m:r>
                                <a:rPr kumimoji="1" lang="en-US" altLang="zh-CN" b="0" i="1" smtClean="0">
                                  <a:latin typeface="Cambria Math" panose="02040503050406030204" pitchFamily="18" charset="0"/>
                                  <a:ea typeface="Cambria Math" panose="02040503050406030204" pitchFamily="18" charset="0"/>
                                </a:rPr>
                                <m:t>2</m:t>
                              </m:r>
                            </m:sup>
                          </m:sSup>
                        </m:den>
                      </m:f>
                    </m:oMath>
                  </m:oMathPara>
                </a14:m>
                <a:endParaRPr kumimoji="1" lang="zh-CN" altLang="en-US" dirty="0"/>
              </a:p>
            </p:txBody>
          </p:sp>
        </mc:Choice>
        <mc:Fallback>
          <p:sp>
            <p:nvSpPr>
              <p:cNvPr id="19" name="文本框 18"/>
              <p:cNvSpPr txBox="1">
                <a:spLocks noRot="1" noChangeAspect="1" noMove="1" noResize="1" noEditPoints="1" noAdjustHandles="1" noChangeArrowheads="1" noChangeShapeType="1" noTextEdit="1"/>
              </p:cNvSpPr>
              <p:nvPr/>
            </p:nvSpPr>
            <p:spPr>
              <a:xfrm>
                <a:off x="3510468" y="4665277"/>
                <a:ext cx="1695208" cy="652551"/>
              </a:xfrm>
              <a:prstGeom prst="rect">
                <a:avLst/>
              </a:prstGeom>
              <a:blipFill rotWithShape="1">
                <a:blip r:embed="rId2"/>
                <a:stretch>
                  <a:fillRect l="-11" t="-87" r="-2475" b="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2758055" y="5424310"/>
                <a:ext cx="1495153" cy="10911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𝑣</m:t>
                      </m:r>
                      <m:r>
                        <a:rPr kumimoji="1" lang="en-US" altLang="zh-CN" i="1" smtClean="0">
                          <a:latin typeface="Cambria Math" panose="02040503050406030204" pitchFamily="18" charset="0"/>
                          <a:ea typeface="Cambria Math" panose="02040503050406030204" pitchFamily="18" charset="0"/>
                        </a:rPr>
                        <m:t>=</m:t>
                      </m:r>
                      <m:rad>
                        <m:radPr>
                          <m:degHide m:val="on"/>
                          <m:ctrlPr>
                            <a:rPr kumimoji="1" lang="en-US" altLang="zh-CN" i="1" smtClean="0">
                              <a:latin typeface="Cambria Math" panose="02040503050406030204" pitchFamily="18" charset="0"/>
                              <a:ea typeface="Cambria Math" panose="02040503050406030204" pitchFamily="18" charset="0"/>
                            </a:rPr>
                          </m:ctrlPr>
                        </m:radPr>
                        <m:deg/>
                        <m:e>
                          <m:f>
                            <m:fPr>
                              <m:ctrlPr>
                                <a:rPr kumimoji="1" lang="en-US" altLang="zh-CN"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𝐺</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𝑚</m:t>
                                  </m:r>
                                </m:e>
                                <m:sub>
                                  <m:r>
                                    <a:rPr kumimoji="1" lang="en-US" altLang="zh-CN" i="1">
                                      <a:latin typeface="Cambria Math" panose="02040503050406030204" pitchFamily="18" charset="0"/>
                                      <a:ea typeface="Cambria Math" panose="02040503050406030204" pitchFamily="18" charset="0"/>
                                    </a:rPr>
                                    <m:t>𝑒</m:t>
                                  </m:r>
                                </m:sub>
                              </m:sSub>
                            </m:num>
                            <m:den>
                              <m:r>
                                <a:rPr kumimoji="1" lang="en-US" altLang="zh-CN" b="0" i="1" smtClean="0">
                                  <a:latin typeface="Cambria Math" panose="02040503050406030204" pitchFamily="18" charset="0"/>
                                  <a:ea typeface="Cambria Math" panose="02040503050406030204" pitchFamily="18" charset="0"/>
                                </a:rPr>
                                <m:t>𝑅</m:t>
                              </m:r>
                            </m:den>
                          </m:f>
                        </m:e>
                      </m:rad>
                    </m:oMath>
                  </m:oMathPara>
                </a14:m>
                <a:endParaRPr kumimoji="1" lang="zh-CN" altLang="en-US" dirty="0"/>
              </a:p>
            </p:txBody>
          </p:sp>
        </mc:Choice>
        <mc:Fallback>
          <p:sp>
            <p:nvSpPr>
              <p:cNvPr id="20" name="文本框 19"/>
              <p:cNvSpPr txBox="1">
                <a:spLocks noRot="1" noChangeAspect="1" noMove="1" noResize="1" noEditPoints="1" noAdjustHandles="1" noChangeArrowheads="1" noChangeShapeType="1" noTextEdit="1"/>
              </p:cNvSpPr>
              <p:nvPr/>
            </p:nvSpPr>
            <p:spPr>
              <a:xfrm>
                <a:off x="2758055" y="5424310"/>
                <a:ext cx="1495153" cy="1091196"/>
              </a:xfrm>
              <a:prstGeom prst="rect">
                <a:avLst/>
              </a:prstGeom>
              <a:blipFill rotWithShape="1">
                <a:blip r:embed="rId3"/>
                <a:stretch>
                  <a:fillRect l="-17" t="-13" r="-1658"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4556282" y="5825824"/>
                <a:ext cx="3288336" cy="44723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rad>
                        <m:radPr>
                          <m:degHide m:val="on"/>
                          <m:ctrlPr>
                            <a:rPr kumimoji="1" lang="en-US" altLang="zh-CN" i="1" smtClean="0">
                              <a:latin typeface="Cambria Math" panose="02040503050406030204" pitchFamily="18" charset="0"/>
                              <a:ea typeface="Cambria Math" panose="02040503050406030204" pitchFamily="18" charset="0"/>
                            </a:rPr>
                          </m:ctrlPr>
                        </m:radPr>
                        <m:deg/>
                        <m:e>
                          <m:r>
                            <a:rPr kumimoji="1" lang="en-US" altLang="zh-CN" b="0" i="1" smtClean="0">
                              <a:latin typeface="Cambria Math" panose="02040503050406030204" pitchFamily="18" charset="0"/>
                              <a:ea typeface="Cambria Math" panose="02040503050406030204" pitchFamily="18" charset="0"/>
                            </a:rPr>
                            <m:t>𝑅𝑔</m:t>
                          </m:r>
                        </m:e>
                      </m:rad>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7</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9</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10</m:t>
                          </m:r>
                        </m:e>
                        <m:sup>
                          <m:r>
                            <a:rPr kumimoji="1" lang="en-US" altLang="zh-CN" b="0" i="1" smtClean="0">
                              <a:latin typeface="Cambria Math" panose="02040503050406030204" pitchFamily="18" charset="0"/>
                              <a:ea typeface="Cambria Math" panose="02040503050406030204" pitchFamily="18" charset="0"/>
                            </a:rPr>
                            <m:t>3</m:t>
                          </m:r>
                        </m:sup>
                      </m:sSup>
                      <m:r>
                        <a:rPr kumimoji="1" lang="en-US" altLang="zh-CN" b="0" i="1" smtClean="0">
                          <a:latin typeface="Cambria Math" panose="02040503050406030204" pitchFamily="18" charset="0"/>
                          <a:ea typeface="Cambria Math" panose="02040503050406030204" pitchFamily="18" charset="0"/>
                        </a:rPr>
                        <m:t> </m:t>
                      </m:r>
                      <m:r>
                        <m:rPr>
                          <m:sty m:val="p"/>
                        </m:rPr>
                        <a:rPr kumimoji="1" lang="en-US" altLang="zh-CN" b="0" i="0" smtClean="0">
                          <a:latin typeface="Cambria Math" panose="02040503050406030204" pitchFamily="18" charset="0"/>
                          <a:ea typeface="Cambria Math" panose="02040503050406030204" pitchFamily="18" charset="0"/>
                        </a:rPr>
                        <m:t>m</m:t>
                      </m:r>
                      <m:r>
                        <a:rPr kumimoji="1" lang="en-US" altLang="zh-CN" b="0" i="0" smtClean="0">
                          <a:latin typeface="Cambria Math" panose="02040503050406030204" pitchFamily="18" charset="0"/>
                          <a:ea typeface="Cambria Math" panose="02040503050406030204" pitchFamily="18" charset="0"/>
                        </a:rPr>
                        <m:t>∕</m:t>
                      </m:r>
                      <m:r>
                        <m:rPr>
                          <m:sty m:val="p"/>
                        </m:rPr>
                        <a:rPr kumimoji="1" lang="en-US" altLang="zh-CN" b="0" i="0" smtClean="0">
                          <a:latin typeface="Cambria Math" panose="02040503050406030204" pitchFamily="18" charset="0"/>
                          <a:ea typeface="Cambria Math" panose="02040503050406030204" pitchFamily="18" charset="0"/>
                        </a:rPr>
                        <m:t>s</m:t>
                      </m:r>
                    </m:oMath>
                  </m:oMathPara>
                </a14:m>
                <a:endParaRPr kumimoji="1" lang="zh-CN" altLang="en-US" dirty="0"/>
              </a:p>
            </p:txBody>
          </p:sp>
        </mc:Choice>
        <mc:Fallback>
          <p:sp>
            <p:nvSpPr>
              <p:cNvPr id="21" name="文本框 20"/>
              <p:cNvSpPr txBox="1">
                <a:spLocks noRot="1" noChangeAspect="1" noMove="1" noResize="1" noEditPoints="1" noAdjustHandles="1" noChangeArrowheads="1" noChangeShapeType="1" noTextEdit="1"/>
              </p:cNvSpPr>
              <p:nvPr/>
            </p:nvSpPr>
            <p:spPr>
              <a:xfrm>
                <a:off x="4556282" y="5825824"/>
                <a:ext cx="3288336" cy="447238"/>
              </a:xfrm>
              <a:prstGeom prst="rect">
                <a:avLst/>
              </a:prstGeom>
              <a:blipFill rotWithShape="1">
                <a:blip r:embed="rId4"/>
                <a:stretch>
                  <a:fillRect l="-5" t="-75" r="-2844"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9624392" y="4924162"/>
                <a:ext cx="1276888" cy="7139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𝑔</m:t>
                      </m:r>
                      <m:r>
                        <a:rPr kumimoji="1" lang="en-US" altLang="zh-CN" i="1" smtClean="0">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𝐺</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𝑚</m:t>
                              </m:r>
                            </m:e>
                            <m:sub>
                              <m:r>
                                <a:rPr kumimoji="1" lang="en-US" altLang="zh-CN" i="1">
                                  <a:latin typeface="Cambria Math" panose="02040503050406030204" pitchFamily="18" charset="0"/>
                                  <a:ea typeface="Cambria Math" panose="02040503050406030204" pitchFamily="18" charset="0"/>
                                </a:rPr>
                                <m:t>𝑒</m:t>
                              </m:r>
                            </m:sub>
                          </m:sSub>
                        </m:num>
                        <m:den>
                          <m:sSup>
                            <m:sSupPr>
                              <m:ctrlPr>
                                <a:rPr kumimoji="1" lang="en-US" altLang="zh-CN"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𝑅</m:t>
                              </m:r>
                            </m:e>
                            <m:sup>
                              <m:r>
                                <a:rPr kumimoji="1" lang="en-US" altLang="zh-CN" b="0" i="1" smtClean="0">
                                  <a:latin typeface="Cambria Math" panose="02040503050406030204" pitchFamily="18" charset="0"/>
                                  <a:ea typeface="Cambria Math" panose="02040503050406030204" pitchFamily="18" charset="0"/>
                                </a:rPr>
                                <m:t>2</m:t>
                              </m:r>
                            </m:sup>
                          </m:sSup>
                        </m:den>
                      </m:f>
                    </m:oMath>
                  </m:oMathPara>
                </a14:m>
                <a:endParaRPr kumimoji="1"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9624392" y="4924162"/>
                <a:ext cx="1276888" cy="713913"/>
              </a:xfrm>
              <a:prstGeom prst="rect">
                <a:avLst/>
              </a:prstGeom>
              <a:blipFill rotWithShape="1">
                <a:blip r:embed="rId5"/>
                <a:stretch>
                  <a:fillRect l="-26" t="-52" r="-2170" b="76"/>
                </a:stretch>
              </a:blipFill>
            </p:spPr>
            <p:txBody>
              <a:bodyPr/>
              <a:lstStyle/>
              <a:p>
                <a:r>
                  <a:rPr lang="zh-CN" altLang="en-US">
                    <a:noFill/>
                  </a:rPr>
                  <a:t> </a:t>
                </a:r>
              </a:p>
            </p:txBody>
          </p:sp>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dissolve">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8196">
                                            <p:txEl>
                                              <p:pRg st="0" end="0"/>
                                            </p:txEl>
                                          </p:spTgt>
                                        </p:tgtEl>
                                        <p:attrNameLst>
                                          <p:attrName>style.visibility</p:attrName>
                                        </p:attrNameLst>
                                      </p:cBhvr>
                                      <p:to>
                                        <p:strVal val="visible"/>
                                      </p:to>
                                    </p:set>
                                    <p:animEffect transition="in" filter="barn(outVertical)">
                                      <p:cBhvr>
                                        <p:cTn id="17" dur="500"/>
                                        <p:tgtEl>
                                          <p:spTgt spid="819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8196">
                                            <p:txEl>
                                              <p:pRg st="1" end="1"/>
                                            </p:txEl>
                                          </p:spTgt>
                                        </p:tgtEl>
                                        <p:attrNameLst>
                                          <p:attrName>style.visibility</p:attrName>
                                        </p:attrNameLst>
                                      </p:cBhvr>
                                      <p:to>
                                        <p:strVal val="visible"/>
                                      </p:to>
                                    </p:set>
                                    <p:animEffect transition="in" filter="barn(outVertical)">
                                      <p:cBhvr>
                                        <p:cTn id="22" dur="500"/>
                                        <p:tgtEl>
                                          <p:spTgt spid="819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311"/>
                                        </p:tgtEl>
                                        <p:attrNameLst>
                                          <p:attrName>style.visibility</p:attrName>
                                        </p:attrNameLst>
                                      </p:cBhvr>
                                      <p:to>
                                        <p:strVal val="visible"/>
                                      </p:to>
                                    </p:set>
                                    <p:animEffect transition="in" filter="wipe(left)">
                                      <p:cBhvr>
                                        <p:cTn id="32" dur="500"/>
                                        <p:tgtEl>
                                          <p:spTgt spid="553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nimBg="1" autoUpdateAnimBg="0" build="p"/>
      <p:bldP spid="8196" grpId="0" animBg="1" autoUpdateAnimBg="0" build="p"/>
      <p:bldP spid="55311" grpId="0"/>
      <p:bldP spid="4" grpId="0"/>
      <p:bldP spid="19" grpId="0"/>
      <p:bldP spid="20" grpId="0"/>
      <p:bldP spid="21" grpId="0"/>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571500" y="241300"/>
            <a:ext cx="8713925" cy="1664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lang="zh-CN" altLang="en-US" sz="2400" b="1" dirty="0">
                <a:solidFill>
                  <a:srgbClr val="FF0000"/>
                </a:solidFill>
                <a:latin typeface="微软雅黑" panose="020B0503020204020204" pitchFamily="34" charset="-122"/>
                <a:ea typeface="微软雅黑" panose="020B0503020204020204" pitchFamily="34" charset="-122"/>
              </a:rPr>
              <a:t>例</a:t>
            </a:r>
            <a:r>
              <a:rPr lang="zh-CN" altLang="zh-CN" sz="2400" b="1" dirty="0">
                <a:solidFill>
                  <a:srgbClr val="FF0000"/>
                </a:solidFill>
                <a:latin typeface="微软雅黑" panose="020B0503020204020204" pitchFamily="34" charset="-122"/>
                <a:ea typeface="微软雅黑" panose="020B0503020204020204" pitchFamily="34" charset="-122"/>
              </a:rPr>
              <a:t>2  </a:t>
            </a:r>
            <a:r>
              <a:rPr lang="zh-CN" altLang="en-US" sz="2400" dirty="0">
                <a:solidFill>
                  <a:srgbClr val="FF0000"/>
                </a:solidFill>
                <a:latin typeface="微软雅黑" panose="020B0503020204020204" pitchFamily="34" charset="-122"/>
                <a:ea typeface="微软雅黑" panose="020B0503020204020204" pitchFamily="34" charset="-122"/>
              </a:rPr>
              <a:t>开普勒第二定律</a:t>
            </a:r>
            <a:r>
              <a:rPr lang="zh-CN" altLang="en-US" sz="2400" dirty="0">
                <a:latin typeface="微软雅黑" panose="020B0503020204020204" pitchFamily="34" charset="-122"/>
                <a:ea typeface="微软雅黑" panose="020B0503020204020204" pitchFamily="34" charset="-122"/>
              </a:rPr>
              <a:t>表明</a:t>
            </a:r>
            <a:r>
              <a:rPr lang="zh-CN"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行星沿椭圆轨道绕太阳旋转</a:t>
            </a:r>
            <a:r>
              <a:rPr lang="zh-CN"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太阳位于椭圆的一个焦点上，</a:t>
            </a:r>
            <a:r>
              <a:rPr lang="zh-CN" altLang="en-US" sz="2400" dirty="0">
                <a:solidFill>
                  <a:srgbClr val="FF0000"/>
                </a:solidFill>
                <a:latin typeface="微软雅黑" panose="020B0503020204020204" pitchFamily="34" charset="-122"/>
                <a:ea typeface="微软雅黑" panose="020B0503020204020204" pitchFamily="34" charset="-122"/>
              </a:rPr>
              <a:t>证明行星相对太阳的极径在相等的时间内扫过相等的面积</a:t>
            </a:r>
            <a:r>
              <a:rPr lang="zh-CN" altLang="en-US" sz="2400"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p:txBody>
      </p:sp>
      <p:sp>
        <p:nvSpPr>
          <p:cNvPr id="9219" name="Rectangle 3"/>
          <p:cNvSpPr>
            <a:spLocks noChangeArrowheads="1"/>
          </p:cNvSpPr>
          <p:nvPr/>
        </p:nvSpPr>
        <p:spPr bwMode="auto">
          <a:xfrm>
            <a:off x="249990" y="2144333"/>
            <a:ext cx="11285140" cy="69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60000"/>
              </a:lnSpc>
              <a:spcBef>
                <a:spcPct val="0"/>
              </a:spcBef>
              <a:buFontTx/>
              <a:buNone/>
            </a:pPr>
            <a:r>
              <a:rPr lang="zh-CN" altLang="zh-CN" dirty="0">
                <a:solidFill>
                  <a:srgbClr val="0432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0432FF"/>
                </a:solidFill>
                <a:latin typeface="Times New Roman" panose="02020603050405020304" pitchFamily="18" charset="0"/>
                <a:ea typeface="微软雅黑" panose="020B0503020204020204" pitchFamily="34" charset="-122"/>
                <a:cs typeface="Times New Roman" panose="02020603050405020304" pitchFamily="18" charset="0"/>
              </a:rPr>
              <a:t>解</a:t>
            </a:r>
            <a:r>
              <a:rPr lang="zh-CN" altLang="zh-CN" sz="2400" b="1" dirty="0">
                <a:solidFill>
                  <a:srgbClr val="0432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设太阳和行星质量为</a:t>
            </a:r>
            <a:r>
              <a:rPr lang="zh-CN" altLang="zh-CN" sz="2400" i="1"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2400" baseline="-250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i="1"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（质点）。万有引力为行星绕太阳旋转提供向心力。</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32" name="Rectangle 5"/>
          <p:cNvSpPr>
            <a:spLocks noChangeArrowheads="1"/>
          </p:cNvSpPr>
          <p:nvPr/>
        </p:nvSpPr>
        <p:spPr bwMode="auto">
          <a:xfrm>
            <a:off x="606832" y="4609512"/>
            <a:ext cx="18843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0"/>
              </a:spcBef>
              <a:buFontTx/>
              <a:buNone/>
            </a:pPr>
            <a:r>
              <a:rPr lang="zh-CN" altLang="en-US" sz="2400" dirty="0">
                <a:latin typeface="微软雅黑" panose="020B0503020204020204" pitchFamily="34" charset="-122"/>
                <a:ea typeface="微软雅黑" panose="020B0503020204020204" pitchFamily="34" charset="-122"/>
              </a:rPr>
              <a:t>行星牛二：</a:t>
            </a:r>
            <a:endParaRPr lang="zh-CN" altLang="zh-CN" dirty="0">
              <a:latin typeface="微软雅黑" panose="020B0503020204020204" pitchFamily="34" charset="-122"/>
              <a:ea typeface="微软雅黑" panose="020B0503020204020204" pitchFamily="34" charset="-122"/>
            </a:endParaRPr>
          </a:p>
        </p:txBody>
      </p:sp>
      <p:sp>
        <p:nvSpPr>
          <p:cNvPr id="56331" name="Rectangle 10"/>
          <p:cNvSpPr>
            <a:spLocks noChangeArrowheads="1"/>
          </p:cNvSpPr>
          <p:nvPr/>
        </p:nvSpPr>
        <p:spPr bwMode="auto">
          <a:xfrm>
            <a:off x="547687" y="2895599"/>
            <a:ext cx="11347451"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70000"/>
              </a:lnSpc>
              <a:spcBef>
                <a:spcPct val="0"/>
              </a:spcBef>
              <a:buFontTx/>
              <a:buNone/>
            </a:pPr>
            <a:r>
              <a:rPr lang="zh-CN" altLang="en-US" sz="2400" dirty="0">
                <a:latin typeface="微软雅黑" panose="020B0503020204020204" pitchFamily="34" charset="-122"/>
                <a:ea typeface="微软雅黑" panose="020B0503020204020204" pitchFamily="34" charset="-122"/>
              </a:rPr>
              <a:t>采用太阳位于极点的极坐标系，行星所受太阳的万有引力可表示为</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 </a:t>
            </a:r>
            <a:endParaRPr lang="zh-CN" altLang="zh-CN" sz="2400" dirty="0">
              <a:latin typeface="微软雅黑" panose="020B0503020204020204" pitchFamily="34" charset="-122"/>
              <a:ea typeface="微软雅黑" panose="020B0503020204020204" pitchFamily="34" charset="-122"/>
            </a:endParaRPr>
          </a:p>
        </p:txBody>
      </p:sp>
      <p:graphicFrame>
        <p:nvGraphicFramePr>
          <p:cNvPr id="12" name="Object 4"/>
          <p:cNvGraphicFramePr>
            <a:graphicFrameLocks noChangeAspect="1"/>
          </p:cNvGraphicFramePr>
          <p:nvPr/>
        </p:nvGraphicFramePr>
        <p:xfrm>
          <a:off x="2063552" y="8469560"/>
          <a:ext cx="6324600" cy="989012"/>
        </p:xfrm>
        <a:graphic>
          <a:graphicData uri="http://schemas.openxmlformats.org/presentationml/2006/ole">
            <mc:AlternateContent xmlns:mc="http://schemas.openxmlformats.org/markup-compatibility/2006">
              <mc:Choice xmlns:v="urn:schemas-microsoft-com:vml" Requires="v">
                <p:oleObj spid="_x0000_s2" name="" r:id="rId1" imgW="62788800" imgH="9753600" progId="Equation.3">
                  <p:embed/>
                </p:oleObj>
              </mc:Choice>
              <mc:Fallback>
                <p:oleObj name="" r:id="rId1" imgW="62788800" imgH="97536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8469560"/>
                        <a:ext cx="6324600" cy="989012"/>
                      </a:xfrm>
                      <a:prstGeom prst="rect">
                        <a:avLst/>
                      </a:prstGeom>
                      <a:noFill/>
                      <a:ln>
                        <a:solidFill>
                          <a:srgbClr val="FF0000"/>
                        </a:solidFill>
                      </a:ln>
                    </p:spPr>
                  </p:pic>
                </p:oleObj>
              </mc:Fallback>
            </mc:AlternateContent>
          </a:graphicData>
        </a:graphic>
      </p:graphicFrame>
      <mc:AlternateContent xmlns:mc="http://schemas.openxmlformats.org/markup-compatibility/2006">
        <mc:Choice xmlns:a14="http://schemas.microsoft.com/office/drawing/2010/main" Requires="a14">
          <p:sp>
            <p:nvSpPr>
              <p:cNvPr id="5" name="文本框 4"/>
              <p:cNvSpPr txBox="1"/>
              <p:nvPr/>
            </p:nvSpPr>
            <p:spPr>
              <a:xfrm>
                <a:off x="1127448" y="5527225"/>
                <a:ext cx="3159326" cy="91223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i="1" smtClean="0">
                              <a:latin typeface="Cambria Math" panose="02040503050406030204" pitchFamily="18" charset="0"/>
                              <a:ea typeface="Cambria Math" panose="02040503050406030204" pitchFamily="18" charset="0"/>
                            </a:rPr>
                            <m:t>𝜌</m:t>
                          </m:r>
                        </m:sub>
                      </m:sSub>
                      <m:r>
                        <a:rPr kumimoji="1" lang="en-US" altLang="zh-CN" sz="2800" i="1" smtClean="0">
                          <a:latin typeface="Cambria Math" panose="02040503050406030204" pitchFamily="18" charset="0"/>
                          <a:ea typeface="Cambria Math" panose="02040503050406030204" pitchFamily="18" charset="0"/>
                        </a:rPr>
                        <m:t>=</m:t>
                      </m:r>
                      <m:f>
                        <m:fPr>
                          <m:ctrlPr>
                            <a:rPr kumimoji="1" lang="en-US" altLang="zh-CN" sz="2800" i="1" smtClean="0">
                              <a:latin typeface="Cambria Math" panose="02040503050406030204" pitchFamily="18" charset="0"/>
                              <a:ea typeface="Cambria Math" panose="02040503050406030204" pitchFamily="18" charset="0"/>
                            </a:rPr>
                          </m:ctrlPr>
                        </m:fPr>
                        <m:num>
                          <m:sSup>
                            <m:sSupPr>
                              <m:ctrlPr>
                                <a:rPr kumimoji="1" lang="en-US" altLang="zh-CN" sz="2800" i="1" smtClean="0">
                                  <a:latin typeface="Cambria Math" panose="02040503050406030204" pitchFamily="18" charset="0"/>
                                  <a:ea typeface="Cambria Math" panose="02040503050406030204" pitchFamily="18" charset="0"/>
                                </a:rPr>
                              </m:ctrlPr>
                            </m:sSupPr>
                            <m:e>
                              <m:r>
                                <a:rPr kumimoji="1" lang="en-US" altLang="zh-CN" sz="2800" b="0" i="1" smtClean="0">
                                  <a:latin typeface="Cambria Math" panose="02040503050406030204" pitchFamily="18" charset="0"/>
                                  <a:ea typeface="Cambria Math" panose="02040503050406030204" pitchFamily="18" charset="0"/>
                                </a:rPr>
                                <m:t>𝑑</m:t>
                              </m:r>
                            </m:e>
                            <m:sup>
                              <m:r>
                                <a:rPr kumimoji="1" lang="en-US" altLang="zh-CN" sz="2800" b="0" i="1" smtClean="0">
                                  <a:latin typeface="Cambria Math" panose="02040503050406030204" pitchFamily="18" charset="0"/>
                                  <a:ea typeface="Cambria Math" panose="02040503050406030204" pitchFamily="18" charset="0"/>
                                </a:rPr>
                                <m:t>2</m:t>
                              </m:r>
                            </m:sup>
                          </m:sSup>
                          <m:r>
                            <a:rPr kumimoji="1" lang="en-US" altLang="zh-CN" sz="2800" i="1" smtClean="0">
                              <a:latin typeface="Cambria Math" panose="02040503050406030204" pitchFamily="18" charset="0"/>
                              <a:ea typeface="Cambria Math" panose="02040503050406030204" pitchFamily="18" charset="0"/>
                            </a:rPr>
                            <m:t>𝜌</m:t>
                          </m:r>
                        </m:num>
                        <m:den>
                          <m:r>
                            <a:rPr kumimoji="1" lang="en-US" altLang="zh-CN" sz="2800" b="0" i="1" smtClean="0">
                              <a:latin typeface="Cambria Math" panose="02040503050406030204" pitchFamily="18" charset="0"/>
                              <a:ea typeface="Cambria Math" panose="02040503050406030204" pitchFamily="18" charset="0"/>
                            </a:rPr>
                            <m:t>𝑑</m:t>
                          </m:r>
                          <m:sSup>
                            <m:sSupPr>
                              <m:ctrlPr>
                                <a:rPr kumimoji="1" lang="en-US" altLang="zh-CN" sz="2800" b="0" i="1" smtClean="0">
                                  <a:latin typeface="Cambria Math" panose="02040503050406030204" pitchFamily="18" charset="0"/>
                                  <a:ea typeface="Cambria Math" panose="02040503050406030204" pitchFamily="18" charset="0"/>
                                </a:rPr>
                              </m:ctrlPr>
                            </m:sSupPr>
                            <m:e>
                              <m:r>
                                <a:rPr kumimoji="1" lang="en-US" altLang="zh-CN" sz="2800" b="0" i="1" smtClean="0">
                                  <a:latin typeface="Cambria Math" panose="02040503050406030204" pitchFamily="18" charset="0"/>
                                  <a:ea typeface="Cambria Math" panose="02040503050406030204" pitchFamily="18" charset="0"/>
                                </a:rPr>
                                <m:t>𝑡</m:t>
                              </m:r>
                            </m:e>
                            <m:sup>
                              <m:r>
                                <a:rPr kumimoji="1" lang="en-US" altLang="zh-CN" sz="2800" b="0" i="1" smtClean="0">
                                  <a:latin typeface="Cambria Math" panose="02040503050406030204" pitchFamily="18" charset="0"/>
                                  <a:ea typeface="Cambria Math" panose="02040503050406030204" pitchFamily="18" charset="0"/>
                                </a:rPr>
                                <m:t>2</m:t>
                              </m:r>
                            </m:sup>
                          </m:sSup>
                        </m:den>
                      </m:f>
                      <m:r>
                        <a:rPr kumimoji="1" lang="en-US" altLang="zh-CN" sz="2800" i="1" smtClean="0">
                          <a:latin typeface="Cambria Math" panose="02040503050406030204" pitchFamily="18" charset="0"/>
                          <a:ea typeface="Cambria Math" panose="02040503050406030204" pitchFamily="18" charset="0"/>
                        </a:rPr>
                        <m:t>−</m:t>
                      </m:r>
                      <m:r>
                        <a:rPr kumimoji="1" lang="en-US" altLang="zh-CN" sz="2800" i="1" smtClean="0">
                          <a:latin typeface="Cambria Math" panose="02040503050406030204" pitchFamily="18" charset="0"/>
                          <a:ea typeface="Cambria Math" panose="02040503050406030204" pitchFamily="18" charset="0"/>
                        </a:rPr>
                        <m:t>𝜌</m:t>
                      </m:r>
                      <m:sSup>
                        <m:sSupPr>
                          <m:ctrlPr>
                            <a:rPr kumimoji="1" lang="en-US" altLang="zh-CN" sz="2800" i="1" smtClean="0">
                              <a:latin typeface="Cambria Math" panose="02040503050406030204" pitchFamily="18" charset="0"/>
                              <a:ea typeface="Cambria Math" panose="02040503050406030204" pitchFamily="18" charset="0"/>
                            </a:rPr>
                          </m:ctrlPr>
                        </m:sSupPr>
                        <m:e>
                          <m:d>
                            <m:dPr>
                              <m:ctrlPr>
                                <a:rPr kumimoji="1" lang="en-US" altLang="zh-CN" sz="2800" i="1" smtClean="0">
                                  <a:latin typeface="Cambria Math" panose="02040503050406030204" pitchFamily="18" charset="0"/>
                                  <a:ea typeface="Cambria Math" panose="02040503050406030204" pitchFamily="18" charset="0"/>
                                </a:rPr>
                              </m:ctrlPr>
                            </m:dPr>
                            <m:e>
                              <m:f>
                                <m:fPr>
                                  <m:ctrlPr>
                                    <a:rPr kumimoji="1" lang="en-US" altLang="zh-CN" sz="2800" i="1" smtClean="0">
                                      <a:latin typeface="Cambria Math" panose="02040503050406030204" pitchFamily="18" charset="0"/>
                                      <a:ea typeface="Cambria Math" panose="02040503050406030204" pitchFamily="18" charset="0"/>
                                    </a:rPr>
                                  </m:ctrlPr>
                                </m:fPr>
                                <m:num>
                                  <m:r>
                                    <a:rPr kumimoji="1" lang="en-US" altLang="zh-CN" sz="2800" b="0" i="1" smtClean="0">
                                      <a:latin typeface="Cambria Math" panose="02040503050406030204" pitchFamily="18" charset="0"/>
                                      <a:ea typeface="Cambria Math" panose="02040503050406030204" pitchFamily="18" charset="0"/>
                                    </a:rPr>
                                    <m:t>𝑑</m:t>
                                  </m:r>
                                  <m:r>
                                    <a:rPr kumimoji="1" lang="en-US" altLang="zh-CN" sz="2800" b="0" i="1" smtClean="0">
                                      <a:latin typeface="Cambria Math" panose="02040503050406030204" pitchFamily="18" charset="0"/>
                                      <a:ea typeface="Cambria Math" panose="02040503050406030204" pitchFamily="18" charset="0"/>
                                    </a:rPr>
                                    <m:t>𝜃</m:t>
                                  </m:r>
                                </m:num>
                                <m:den>
                                  <m:r>
                                    <a:rPr kumimoji="1" lang="en-US" altLang="zh-CN" sz="2800" b="0" i="1" smtClean="0">
                                      <a:latin typeface="Cambria Math" panose="02040503050406030204" pitchFamily="18" charset="0"/>
                                      <a:ea typeface="Cambria Math" panose="02040503050406030204" pitchFamily="18" charset="0"/>
                                    </a:rPr>
                                    <m:t>𝑑𝑡</m:t>
                                  </m:r>
                                </m:den>
                              </m:f>
                            </m:e>
                          </m:d>
                        </m:e>
                        <m:sup>
                          <m:r>
                            <a:rPr kumimoji="1" lang="en-US" altLang="zh-CN" sz="2800" b="0" i="1" smtClean="0">
                              <a:latin typeface="Cambria Math" panose="02040503050406030204" pitchFamily="18" charset="0"/>
                              <a:ea typeface="Cambria Math" panose="02040503050406030204" pitchFamily="18" charset="0"/>
                            </a:rPr>
                            <m:t>2</m:t>
                          </m:r>
                        </m:sup>
                      </m:sSup>
                    </m:oMath>
                  </m:oMathPara>
                </a14:m>
                <a:endParaRPr kumimoji="1" lang="zh-CN" altLang="en-US" sz="2800" dirty="0"/>
              </a:p>
            </p:txBody>
          </p:sp>
        </mc:Choice>
        <mc:Fallback>
          <p:sp>
            <p:nvSpPr>
              <p:cNvPr id="5" name="文本框 4"/>
              <p:cNvSpPr txBox="1">
                <a:spLocks noRot="1" noChangeAspect="1" noMove="1" noResize="1" noEditPoints="1" noAdjustHandles="1" noChangeArrowheads="1" noChangeShapeType="1" noTextEdit="1"/>
              </p:cNvSpPr>
              <p:nvPr/>
            </p:nvSpPr>
            <p:spPr>
              <a:xfrm>
                <a:off x="1127448" y="5527225"/>
                <a:ext cx="3159326" cy="912237"/>
              </a:xfrm>
              <a:prstGeom prst="rect">
                <a:avLst/>
              </a:prstGeom>
              <a:blipFill rotWithShape="1">
                <a:blip r:embed="rId3"/>
                <a:stretch>
                  <a:fillRect l="-10" t="-20" r="17"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5225852" y="5589823"/>
                <a:ext cx="4059573" cy="8645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i="1" smtClean="0">
                              <a:latin typeface="Cambria Math" panose="02040503050406030204" pitchFamily="18" charset="0"/>
                              <a:ea typeface="Cambria Math" panose="02040503050406030204" pitchFamily="18" charset="0"/>
                            </a:rPr>
                            <m:t>𝜃</m:t>
                          </m:r>
                        </m:sub>
                      </m:sSub>
                      <m:r>
                        <a:rPr kumimoji="1" lang="en-US" altLang="zh-CN" sz="2800" i="1" smtClean="0">
                          <a:latin typeface="Cambria Math" panose="02040503050406030204" pitchFamily="18" charset="0"/>
                          <a:ea typeface="Cambria Math" panose="02040503050406030204" pitchFamily="18" charset="0"/>
                        </a:rPr>
                        <m:t>=</m:t>
                      </m:r>
                      <m:r>
                        <a:rPr kumimoji="1" lang="en-US" altLang="zh-CN" sz="2800" i="1" smtClean="0">
                          <a:latin typeface="Cambria Math" panose="02040503050406030204" pitchFamily="18" charset="0"/>
                          <a:ea typeface="Cambria Math" panose="02040503050406030204" pitchFamily="18" charset="0"/>
                        </a:rPr>
                        <m:t>𝜌</m:t>
                      </m:r>
                      <m:f>
                        <m:fPr>
                          <m:ctrlPr>
                            <a:rPr kumimoji="1" lang="en-US" altLang="zh-CN" sz="2800" i="1" smtClean="0">
                              <a:latin typeface="Cambria Math" panose="02040503050406030204" pitchFamily="18" charset="0"/>
                              <a:ea typeface="Cambria Math" panose="02040503050406030204" pitchFamily="18" charset="0"/>
                            </a:rPr>
                          </m:ctrlPr>
                        </m:fPr>
                        <m:num>
                          <m:sSup>
                            <m:sSupPr>
                              <m:ctrlPr>
                                <a:rPr kumimoji="1" lang="en-US" altLang="zh-CN" sz="2800" i="1" smtClean="0">
                                  <a:latin typeface="Cambria Math" panose="02040503050406030204" pitchFamily="18" charset="0"/>
                                  <a:ea typeface="Cambria Math" panose="02040503050406030204" pitchFamily="18" charset="0"/>
                                </a:rPr>
                              </m:ctrlPr>
                            </m:sSupPr>
                            <m:e>
                              <m:r>
                                <a:rPr kumimoji="1" lang="en-US" altLang="zh-CN" sz="2800" b="0" i="1" smtClean="0">
                                  <a:latin typeface="Cambria Math" panose="02040503050406030204" pitchFamily="18" charset="0"/>
                                  <a:ea typeface="Cambria Math" panose="02040503050406030204" pitchFamily="18" charset="0"/>
                                </a:rPr>
                                <m:t>𝑑</m:t>
                              </m:r>
                            </m:e>
                            <m:sup>
                              <m:r>
                                <a:rPr kumimoji="1" lang="en-US" altLang="zh-CN" sz="2800" b="0" i="1" smtClean="0">
                                  <a:latin typeface="Cambria Math" panose="02040503050406030204" pitchFamily="18" charset="0"/>
                                  <a:ea typeface="Cambria Math" panose="02040503050406030204" pitchFamily="18" charset="0"/>
                                </a:rPr>
                                <m:t>2</m:t>
                              </m:r>
                            </m:sup>
                          </m:sSup>
                          <m:r>
                            <a:rPr kumimoji="1" lang="en-US" altLang="zh-CN" sz="2800" i="1" smtClean="0">
                              <a:latin typeface="Cambria Math" panose="02040503050406030204" pitchFamily="18" charset="0"/>
                              <a:ea typeface="Cambria Math" panose="02040503050406030204" pitchFamily="18" charset="0"/>
                            </a:rPr>
                            <m:t>𝜃</m:t>
                          </m:r>
                        </m:num>
                        <m:den>
                          <m:r>
                            <a:rPr kumimoji="1" lang="en-US" altLang="zh-CN" sz="2800" b="0" i="1" smtClean="0">
                              <a:latin typeface="Cambria Math" panose="02040503050406030204" pitchFamily="18" charset="0"/>
                              <a:ea typeface="Cambria Math" panose="02040503050406030204" pitchFamily="18" charset="0"/>
                            </a:rPr>
                            <m:t>𝑑</m:t>
                          </m:r>
                          <m:sSup>
                            <m:sSupPr>
                              <m:ctrlPr>
                                <a:rPr kumimoji="1" lang="en-US" altLang="zh-CN" sz="2800" b="0" i="1" smtClean="0">
                                  <a:latin typeface="Cambria Math" panose="02040503050406030204" pitchFamily="18" charset="0"/>
                                  <a:ea typeface="Cambria Math" panose="02040503050406030204" pitchFamily="18" charset="0"/>
                                </a:rPr>
                              </m:ctrlPr>
                            </m:sSupPr>
                            <m:e>
                              <m:r>
                                <a:rPr kumimoji="1" lang="en-US" altLang="zh-CN" sz="2800" b="0" i="1" smtClean="0">
                                  <a:latin typeface="Cambria Math" panose="02040503050406030204" pitchFamily="18" charset="0"/>
                                  <a:ea typeface="Cambria Math" panose="02040503050406030204" pitchFamily="18" charset="0"/>
                                </a:rPr>
                                <m:t>𝑡</m:t>
                              </m:r>
                            </m:e>
                            <m:sup>
                              <m:r>
                                <a:rPr kumimoji="1" lang="en-US" altLang="zh-CN" sz="2800" b="0" i="1" smtClean="0">
                                  <a:latin typeface="Cambria Math" panose="02040503050406030204" pitchFamily="18" charset="0"/>
                                  <a:ea typeface="Cambria Math" panose="02040503050406030204" pitchFamily="18" charset="0"/>
                                </a:rPr>
                                <m:t>2</m:t>
                              </m:r>
                            </m:sup>
                          </m:sSup>
                        </m:den>
                      </m:f>
                      <m:r>
                        <a:rPr kumimoji="1" lang="en-US" altLang="zh-CN" sz="280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2</m:t>
                      </m:r>
                      <m:f>
                        <m:fPr>
                          <m:ctrlPr>
                            <a:rPr kumimoji="1" lang="en-US" altLang="zh-CN" sz="2800" i="1">
                              <a:latin typeface="Cambria Math" panose="02040503050406030204" pitchFamily="18" charset="0"/>
                              <a:ea typeface="Cambria Math" panose="02040503050406030204" pitchFamily="18" charset="0"/>
                            </a:rPr>
                          </m:ctrlPr>
                        </m:fPr>
                        <m:num>
                          <m:r>
                            <a:rPr kumimoji="1" lang="en-US" altLang="zh-CN" sz="2800" i="1">
                              <a:latin typeface="Cambria Math" panose="02040503050406030204" pitchFamily="18" charset="0"/>
                              <a:ea typeface="Cambria Math" panose="02040503050406030204" pitchFamily="18" charset="0"/>
                            </a:rPr>
                            <m:t>𝑑</m:t>
                          </m:r>
                          <m:r>
                            <a:rPr kumimoji="1" lang="en-US" altLang="zh-CN" sz="2800" i="1" smtClean="0">
                              <a:latin typeface="Cambria Math" panose="02040503050406030204" pitchFamily="18" charset="0"/>
                              <a:ea typeface="Cambria Math" panose="02040503050406030204" pitchFamily="18" charset="0"/>
                            </a:rPr>
                            <m:t>𝜌</m:t>
                          </m:r>
                        </m:num>
                        <m:den>
                          <m:r>
                            <a:rPr kumimoji="1" lang="en-US" altLang="zh-CN" sz="2800" i="1">
                              <a:latin typeface="Cambria Math" panose="02040503050406030204" pitchFamily="18" charset="0"/>
                              <a:ea typeface="Cambria Math" panose="02040503050406030204" pitchFamily="18" charset="0"/>
                            </a:rPr>
                            <m:t>𝑑𝑡</m:t>
                          </m:r>
                        </m:den>
                      </m:f>
                      <m:f>
                        <m:fPr>
                          <m:ctrlPr>
                            <a:rPr kumimoji="1" lang="en-US" altLang="zh-CN" sz="2800" i="1">
                              <a:latin typeface="Cambria Math" panose="02040503050406030204" pitchFamily="18" charset="0"/>
                              <a:ea typeface="Cambria Math" panose="02040503050406030204" pitchFamily="18" charset="0"/>
                            </a:rPr>
                          </m:ctrlPr>
                        </m:fPr>
                        <m:num>
                          <m:r>
                            <a:rPr kumimoji="1" lang="en-US" altLang="zh-CN" sz="2800" i="1">
                              <a:latin typeface="Cambria Math" panose="02040503050406030204" pitchFamily="18" charset="0"/>
                              <a:ea typeface="Cambria Math" panose="02040503050406030204" pitchFamily="18" charset="0"/>
                            </a:rPr>
                            <m:t>𝑑</m:t>
                          </m:r>
                          <m:r>
                            <a:rPr kumimoji="1" lang="en-US" altLang="zh-CN" sz="2800" i="1">
                              <a:latin typeface="Cambria Math" panose="02040503050406030204" pitchFamily="18" charset="0"/>
                              <a:ea typeface="Cambria Math" panose="02040503050406030204" pitchFamily="18" charset="0"/>
                            </a:rPr>
                            <m:t>𝜃</m:t>
                          </m:r>
                        </m:num>
                        <m:den>
                          <m:r>
                            <a:rPr kumimoji="1" lang="en-US" altLang="zh-CN" sz="2800" i="1">
                              <a:latin typeface="Cambria Math" panose="02040503050406030204" pitchFamily="18" charset="0"/>
                              <a:ea typeface="Cambria Math" panose="02040503050406030204" pitchFamily="18" charset="0"/>
                            </a:rPr>
                            <m:t>𝑑𝑡</m:t>
                          </m:r>
                        </m:den>
                      </m:f>
                      <m:r>
                        <a:rPr kumimoji="1" lang="en-US" altLang="zh-CN" sz="280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0</m:t>
                      </m:r>
                    </m:oMath>
                  </m:oMathPara>
                </a14:m>
                <a:endParaRPr kumimoji="1" lang="zh-CN" altLang="en-US" sz="2800" dirty="0"/>
              </a:p>
            </p:txBody>
          </p:sp>
        </mc:Choice>
        <mc:Fallback>
          <p:sp>
            <p:nvSpPr>
              <p:cNvPr id="14" name="文本框 13"/>
              <p:cNvSpPr txBox="1">
                <a:spLocks noRot="1" noChangeAspect="1" noMove="1" noResize="1" noEditPoints="1" noAdjustHandles="1" noChangeArrowheads="1" noChangeShapeType="1" noTextEdit="1"/>
              </p:cNvSpPr>
              <p:nvPr/>
            </p:nvSpPr>
            <p:spPr>
              <a:xfrm>
                <a:off x="5225852" y="5589823"/>
                <a:ext cx="4059573" cy="864596"/>
              </a:xfrm>
              <a:prstGeom prst="rect">
                <a:avLst/>
              </a:prstGeom>
              <a:blipFill rotWithShape="1">
                <a:blip r:embed="rId4"/>
                <a:stretch>
                  <a:fillRect l="-11" t="-64" r="-223"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531553" y="3607494"/>
                <a:ext cx="2602764" cy="8168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kumimoji="1" lang="zh-CN" altLang="en-US" sz="2800" b="1" i="1" smtClean="0">
                              <a:latin typeface="Cambria Math" panose="02040503050406030204" pitchFamily="18" charset="0"/>
                            </a:rPr>
                          </m:ctrlPr>
                        </m:accPr>
                        <m:e>
                          <m:r>
                            <a:rPr kumimoji="1" lang="en-US" altLang="zh-CN" sz="2800" b="1" i="1" smtClean="0">
                              <a:latin typeface="Cambria Math" panose="02040503050406030204" pitchFamily="18" charset="0"/>
                            </a:rPr>
                            <m:t>𝑭</m:t>
                          </m:r>
                        </m:e>
                      </m:acc>
                      <m:r>
                        <a:rPr kumimoji="1" lang="en-US" altLang="zh-CN" sz="2800" b="1" i="1" smtClean="0">
                          <a:latin typeface="Cambria Math" panose="02040503050406030204" pitchFamily="18" charset="0"/>
                          <a:ea typeface="Cambria Math" panose="02040503050406030204" pitchFamily="18" charset="0"/>
                        </a:rPr>
                        <m:t>=−</m:t>
                      </m:r>
                      <m:r>
                        <a:rPr kumimoji="1" lang="en-US" altLang="zh-CN" sz="2800" b="1" i="1" smtClean="0">
                          <a:latin typeface="Cambria Math" panose="02040503050406030204" pitchFamily="18" charset="0"/>
                          <a:ea typeface="Cambria Math" panose="02040503050406030204" pitchFamily="18" charset="0"/>
                        </a:rPr>
                        <m:t>𝑮</m:t>
                      </m:r>
                      <m:f>
                        <m:fPr>
                          <m:ctrlPr>
                            <a:rPr kumimoji="1" lang="en-US" altLang="zh-CN" sz="2800" b="1" i="1" smtClean="0">
                              <a:latin typeface="Cambria Math" panose="02040503050406030204" pitchFamily="18" charset="0"/>
                              <a:ea typeface="Cambria Math" panose="02040503050406030204" pitchFamily="18" charset="0"/>
                            </a:rPr>
                          </m:ctrlPr>
                        </m:fPr>
                        <m:num>
                          <m:sSub>
                            <m:sSubPr>
                              <m:ctrlPr>
                                <a:rPr kumimoji="1" lang="en-US" altLang="zh-CN" sz="2800" b="1" i="1" smtClean="0">
                                  <a:latin typeface="Cambria Math" panose="02040503050406030204" pitchFamily="18" charset="0"/>
                                  <a:ea typeface="Cambria Math" panose="02040503050406030204" pitchFamily="18" charset="0"/>
                                </a:rPr>
                              </m:ctrlPr>
                            </m:sSubPr>
                            <m:e>
                              <m:r>
                                <a:rPr kumimoji="1" lang="en-US" altLang="zh-CN" sz="2800" b="1" i="1" smtClean="0">
                                  <a:latin typeface="Cambria Math" panose="02040503050406030204" pitchFamily="18" charset="0"/>
                                  <a:ea typeface="Cambria Math" panose="02040503050406030204" pitchFamily="18" charset="0"/>
                                </a:rPr>
                                <m:t>𝒎</m:t>
                              </m:r>
                            </m:e>
                            <m:sub>
                              <m:r>
                                <a:rPr kumimoji="1" lang="en-US" altLang="zh-CN" sz="2800" b="1" i="1" smtClean="0">
                                  <a:latin typeface="Cambria Math" panose="02040503050406030204" pitchFamily="18" charset="0"/>
                                  <a:ea typeface="Cambria Math" panose="02040503050406030204" pitchFamily="18" charset="0"/>
                                </a:rPr>
                                <m:t>𝒔</m:t>
                              </m:r>
                            </m:sub>
                          </m:sSub>
                          <m:r>
                            <a:rPr kumimoji="1" lang="en-US" altLang="zh-CN" sz="2800" b="1" i="1" smtClean="0">
                              <a:latin typeface="Cambria Math" panose="02040503050406030204" pitchFamily="18" charset="0"/>
                              <a:ea typeface="Cambria Math" panose="02040503050406030204" pitchFamily="18" charset="0"/>
                            </a:rPr>
                            <m:t>𝒎</m:t>
                          </m:r>
                        </m:num>
                        <m:den>
                          <m:sSup>
                            <m:sSupPr>
                              <m:ctrlPr>
                                <a:rPr kumimoji="1" lang="en-US" altLang="zh-CN" sz="2800" b="1" i="1" smtClean="0">
                                  <a:latin typeface="Cambria Math" panose="02040503050406030204" pitchFamily="18" charset="0"/>
                                  <a:ea typeface="Cambria Math" panose="02040503050406030204" pitchFamily="18" charset="0"/>
                                </a:rPr>
                              </m:ctrlPr>
                            </m:sSupPr>
                            <m:e>
                              <m:r>
                                <a:rPr kumimoji="1" lang="en-US" altLang="zh-CN" sz="2800" b="1" i="1" smtClean="0">
                                  <a:latin typeface="Cambria Math" panose="02040503050406030204" pitchFamily="18" charset="0"/>
                                  <a:ea typeface="Cambria Math" panose="02040503050406030204" pitchFamily="18" charset="0"/>
                                </a:rPr>
                                <m:t>𝝆</m:t>
                              </m:r>
                            </m:e>
                            <m:sup>
                              <m:r>
                                <a:rPr kumimoji="1" lang="en-US" altLang="zh-CN" sz="2800" b="1" i="1" smtClean="0">
                                  <a:latin typeface="Cambria Math" panose="02040503050406030204" pitchFamily="18" charset="0"/>
                                  <a:ea typeface="Cambria Math" panose="02040503050406030204" pitchFamily="18" charset="0"/>
                                </a:rPr>
                                <m:t>𝟐</m:t>
                              </m:r>
                            </m:sup>
                          </m:sSup>
                        </m:den>
                      </m:f>
                      <m:sSub>
                        <m:sSubPr>
                          <m:ctrlPr>
                            <a:rPr kumimoji="1" lang="en-US" altLang="zh-CN" sz="2800" b="1" i="1" smtClean="0">
                              <a:latin typeface="Cambria Math" panose="02040503050406030204" pitchFamily="18" charset="0"/>
                              <a:ea typeface="Cambria Math" panose="02040503050406030204" pitchFamily="18" charset="0"/>
                            </a:rPr>
                          </m:ctrlPr>
                        </m:sSubPr>
                        <m:e>
                          <m:acc>
                            <m:accPr>
                              <m:chr m:val="⃑"/>
                              <m:ctrlPr>
                                <a:rPr kumimoji="1" lang="en-US" altLang="zh-CN" sz="2800" b="1" i="1" smtClean="0">
                                  <a:latin typeface="Cambria Math" panose="02040503050406030204" pitchFamily="18" charset="0"/>
                                  <a:ea typeface="Cambria Math" panose="02040503050406030204" pitchFamily="18" charset="0"/>
                                </a:rPr>
                              </m:ctrlPr>
                            </m:accPr>
                            <m:e>
                              <m:r>
                                <a:rPr kumimoji="1" lang="en-US" altLang="zh-CN" sz="2800" b="1" i="1" smtClean="0">
                                  <a:latin typeface="Cambria Math" panose="02040503050406030204" pitchFamily="18" charset="0"/>
                                  <a:ea typeface="Cambria Math" panose="02040503050406030204" pitchFamily="18" charset="0"/>
                                </a:rPr>
                                <m:t>𝒆</m:t>
                              </m:r>
                            </m:e>
                          </m:acc>
                        </m:e>
                        <m:sub>
                          <m:r>
                            <a:rPr kumimoji="1" lang="en-US" altLang="zh-CN" sz="2800" b="1" i="1" smtClean="0">
                              <a:latin typeface="Cambria Math" panose="02040503050406030204" pitchFamily="18" charset="0"/>
                              <a:ea typeface="Cambria Math" panose="02040503050406030204" pitchFamily="18" charset="0"/>
                            </a:rPr>
                            <m:t>𝝆</m:t>
                          </m:r>
                        </m:sub>
                      </m:sSub>
                    </m:oMath>
                  </m:oMathPara>
                </a14:m>
                <a:endParaRPr kumimoji="1" lang="zh-CN" altLang="en-US" sz="2800" b="1" dirty="0"/>
              </a:p>
            </p:txBody>
          </p:sp>
        </mc:Choice>
        <mc:Fallback>
          <p:sp>
            <p:nvSpPr>
              <p:cNvPr id="6" name="文本框 5"/>
              <p:cNvSpPr txBox="1">
                <a:spLocks noRot="1" noChangeAspect="1" noMove="1" noResize="1" noEditPoints="1" noAdjustHandles="1" noChangeArrowheads="1" noChangeShapeType="1" noTextEdit="1"/>
              </p:cNvSpPr>
              <p:nvPr/>
            </p:nvSpPr>
            <p:spPr>
              <a:xfrm>
                <a:off x="3531553" y="3607494"/>
                <a:ext cx="2602764" cy="816827"/>
              </a:xfrm>
              <a:prstGeom prst="rect">
                <a:avLst/>
              </a:prstGeom>
              <a:blipFill rotWithShape="1">
                <a:blip r:embed="rId5"/>
                <a:stretch>
                  <a:fillRect l="-12" t="-7" r="-1114" b="-3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353834" y="4609512"/>
                <a:ext cx="3538726" cy="624145"/>
              </a:xfrm>
              <a:prstGeom prst="rect">
                <a:avLst/>
              </a:prstGeom>
            </p:spPr>
            <p:txBody>
              <a:bodyPr wrap="none">
                <a:spAutoFit/>
              </a:bodyPr>
              <a:lstStyle/>
              <a:p>
                <a14:m>
                  <m:oMath xmlns:m="http://schemas.openxmlformats.org/officeDocument/2006/math">
                    <m:acc>
                      <m:accPr>
                        <m:chr m:val="⃑"/>
                        <m:ctrlPr>
                          <a:rPr kumimoji="1" lang="zh-CN" altLang="en-US" sz="2800" b="1" i="1" smtClean="0">
                            <a:latin typeface="Cambria Math" panose="02040503050406030204" pitchFamily="18" charset="0"/>
                          </a:rPr>
                        </m:ctrlPr>
                      </m:accPr>
                      <m:e>
                        <m:r>
                          <a:rPr kumimoji="1" lang="en-US" altLang="zh-CN" sz="2800" b="1" i="1">
                            <a:latin typeface="Cambria Math" panose="02040503050406030204" pitchFamily="18" charset="0"/>
                          </a:rPr>
                          <m:t>𝑭</m:t>
                        </m:r>
                      </m:e>
                    </m:acc>
                    <m:r>
                      <a:rPr kumimoji="1" lang="en-US" altLang="zh-CN" sz="2800" b="1" i="1">
                        <a:latin typeface="Cambria Math" panose="02040503050406030204" pitchFamily="18" charset="0"/>
                        <a:ea typeface="Cambria Math" panose="02040503050406030204" pitchFamily="18" charset="0"/>
                      </a:rPr>
                      <m:t>=</m:t>
                    </m:r>
                    <m:r>
                      <a:rPr kumimoji="1" lang="en-US" altLang="zh-CN" sz="2800" b="1" i="1" smtClean="0">
                        <a:latin typeface="Cambria Math" panose="02040503050406030204" pitchFamily="18" charset="0"/>
                        <a:ea typeface="Cambria Math" panose="02040503050406030204" pitchFamily="18" charset="0"/>
                      </a:rPr>
                      <m:t>𝒎</m:t>
                    </m:r>
                    <m:sSub>
                      <m:sSubPr>
                        <m:ctrlPr>
                          <a:rPr kumimoji="1" lang="en-US" altLang="zh-CN" sz="2800" b="1" i="1" smtClean="0">
                            <a:latin typeface="Cambria Math" panose="02040503050406030204" pitchFamily="18" charset="0"/>
                            <a:ea typeface="Cambria Math" panose="02040503050406030204" pitchFamily="18" charset="0"/>
                          </a:rPr>
                        </m:ctrlPr>
                      </m:sSubPr>
                      <m:e>
                        <m:r>
                          <a:rPr kumimoji="1" lang="en-US" altLang="zh-CN" sz="2800" b="1" i="1" smtClean="0">
                            <a:latin typeface="Cambria Math" panose="02040503050406030204" pitchFamily="18" charset="0"/>
                            <a:ea typeface="Cambria Math" panose="02040503050406030204" pitchFamily="18" charset="0"/>
                          </a:rPr>
                          <m:t>𝒂</m:t>
                        </m:r>
                      </m:e>
                      <m:sub>
                        <m:r>
                          <a:rPr kumimoji="1" lang="en-US" altLang="zh-CN" sz="2800" b="1" i="1" smtClean="0">
                            <a:latin typeface="Cambria Math" panose="02040503050406030204" pitchFamily="18" charset="0"/>
                            <a:ea typeface="Cambria Math" panose="02040503050406030204" pitchFamily="18" charset="0"/>
                          </a:rPr>
                          <m:t>𝝆</m:t>
                        </m:r>
                      </m:sub>
                    </m:sSub>
                    <m:sSub>
                      <m:sSubPr>
                        <m:ctrlPr>
                          <a:rPr kumimoji="1" lang="en-US" altLang="zh-CN" sz="2800" b="1" i="1" smtClean="0">
                            <a:latin typeface="Cambria Math" panose="02040503050406030204" pitchFamily="18" charset="0"/>
                            <a:ea typeface="Cambria Math" panose="02040503050406030204" pitchFamily="18" charset="0"/>
                          </a:rPr>
                        </m:ctrlPr>
                      </m:sSubPr>
                      <m:e>
                        <m:acc>
                          <m:accPr>
                            <m:chr m:val="⃑"/>
                            <m:ctrlPr>
                              <a:rPr kumimoji="1" lang="en-US" altLang="zh-CN" sz="2800" b="1" i="1" smtClean="0">
                                <a:latin typeface="Cambria Math" panose="02040503050406030204" pitchFamily="18" charset="0"/>
                                <a:ea typeface="Cambria Math" panose="02040503050406030204" pitchFamily="18" charset="0"/>
                              </a:rPr>
                            </m:ctrlPr>
                          </m:accPr>
                          <m:e>
                            <m:r>
                              <a:rPr kumimoji="1" lang="en-US" altLang="zh-CN" sz="2800" b="1" i="1" smtClean="0">
                                <a:latin typeface="Cambria Math" panose="02040503050406030204" pitchFamily="18" charset="0"/>
                                <a:ea typeface="Cambria Math" panose="02040503050406030204" pitchFamily="18" charset="0"/>
                              </a:rPr>
                              <m:t>𝒆</m:t>
                            </m:r>
                          </m:e>
                        </m:acc>
                      </m:e>
                      <m:sub>
                        <m:r>
                          <a:rPr kumimoji="1" lang="en-US" altLang="zh-CN" sz="2800" b="1" i="1" smtClean="0">
                            <a:latin typeface="Cambria Math" panose="02040503050406030204" pitchFamily="18" charset="0"/>
                            <a:ea typeface="Cambria Math" panose="02040503050406030204" pitchFamily="18" charset="0"/>
                          </a:rPr>
                          <m:t>𝝆</m:t>
                        </m:r>
                      </m:sub>
                    </m:sSub>
                    <m:r>
                      <a:rPr kumimoji="1" lang="en-US" altLang="zh-CN" sz="2800" b="1" i="1" smtClean="0">
                        <a:latin typeface="Cambria Math" panose="02040503050406030204" pitchFamily="18" charset="0"/>
                        <a:ea typeface="Cambria Math" panose="02040503050406030204" pitchFamily="18" charset="0"/>
                      </a:rPr>
                      <m:t>+</m:t>
                    </m:r>
                  </m:oMath>
                </a14:m>
                <a:r>
                  <a:rPr kumimoji="1" lang="en-US" altLang="zh-CN" sz="2800" b="1" dirty="0">
                    <a:ea typeface="Cambria Math" panose="02040503050406030204" pitchFamily="18" charset="0"/>
                  </a:rPr>
                  <a:t> </a:t>
                </a:r>
                <a14:m>
                  <m:oMath xmlns:m="http://schemas.openxmlformats.org/officeDocument/2006/math">
                    <m:r>
                      <a:rPr kumimoji="1" lang="en-US" altLang="zh-CN" sz="2800" b="1" i="1">
                        <a:latin typeface="Cambria Math" panose="02040503050406030204" pitchFamily="18" charset="0"/>
                        <a:ea typeface="Cambria Math" panose="02040503050406030204" pitchFamily="18" charset="0"/>
                      </a:rPr>
                      <m:t>𝒎</m:t>
                    </m:r>
                    <m:sSub>
                      <m:sSubPr>
                        <m:ctrlPr>
                          <a:rPr kumimoji="1" lang="en-US" altLang="zh-CN" sz="2800" b="1" i="1">
                            <a:latin typeface="Cambria Math" panose="02040503050406030204" pitchFamily="18" charset="0"/>
                            <a:ea typeface="Cambria Math" panose="02040503050406030204" pitchFamily="18" charset="0"/>
                          </a:rPr>
                        </m:ctrlPr>
                      </m:sSubPr>
                      <m:e>
                        <m:r>
                          <a:rPr kumimoji="1" lang="en-US" altLang="zh-CN" sz="2800" b="1" i="1">
                            <a:latin typeface="Cambria Math" panose="02040503050406030204" pitchFamily="18" charset="0"/>
                            <a:ea typeface="Cambria Math" panose="02040503050406030204" pitchFamily="18" charset="0"/>
                          </a:rPr>
                          <m:t>𝒂</m:t>
                        </m:r>
                      </m:e>
                      <m:sub>
                        <m:r>
                          <a:rPr kumimoji="1" lang="en-US" altLang="zh-CN" sz="2800" b="1" i="1" smtClean="0">
                            <a:latin typeface="Cambria Math" panose="02040503050406030204" pitchFamily="18" charset="0"/>
                            <a:ea typeface="Cambria Math" panose="02040503050406030204" pitchFamily="18" charset="0"/>
                          </a:rPr>
                          <m:t>𝜽</m:t>
                        </m:r>
                      </m:sub>
                    </m:sSub>
                    <m:sSub>
                      <m:sSubPr>
                        <m:ctrlPr>
                          <a:rPr kumimoji="1" lang="en-US" altLang="zh-CN" sz="2800" b="1" i="1">
                            <a:latin typeface="Cambria Math" panose="02040503050406030204" pitchFamily="18" charset="0"/>
                            <a:ea typeface="Cambria Math" panose="02040503050406030204" pitchFamily="18" charset="0"/>
                          </a:rPr>
                        </m:ctrlPr>
                      </m:sSubPr>
                      <m:e>
                        <m:acc>
                          <m:accPr>
                            <m:chr m:val="⃑"/>
                            <m:ctrlPr>
                              <a:rPr kumimoji="1" lang="en-US" altLang="zh-CN" sz="2800" b="1" i="1">
                                <a:latin typeface="Cambria Math" panose="02040503050406030204" pitchFamily="18" charset="0"/>
                                <a:ea typeface="Cambria Math" panose="02040503050406030204" pitchFamily="18" charset="0"/>
                              </a:rPr>
                            </m:ctrlPr>
                          </m:accPr>
                          <m:e>
                            <m:r>
                              <a:rPr kumimoji="1" lang="en-US" altLang="zh-CN" sz="2800" b="1" i="1">
                                <a:latin typeface="Cambria Math" panose="02040503050406030204" pitchFamily="18" charset="0"/>
                                <a:ea typeface="Cambria Math" panose="02040503050406030204" pitchFamily="18" charset="0"/>
                              </a:rPr>
                              <m:t>𝒆</m:t>
                            </m:r>
                          </m:e>
                        </m:acc>
                      </m:e>
                      <m:sub>
                        <m:r>
                          <a:rPr kumimoji="1" lang="en-US" altLang="zh-CN" sz="2800" b="1" i="1" smtClean="0">
                            <a:latin typeface="Cambria Math" panose="02040503050406030204" pitchFamily="18" charset="0"/>
                            <a:ea typeface="Cambria Math" panose="02040503050406030204" pitchFamily="18" charset="0"/>
                          </a:rPr>
                          <m:t>𝜽</m:t>
                        </m:r>
                      </m:sub>
                    </m:sSub>
                  </m:oMath>
                </a14:m>
                <a:endParaRPr lang="zh-CN" altLang="en-US" sz="2800" dirty="0"/>
              </a:p>
            </p:txBody>
          </p:sp>
        </mc:Choice>
        <mc:Fallback>
          <p:sp>
            <p:nvSpPr>
              <p:cNvPr id="7" name="矩形 6"/>
              <p:cNvSpPr>
                <a:spLocks noRot="1" noChangeAspect="1" noMove="1" noResize="1" noEditPoints="1" noAdjustHandles="1" noChangeArrowheads="1" noChangeShapeType="1" noTextEdit="1"/>
              </p:cNvSpPr>
              <p:nvPr/>
            </p:nvSpPr>
            <p:spPr>
              <a:xfrm>
                <a:off x="2353834" y="4609512"/>
                <a:ext cx="3538726" cy="624145"/>
              </a:xfrm>
              <a:prstGeom prst="rect">
                <a:avLst/>
              </a:prstGeom>
              <a:blipFill rotWithShape="1">
                <a:blip r:embed="rId6"/>
                <a:stretch>
                  <a:fillRect l="-15" t="-8" r="11"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5817666" y="4521193"/>
                <a:ext cx="2458430" cy="90916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800" b="1" i="1">
                          <a:latin typeface="Cambria Math" panose="02040503050406030204" pitchFamily="18" charset="0"/>
                          <a:ea typeface="Cambria Math" panose="02040503050406030204" pitchFamily="18" charset="0"/>
                        </a:rPr>
                        <m:t>=−</m:t>
                      </m:r>
                      <m:r>
                        <a:rPr kumimoji="1" lang="en-US" altLang="zh-CN" sz="2800" b="1" i="1">
                          <a:latin typeface="Cambria Math" panose="02040503050406030204" pitchFamily="18" charset="0"/>
                          <a:ea typeface="Cambria Math" panose="02040503050406030204" pitchFamily="18" charset="0"/>
                        </a:rPr>
                        <m:t>𝑮</m:t>
                      </m:r>
                      <m:f>
                        <m:fPr>
                          <m:ctrlPr>
                            <a:rPr kumimoji="1" lang="en-US" altLang="zh-CN" sz="2800" b="1" i="1">
                              <a:latin typeface="Cambria Math" panose="02040503050406030204" pitchFamily="18" charset="0"/>
                              <a:ea typeface="Cambria Math" panose="02040503050406030204" pitchFamily="18" charset="0"/>
                            </a:rPr>
                          </m:ctrlPr>
                        </m:fPr>
                        <m:num>
                          <m:sSub>
                            <m:sSubPr>
                              <m:ctrlPr>
                                <a:rPr kumimoji="1" lang="en-US" altLang="zh-CN" sz="2800" b="1" i="1">
                                  <a:latin typeface="Cambria Math" panose="02040503050406030204" pitchFamily="18" charset="0"/>
                                  <a:ea typeface="Cambria Math" panose="02040503050406030204" pitchFamily="18" charset="0"/>
                                </a:rPr>
                              </m:ctrlPr>
                            </m:sSubPr>
                            <m:e>
                              <m:r>
                                <a:rPr kumimoji="1" lang="en-US" altLang="zh-CN" sz="2800" b="1" i="1">
                                  <a:latin typeface="Cambria Math" panose="02040503050406030204" pitchFamily="18" charset="0"/>
                                  <a:ea typeface="Cambria Math" panose="02040503050406030204" pitchFamily="18" charset="0"/>
                                </a:rPr>
                                <m:t>𝒎</m:t>
                              </m:r>
                            </m:e>
                            <m:sub>
                              <m:r>
                                <a:rPr kumimoji="1" lang="en-US" altLang="zh-CN" sz="2800" b="1" i="1">
                                  <a:latin typeface="Cambria Math" panose="02040503050406030204" pitchFamily="18" charset="0"/>
                                  <a:ea typeface="Cambria Math" panose="02040503050406030204" pitchFamily="18" charset="0"/>
                                </a:rPr>
                                <m:t>𝒔</m:t>
                              </m:r>
                            </m:sub>
                          </m:sSub>
                          <m:r>
                            <a:rPr kumimoji="1" lang="en-US" altLang="zh-CN" sz="2800" b="1" i="1">
                              <a:latin typeface="Cambria Math" panose="02040503050406030204" pitchFamily="18" charset="0"/>
                              <a:ea typeface="Cambria Math" panose="02040503050406030204" pitchFamily="18" charset="0"/>
                            </a:rPr>
                            <m:t>𝒎</m:t>
                          </m:r>
                        </m:num>
                        <m:den>
                          <m:sSup>
                            <m:sSupPr>
                              <m:ctrlPr>
                                <a:rPr kumimoji="1" lang="en-US" altLang="zh-CN" sz="2800" b="1" i="1">
                                  <a:latin typeface="Cambria Math" panose="02040503050406030204" pitchFamily="18" charset="0"/>
                                  <a:ea typeface="Cambria Math" panose="02040503050406030204" pitchFamily="18" charset="0"/>
                                </a:rPr>
                              </m:ctrlPr>
                            </m:sSupPr>
                            <m:e>
                              <m:r>
                                <a:rPr kumimoji="1" lang="en-US" altLang="zh-CN" sz="2800" b="1" i="1">
                                  <a:latin typeface="Cambria Math" panose="02040503050406030204" pitchFamily="18" charset="0"/>
                                  <a:ea typeface="Cambria Math" panose="02040503050406030204" pitchFamily="18" charset="0"/>
                                </a:rPr>
                                <m:t>𝝆</m:t>
                              </m:r>
                            </m:e>
                            <m:sup>
                              <m:r>
                                <a:rPr kumimoji="1" lang="en-US" altLang="zh-CN" sz="2800" b="1" i="1">
                                  <a:latin typeface="Cambria Math" panose="02040503050406030204" pitchFamily="18" charset="0"/>
                                  <a:ea typeface="Cambria Math" panose="02040503050406030204" pitchFamily="18" charset="0"/>
                                </a:rPr>
                                <m:t>𝟐</m:t>
                              </m:r>
                            </m:sup>
                          </m:sSup>
                        </m:den>
                      </m:f>
                      <m:sSub>
                        <m:sSubPr>
                          <m:ctrlPr>
                            <a:rPr kumimoji="1" lang="en-US" altLang="zh-CN" sz="2800" b="1" i="1">
                              <a:latin typeface="Cambria Math" panose="02040503050406030204" pitchFamily="18" charset="0"/>
                              <a:ea typeface="Cambria Math" panose="02040503050406030204" pitchFamily="18" charset="0"/>
                            </a:rPr>
                          </m:ctrlPr>
                        </m:sSubPr>
                        <m:e>
                          <m:acc>
                            <m:accPr>
                              <m:chr m:val="⃑"/>
                              <m:ctrlPr>
                                <a:rPr kumimoji="1" lang="en-US" altLang="zh-CN" sz="2800" b="1" i="1">
                                  <a:latin typeface="Cambria Math" panose="02040503050406030204" pitchFamily="18" charset="0"/>
                                  <a:ea typeface="Cambria Math" panose="02040503050406030204" pitchFamily="18" charset="0"/>
                                </a:rPr>
                              </m:ctrlPr>
                            </m:accPr>
                            <m:e>
                              <m:r>
                                <a:rPr kumimoji="1" lang="en-US" altLang="zh-CN" sz="2800" b="1" i="1">
                                  <a:latin typeface="Cambria Math" panose="02040503050406030204" pitchFamily="18" charset="0"/>
                                  <a:ea typeface="Cambria Math" panose="02040503050406030204" pitchFamily="18" charset="0"/>
                                </a:rPr>
                                <m:t>𝒆</m:t>
                              </m:r>
                            </m:e>
                          </m:acc>
                        </m:e>
                        <m:sub>
                          <m:r>
                            <a:rPr kumimoji="1" lang="en-US" altLang="zh-CN" sz="2800" b="1" i="1">
                              <a:latin typeface="Cambria Math" panose="02040503050406030204" pitchFamily="18" charset="0"/>
                              <a:ea typeface="Cambria Math" panose="02040503050406030204" pitchFamily="18" charset="0"/>
                            </a:rPr>
                            <m:t>𝝆</m:t>
                          </m:r>
                        </m:sub>
                      </m:sSub>
                    </m:oMath>
                  </m:oMathPara>
                </a14:m>
                <a:endParaRPr lang="zh-CN" altLang="en-US" sz="2800" dirty="0"/>
              </a:p>
            </p:txBody>
          </p:sp>
        </mc:Choice>
        <mc:Fallback>
          <p:sp>
            <p:nvSpPr>
              <p:cNvPr id="8" name="矩形 7"/>
              <p:cNvSpPr>
                <a:spLocks noRot="1" noChangeAspect="1" noMove="1" noResize="1" noEditPoints="1" noAdjustHandles="1" noChangeArrowheads="1" noChangeShapeType="1" noTextEdit="1"/>
              </p:cNvSpPr>
              <p:nvPr/>
            </p:nvSpPr>
            <p:spPr>
              <a:xfrm>
                <a:off x="5817666" y="4521193"/>
                <a:ext cx="2458430" cy="909160"/>
              </a:xfrm>
              <a:prstGeom prst="rect">
                <a:avLst/>
              </a:prstGeom>
              <a:blipFill rotWithShape="1">
                <a:blip r:embed="rId7"/>
                <a:stretch>
                  <a:fillRect l="-18" t="-69" r="6" b="51"/>
                </a:stretch>
              </a:blipFill>
            </p:spPr>
            <p:txBody>
              <a:bodyPr/>
              <a:lstStyle/>
              <a:p>
                <a:r>
                  <a:rPr lang="zh-CN" altLang="en-US">
                    <a:noFill/>
                  </a:rPr>
                  <a:t> </a:t>
                </a:r>
              </a:p>
            </p:txBody>
          </p:sp>
        </mc:Fallback>
      </mc:AlternateContent>
      <p:grpSp>
        <p:nvGrpSpPr>
          <p:cNvPr id="3" name="Group 11"/>
          <p:cNvGrpSpPr/>
          <p:nvPr/>
        </p:nvGrpSpPr>
        <p:grpSpPr bwMode="auto">
          <a:xfrm>
            <a:off x="9285425" y="410190"/>
            <a:ext cx="2819400" cy="1676400"/>
            <a:chOff x="0" y="0"/>
            <a:chExt cx="1776" cy="1056"/>
          </a:xfrm>
        </p:grpSpPr>
        <p:sp>
          <p:nvSpPr>
            <p:cNvPr id="9" name="Oval 12"/>
            <p:cNvSpPr>
              <a:spLocks noChangeArrowheads="1"/>
            </p:cNvSpPr>
            <p:nvPr/>
          </p:nvSpPr>
          <p:spPr bwMode="auto">
            <a:xfrm>
              <a:off x="240" y="96"/>
              <a:ext cx="1296" cy="96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10" name="Line 13"/>
            <p:cNvSpPr>
              <a:spLocks noChangeShapeType="1"/>
            </p:cNvSpPr>
            <p:nvPr/>
          </p:nvSpPr>
          <p:spPr bwMode="auto">
            <a:xfrm>
              <a:off x="0" y="624"/>
              <a:ext cx="17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Oval 14"/>
            <p:cNvSpPr>
              <a:spLocks noChangeArrowheads="1"/>
            </p:cNvSpPr>
            <p:nvPr/>
          </p:nvSpPr>
          <p:spPr bwMode="auto">
            <a:xfrm>
              <a:off x="1200" y="144"/>
              <a:ext cx="48" cy="47"/>
            </a:xfrm>
            <a:prstGeom prst="ellipse">
              <a:avLst/>
            </a:prstGeom>
            <a:solidFill>
              <a:schemeClr val="tx1"/>
            </a:solidFill>
            <a:ln w="9525">
              <a:solidFill>
                <a:schemeClr val="tx1"/>
              </a:solidFill>
              <a:rou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13" name="Oval 15"/>
            <p:cNvSpPr>
              <a:spLocks noChangeArrowheads="1"/>
            </p:cNvSpPr>
            <p:nvPr/>
          </p:nvSpPr>
          <p:spPr bwMode="auto">
            <a:xfrm>
              <a:off x="1440" y="336"/>
              <a:ext cx="48" cy="47"/>
            </a:xfrm>
            <a:prstGeom prst="ellipse">
              <a:avLst/>
            </a:prstGeom>
            <a:solidFill>
              <a:schemeClr val="tx1"/>
            </a:solidFill>
            <a:ln w="9525">
              <a:solidFill>
                <a:schemeClr val="tx1"/>
              </a:solidFill>
              <a:rou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15" name="Oval 16"/>
            <p:cNvSpPr>
              <a:spLocks noChangeArrowheads="1"/>
            </p:cNvSpPr>
            <p:nvPr/>
          </p:nvSpPr>
          <p:spPr bwMode="auto">
            <a:xfrm>
              <a:off x="576" y="598"/>
              <a:ext cx="48" cy="47"/>
            </a:xfrm>
            <a:prstGeom prst="ellipse">
              <a:avLst/>
            </a:prstGeom>
            <a:solidFill>
              <a:schemeClr val="tx1"/>
            </a:solidFill>
            <a:ln w="9525">
              <a:solidFill>
                <a:schemeClr val="tx1"/>
              </a:solidFill>
              <a:rou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16" name="Line 17"/>
            <p:cNvSpPr>
              <a:spLocks noChangeShapeType="1"/>
            </p:cNvSpPr>
            <p:nvPr/>
          </p:nvSpPr>
          <p:spPr bwMode="auto">
            <a:xfrm flipV="1">
              <a:off x="576" y="144"/>
              <a:ext cx="672" cy="48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V="1">
              <a:off x="576" y="336"/>
              <a:ext cx="912"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rot="600000" flipH="1" flipV="1">
              <a:off x="1056" y="0"/>
              <a:ext cx="209" cy="48"/>
            </a:xfrm>
            <a:prstGeom prst="line">
              <a:avLst/>
            </a:prstGeom>
            <a:noFill/>
            <a:ln w="31750">
              <a:solidFill>
                <a:srgbClr val="0000FF"/>
              </a:solidFill>
              <a:round/>
              <a:tailEnd type="stealth"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 name="Object 20"/>
            <p:cNvGraphicFramePr>
              <a:graphicFrameLocks noChangeAspect="1"/>
            </p:cNvGraphicFramePr>
            <p:nvPr/>
          </p:nvGraphicFramePr>
          <p:xfrm>
            <a:off x="992" y="256"/>
            <a:ext cx="252" cy="210"/>
          </p:xfrm>
          <a:graphic>
            <a:graphicData uri="http://schemas.openxmlformats.org/presentationml/2006/ole">
              <mc:AlternateContent xmlns:mc="http://schemas.openxmlformats.org/markup-compatibility/2006">
                <mc:Choice xmlns:v="urn:schemas-microsoft-com:vml" Requires="v">
                  <p:oleObj spid="_x0000_s20" name="" r:id="rId8" imgW="5181600" imgH="4267200" progId="Equation.3">
                    <p:embed/>
                  </p:oleObj>
                </mc:Choice>
                <mc:Fallback>
                  <p:oleObj name="" r:id="rId8" imgW="5181600" imgH="426720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 y="256"/>
                          <a:ext cx="25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1"/>
            <p:cNvGraphicFramePr>
              <a:graphicFrameLocks noChangeAspect="1"/>
            </p:cNvGraphicFramePr>
            <p:nvPr/>
          </p:nvGraphicFramePr>
          <p:xfrm>
            <a:off x="1248" y="381"/>
            <a:ext cx="222" cy="243"/>
          </p:xfrm>
          <a:graphic>
            <a:graphicData uri="http://schemas.openxmlformats.org/presentationml/2006/ole">
              <mc:AlternateContent xmlns:mc="http://schemas.openxmlformats.org/markup-compatibility/2006">
                <mc:Choice xmlns:v="urn:schemas-microsoft-com:vml" Requires="v">
                  <p:oleObj spid="_x0000_s22" name="" r:id="rId10" imgW="3352800" imgH="3657600" progId="Equation.3">
                    <p:embed/>
                  </p:oleObj>
                </mc:Choice>
                <mc:Fallback>
                  <p:oleObj name="" r:id="rId10" imgW="3352800" imgH="3657600"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8" y="381"/>
                          <a:ext cx="22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nvGraphicFramePr>
          <p:xfrm>
            <a:off x="1356" y="22"/>
            <a:ext cx="296" cy="263"/>
          </p:xfrm>
          <a:graphic>
            <a:graphicData uri="http://schemas.openxmlformats.org/presentationml/2006/ole">
              <mc:AlternateContent xmlns:mc="http://schemas.openxmlformats.org/markup-compatibility/2006">
                <mc:Choice xmlns:v="urn:schemas-microsoft-com:vml" Requires="v">
                  <p:oleObj spid="_x0000_s24" name="" r:id="rId12" imgW="4876800" imgH="4267200" progId="Equation.3">
                    <p:embed/>
                  </p:oleObj>
                </mc:Choice>
                <mc:Fallback>
                  <p:oleObj name="" r:id="rId12" imgW="4876800" imgH="4267200"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56" y="22"/>
                          <a:ext cx="29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arn(outHorizontal)">
                                      <p:cBhvr>
                                        <p:cTn id="7" dur="500"/>
                                        <p:tgtEl>
                                          <p:spTgt spid="92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31"/>
                                        </p:tgtEl>
                                        <p:attrNameLst>
                                          <p:attrName>style.visibility</p:attrName>
                                        </p:attrNameLst>
                                      </p:cBhvr>
                                      <p:to>
                                        <p:strVal val="visible"/>
                                      </p:to>
                                    </p:set>
                                    <p:animEffect transition="in" filter="wipe(left)">
                                      <p:cBhvr>
                                        <p:cTn id="12" dur="500"/>
                                        <p:tgtEl>
                                          <p:spTgt spid="5633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6332"/>
                                        </p:tgtEl>
                                        <p:attrNameLst>
                                          <p:attrName>style.visibility</p:attrName>
                                        </p:attrNameLst>
                                      </p:cBhvr>
                                      <p:to>
                                        <p:strVal val="visible"/>
                                      </p:to>
                                    </p:set>
                                    <p:animEffect transition="in" filter="wipe(left)">
                                      <p:cBhvr>
                                        <p:cTn id="21" dur="500"/>
                                        <p:tgtEl>
                                          <p:spTgt spid="56332"/>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P spid="56332" grpId="0"/>
      <p:bldP spid="56331" grpId="0"/>
      <p:bldP spid="5" grpId="0"/>
      <p:bldP spid="14" grpId="0"/>
      <p:bldP spid="6"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11FC2494-01B3-0146-B367-B428DFAF4AA7}" type="slidenum">
              <a:rPr lang="en-US"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4" name="Rectangle 2"/>
          <p:cNvSpPr>
            <a:spLocks noChangeArrowheads="1"/>
          </p:cNvSpPr>
          <p:nvPr/>
        </p:nvSpPr>
        <p:spPr bwMode="auto">
          <a:xfrm>
            <a:off x="740569" y="4115288"/>
            <a:ext cx="11260087" cy="179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60000"/>
              </a:lnSpc>
              <a:spcBef>
                <a:spcPct val="0"/>
              </a:spcBef>
              <a:buFontTx/>
              <a:buNone/>
            </a:pPr>
            <a:r>
              <a:rPr lang="zh-CN"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开普勒定律</a:t>
            </a:r>
            <a:r>
              <a:rPr lang="zh-CN" altLang="en-US" sz="2400" dirty="0">
                <a:latin typeface="微软雅黑" panose="020B0503020204020204" pitchFamily="34" charset="-122"/>
                <a:ea typeface="微软雅黑" panose="020B0503020204020204" pitchFamily="34" charset="-122"/>
              </a:rPr>
              <a:t>：</a:t>
            </a:r>
            <a:r>
              <a:rPr lang="zh-CN" altLang="zh-CN" sz="2400" dirty="0">
                <a:solidFill>
                  <a:srgbClr val="0432FF"/>
                </a:solidFill>
                <a:latin typeface="微软雅黑" panose="020B0503020204020204" pitchFamily="34" charset="-122"/>
                <a:ea typeface="微软雅黑" panose="020B0503020204020204" pitchFamily="34" charset="-122"/>
              </a:rPr>
              <a:t>(1) </a:t>
            </a:r>
            <a:r>
              <a:rPr lang="zh-CN" altLang="en-US" sz="2400" dirty="0">
                <a:solidFill>
                  <a:srgbClr val="0432FF"/>
                </a:solidFill>
                <a:latin typeface="微软雅黑" panose="020B0503020204020204" pitchFamily="34" charset="-122"/>
                <a:ea typeface="微软雅黑" panose="020B0503020204020204" pitchFamily="34" charset="-122"/>
              </a:rPr>
              <a:t>每一行星都沿椭圆轨道绕太阳运行</a:t>
            </a:r>
            <a:r>
              <a:rPr lang="zh-CN" altLang="zh-CN" sz="2400" dirty="0">
                <a:solidFill>
                  <a:srgbClr val="0432FF"/>
                </a:solidFill>
                <a:latin typeface="微软雅黑" panose="020B0503020204020204" pitchFamily="34" charset="-122"/>
                <a:ea typeface="微软雅黑" panose="020B0503020204020204" pitchFamily="34" charset="-122"/>
              </a:rPr>
              <a:t>, </a:t>
            </a:r>
            <a:r>
              <a:rPr lang="zh-CN" altLang="en-US" sz="2400" dirty="0">
                <a:solidFill>
                  <a:srgbClr val="0432FF"/>
                </a:solidFill>
                <a:latin typeface="微软雅黑" panose="020B0503020204020204" pitchFamily="34" charset="-122"/>
                <a:ea typeface="微软雅黑" panose="020B0503020204020204" pitchFamily="34" charset="-122"/>
              </a:rPr>
              <a:t>太阳位于椭圆轨道一个焦点上；</a:t>
            </a:r>
            <a:r>
              <a:rPr lang="zh-CN" altLang="zh-CN" sz="2400" dirty="0">
                <a:solidFill>
                  <a:srgbClr val="006600"/>
                </a:solidFill>
                <a:latin typeface="微软雅黑" panose="020B0503020204020204" pitchFamily="34" charset="-122"/>
                <a:ea typeface="微软雅黑" panose="020B0503020204020204" pitchFamily="34" charset="-122"/>
              </a:rPr>
              <a:t>(2) </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行星运行时</a:t>
            </a:r>
            <a:r>
              <a:rPr lang="zh-CN" altLang="zh-CN" sz="2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太阳到行星的极径在相等的时间内扫过相等的面积</a:t>
            </a:r>
            <a:r>
              <a:rPr lang="zh-CN" altLang="en-US" sz="2400" dirty="0">
                <a:solidFill>
                  <a:srgbClr val="006600"/>
                </a:solidFill>
                <a:latin typeface="微软雅黑" panose="020B0503020204020204" pitchFamily="34" charset="-122"/>
                <a:ea typeface="微软雅黑" panose="020B0503020204020204" pitchFamily="34" charset="-122"/>
              </a:rPr>
              <a:t>；</a:t>
            </a:r>
            <a:r>
              <a:rPr lang="zh-CN" altLang="zh-CN" sz="2400" dirty="0">
                <a:solidFill>
                  <a:srgbClr val="A50021"/>
                </a:solidFill>
                <a:latin typeface="微软雅黑" panose="020B0503020204020204" pitchFamily="34" charset="-122"/>
                <a:ea typeface="微软雅黑" panose="020B0503020204020204" pitchFamily="34" charset="-122"/>
              </a:rPr>
              <a:t>(3) </a:t>
            </a:r>
            <a:r>
              <a:rPr lang="zh-CN" altLang="en-US" sz="2400" dirty="0">
                <a:solidFill>
                  <a:srgbClr val="A50021"/>
                </a:solidFill>
                <a:latin typeface="微软雅黑" panose="020B0503020204020204" pitchFamily="34" charset="-122"/>
                <a:ea typeface="微软雅黑" panose="020B0503020204020204" pitchFamily="34" charset="-122"/>
              </a:rPr>
              <a:t>行星绕太阳公转周期的平方正比于轨道半长轴的立方</a:t>
            </a:r>
            <a:r>
              <a:rPr lang="zh-CN" altLang="zh-CN" sz="2400" dirty="0">
                <a:solidFill>
                  <a:srgbClr val="A50021"/>
                </a:solidFill>
                <a:latin typeface="微软雅黑" panose="020B0503020204020204" pitchFamily="34" charset="-122"/>
                <a:ea typeface="微软雅黑" panose="020B0503020204020204" pitchFamily="34" charset="-122"/>
              </a:rPr>
              <a:t>, </a:t>
            </a:r>
            <a:r>
              <a:rPr lang="zh-CN" altLang="en-US" sz="2400" dirty="0">
                <a:solidFill>
                  <a:srgbClr val="A50021"/>
                </a:solidFill>
                <a:latin typeface="微软雅黑" panose="020B0503020204020204" pitchFamily="34" charset="-122"/>
                <a:ea typeface="微软雅黑" panose="020B0503020204020204" pitchFamily="34" charset="-122"/>
              </a:rPr>
              <a:t>两者比值为一恒量（</a:t>
            </a:r>
            <a:r>
              <a:rPr lang="zh-CN" altLang="en-US" sz="2400" dirty="0">
                <a:solidFill>
                  <a:srgbClr val="A50021"/>
                </a:solidFill>
                <a:highlight>
                  <a:srgbClr val="FFFF00"/>
                </a:highlight>
                <a:latin typeface="微软雅黑" panose="020B0503020204020204" pitchFamily="34" charset="-122"/>
                <a:ea typeface="微软雅黑" panose="020B0503020204020204" pitchFamily="34" charset="-122"/>
              </a:rPr>
              <a:t>课本例</a:t>
            </a:r>
            <a:r>
              <a:rPr lang="en-US" altLang="zh-CN" sz="2400" dirty="0">
                <a:solidFill>
                  <a:srgbClr val="A50021"/>
                </a:solidFill>
                <a:highlight>
                  <a:srgbClr val="FFFF00"/>
                </a:highlight>
                <a:latin typeface="微软雅黑" panose="020B0503020204020204" pitchFamily="34" charset="-122"/>
                <a:ea typeface="微软雅黑" panose="020B0503020204020204" pitchFamily="34" charset="-122"/>
              </a:rPr>
              <a:t>2.6</a:t>
            </a:r>
            <a:r>
              <a:rPr lang="zh-CN" altLang="en-US" sz="2400" dirty="0">
                <a:solidFill>
                  <a:srgbClr val="A50021"/>
                </a:solidFill>
                <a:latin typeface="微软雅黑" panose="020B0503020204020204" pitchFamily="34" charset="-122"/>
                <a:ea typeface="微软雅黑" panose="020B0503020204020204" pitchFamily="34" charset="-122"/>
              </a:rPr>
              <a:t>）。</a:t>
            </a:r>
            <a:endParaRPr lang="zh-CN" altLang="en-US" sz="2400" dirty="0">
              <a:solidFill>
                <a:srgbClr val="A50021"/>
              </a:solidFill>
              <a:latin typeface="微软雅黑" panose="020B0503020204020204" pitchFamily="34" charset="-122"/>
              <a:ea typeface="微软雅黑" panose="020B0503020204020204" pitchFamily="34" charset="-122"/>
            </a:endParaRPr>
          </a:p>
        </p:txBody>
      </p:sp>
      <p:graphicFrame>
        <p:nvGraphicFramePr>
          <p:cNvPr id="10243" name="Object 3"/>
          <p:cNvGraphicFramePr>
            <a:graphicFrameLocks noChangeAspect="1"/>
          </p:cNvGraphicFramePr>
          <p:nvPr/>
        </p:nvGraphicFramePr>
        <p:xfrm>
          <a:off x="1512028" y="164262"/>
          <a:ext cx="3505200" cy="895350"/>
        </p:xfrm>
        <a:graphic>
          <a:graphicData uri="http://schemas.openxmlformats.org/presentationml/2006/ole">
            <mc:AlternateContent xmlns:mc="http://schemas.openxmlformats.org/markup-compatibility/2006">
              <mc:Choice xmlns:v="urn:schemas-microsoft-com:vml" Requires="v">
                <p:oleObj spid="_x0000_s2" name="" r:id="rId1" imgW="33223200" imgH="8534400" progId="Equation.3">
                  <p:embed/>
                </p:oleObj>
              </mc:Choice>
              <mc:Fallback>
                <p:oleObj name="" r:id="rId1" imgW="33223200" imgH="8534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028" y="164262"/>
                        <a:ext cx="35052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0" name="Object 10"/>
          <p:cNvGraphicFramePr>
            <a:graphicFrameLocks noChangeAspect="1"/>
          </p:cNvGraphicFramePr>
          <p:nvPr/>
        </p:nvGraphicFramePr>
        <p:xfrm>
          <a:off x="1802906" y="2695078"/>
          <a:ext cx="4343400" cy="1036638"/>
        </p:xfrm>
        <a:graphic>
          <a:graphicData uri="http://schemas.openxmlformats.org/presentationml/2006/ole">
            <mc:AlternateContent xmlns:mc="http://schemas.openxmlformats.org/markup-compatibility/2006">
              <mc:Choice xmlns:v="urn:schemas-microsoft-com:vml" Requires="v">
                <p:oleObj spid="_x0000_s3" name="" r:id="rId3" imgW="31394400" imgH="10058400" progId="Equation.3">
                  <p:embed/>
                </p:oleObj>
              </mc:Choice>
              <mc:Fallback>
                <p:oleObj name="" r:id="rId3" imgW="31394400" imgH="100584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2906" y="2695078"/>
                        <a:ext cx="43434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11"/>
          <p:cNvGrpSpPr/>
          <p:nvPr/>
        </p:nvGrpSpPr>
        <p:grpSpPr bwMode="auto">
          <a:xfrm>
            <a:off x="8719344" y="479425"/>
            <a:ext cx="2819400" cy="1676400"/>
            <a:chOff x="0" y="0"/>
            <a:chExt cx="1776" cy="1056"/>
          </a:xfrm>
        </p:grpSpPr>
        <p:sp>
          <p:nvSpPr>
            <p:cNvPr id="57354" name="Oval 12"/>
            <p:cNvSpPr>
              <a:spLocks noChangeArrowheads="1"/>
            </p:cNvSpPr>
            <p:nvPr/>
          </p:nvSpPr>
          <p:spPr bwMode="auto">
            <a:xfrm>
              <a:off x="240" y="96"/>
              <a:ext cx="1296" cy="96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57355" name="Line 13"/>
            <p:cNvSpPr>
              <a:spLocks noChangeShapeType="1"/>
            </p:cNvSpPr>
            <p:nvPr/>
          </p:nvSpPr>
          <p:spPr bwMode="auto">
            <a:xfrm>
              <a:off x="0" y="624"/>
              <a:ext cx="17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56" name="Oval 14"/>
            <p:cNvSpPr>
              <a:spLocks noChangeArrowheads="1"/>
            </p:cNvSpPr>
            <p:nvPr/>
          </p:nvSpPr>
          <p:spPr bwMode="auto">
            <a:xfrm>
              <a:off x="1200" y="144"/>
              <a:ext cx="48" cy="47"/>
            </a:xfrm>
            <a:prstGeom prst="ellipse">
              <a:avLst/>
            </a:prstGeom>
            <a:solidFill>
              <a:schemeClr val="tx1"/>
            </a:solidFill>
            <a:ln w="9525">
              <a:solidFill>
                <a:schemeClr val="tx1"/>
              </a:solidFill>
              <a:rou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57357" name="Oval 15"/>
            <p:cNvSpPr>
              <a:spLocks noChangeArrowheads="1"/>
            </p:cNvSpPr>
            <p:nvPr/>
          </p:nvSpPr>
          <p:spPr bwMode="auto">
            <a:xfrm>
              <a:off x="1440" y="336"/>
              <a:ext cx="48" cy="47"/>
            </a:xfrm>
            <a:prstGeom prst="ellipse">
              <a:avLst/>
            </a:prstGeom>
            <a:solidFill>
              <a:schemeClr val="tx1"/>
            </a:solidFill>
            <a:ln w="9525">
              <a:solidFill>
                <a:schemeClr val="tx1"/>
              </a:solidFill>
              <a:rou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57358" name="Oval 16"/>
            <p:cNvSpPr>
              <a:spLocks noChangeArrowheads="1"/>
            </p:cNvSpPr>
            <p:nvPr/>
          </p:nvSpPr>
          <p:spPr bwMode="auto">
            <a:xfrm>
              <a:off x="576" y="598"/>
              <a:ext cx="48" cy="47"/>
            </a:xfrm>
            <a:prstGeom prst="ellipse">
              <a:avLst/>
            </a:prstGeom>
            <a:solidFill>
              <a:schemeClr val="tx1"/>
            </a:solidFill>
            <a:ln w="9525">
              <a:solidFill>
                <a:schemeClr val="tx1"/>
              </a:solidFill>
              <a:rou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57359" name="Line 17"/>
            <p:cNvSpPr>
              <a:spLocks noChangeShapeType="1"/>
            </p:cNvSpPr>
            <p:nvPr/>
          </p:nvSpPr>
          <p:spPr bwMode="auto">
            <a:xfrm flipV="1">
              <a:off x="576" y="144"/>
              <a:ext cx="672" cy="48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60" name="Line 18"/>
            <p:cNvSpPr>
              <a:spLocks noChangeShapeType="1"/>
            </p:cNvSpPr>
            <p:nvPr/>
          </p:nvSpPr>
          <p:spPr bwMode="auto">
            <a:xfrm flipV="1">
              <a:off x="576" y="336"/>
              <a:ext cx="912"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61" name="Line 19"/>
            <p:cNvSpPr>
              <a:spLocks noChangeShapeType="1"/>
            </p:cNvSpPr>
            <p:nvPr/>
          </p:nvSpPr>
          <p:spPr bwMode="auto">
            <a:xfrm rot="600000" flipH="1" flipV="1">
              <a:off x="1056" y="0"/>
              <a:ext cx="209" cy="48"/>
            </a:xfrm>
            <a:prstGeom prst="line">
              <a:avLst/>
            </a:prstGeom>
            <a:noFill/>
            <a:ln w="31750">
              <a:solidFill>
                <a:srgbClr val="0000FF"/>
              </a:solidFill>
              <a:round/>
              <a:tailEnd type="stealth"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7362" name="Object 20"/>
            <p:cNvGraphicFramePr>
              <a:graphicFrameLocks noChangeAspect="1"/>
            </p:cNvGraphicFramePr>
            <p:nvPr/>
          </p:nvGraphicFramePr>
          <p:xfrm>
            <a:off x="992" y="256"/>
            <a:ext cx="252" cy="210"/>
          </p:xfrm>
          <a:graphic>
            <a:graphicData uri="http://schemas.openxmlformats.org/presentationml/2006/ole">
              <mc:AlternateContent xmlns:mc="http://schemas.openxmlformats.org/markup-compatibility/2006">
                <mc:Choice xmlns:v="urn:schemas-microsoft-com:vml" Requires="v">
                  <p:oleObj spid="_x0000_s6" name="" r:id="rId5" imgW="5181600" imgH="4267200" progId="Equation.3">
                    <p:embed/>
                  </p:oleObj>
                </mc:Choice>
                <mc:Fallback>
                  <p:oleObj name="" r:id="rId5" imgW="5181600" imgH="426720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 y="256"/>
                          <a:ext cx="25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63" name="Object 21"/>
            <p:cNvGraphicFramePr>
              <a:graphicFrameLocks noChangeAspect="1"/>
            </p:cNvGraphicFramePr>
            <p:nvPr/>
          </p:nvGraphicFramePr>
          <p:xfrm>
            <a:off x="1248" y="381"/>
            <a:ext cx="222" cy="243"/>
          </p:xfrm>
          <a:graphic>
            <a:graphicData uri="http://schemas.openxmlformats.org/presentationml/2006/ole">
              <mc:AlternateContent xmlns:mc="http://schemas.openxmlformats.org/markup-compatibility/2006">
                <mc:Choice xmlns:v="urn:schemas-microsoft-com:vml" Requires="v">
                  <p:oleObj spid="_x0000_s7" name="" r:id="rId7" imgW="3352800" imgH="3657600" progId="Equation.3">
                    <p:embed/>
                  </p:oleObj>
                </mc:Choice>
                <mc:Fallback>
                  <p:oleObj name="" r:id="rId7" imgW="3352800" imgH="36576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8" y="381"/>
                          <a:ext cx="22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64" name="Object 22"/>
            <p:cNvGraphicFramePr>
              <a:graphicFrameLocks noChangeAspect="1"/>
            </p:cNvGraphicFramePr>
            <p:nvPr/>
          </p:nvGraphicFramePr>
          <p:xfrm>
            <a:off x="1356" y="22"/>
            <a:ext cx="296" cy="263"/>
          </p:xfrm>
          <a:graphic>
            <a:graphicData uri="http://schemas.openxmlformats.org/presentationml/2006/ole">
              <mc:AlternateContent xmlns:mc="http://schemas.openxmlformats.org/markup-compatibility/2006">
                <mc:Choice xmlns:v="urn:schemas-microsoft-com:vml" Requires="v">
                  <p:oleObj spid="_x0000_s8" name="" r:id="rId9" imgW="4876800" imgH="4267200" progId="Equation.3">
                    <p:embed/>
                  </p:oleObj>
                </mc:Choice>
                <mc:Fallback>
                  <p:oleObj name="" r:id="rId9" imgW="4876800" imgH="426720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6" y="22"/>
                          <a:ext cx="29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组合 8"/>
          <p:cNvGrpSpPr/>
          <p:nvPr/>
        </p:nvGrpSpPr>
        <p:grpSpPr>
          <a:xfrm>
            <a:off x="456698" y="1458637"/>
            <a:ext cx="2916742" cy="838200"/>
            <a:chOff x="456698" y="1458637"/>
            <a:chExt cx="2916742" cy="838200"/>
          </a:xfrm>
        </p:grpSpPr>
        <p:sp>
          <p:nvSpPr>
            <p:cNvPr id="57365" name="Rectangle 6"/>
            <p:cNvSpPr>
              <a:spLocks noChangeArrowheads="1"/>
            </p:cNvSpPr>
            <p:nvPr/>
          </p:nvSpPr>
          <p:spPr bwMode="auto">
            <a:xfrm>
              <a:off x="2194721" y="1572860"/>
              <a:ext cx="1178719"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lang="zh-CN" altLang="zh-CN" sz="2400" b="1" dirty="0">
                  <a:latin typeface="Times New Roman" panose="02020603050405020304" pitchFamily="18" charset="0"/>
                  <a:ea typeface="宋体" panose="02010600030101010101" pitchFamily="2" charset="-122"/>
                </a:rPr>
                <a:t>= </a:t>
              </a:r>
              <a:r>
                <a:rPr lang="zh-CN" altLang="en-US" sz="2400" dirty="0">
                  <a:latin typeface="微软雅黑" panose="020B0503020204020204" pitchFamily="34" charset="-122"/>
                  <a:ea typeface="微软雅黑" panose="020B0503020204020204" pitchFamily="34" charset="-122"/>
                </a:rPr>
                <a:t>恒量，</a:t>
              </a:r>
              <a:endParaRPr lang="zh-CN" altLang="zh-CN" b="1" dirty="0">
                <a:latin typeface="Times New Roman" panose="02020603050405020304" pitchFamily="18" charset="0"/>
                <a:ea typeface="宋体" panose="02010600030101010101" pitchFamily="2" charset="-122"/>
              </a:endParaRPr>
            </a:p>
          </p:txBody>
        </p:sp>
        <p:graphicFrame>
          <p:nvGraphicFramePr>
            <p:cNvPr id="57366" name="Object 7"/>
            <p:cNvGraphicFramePr>
              <a:graphicFrameLocks noChangeAspect="1"/>
            </p:cNvGraphicFramePr>
            <p:nvPr/>
          </p:nvGraphicFramePr>
          <p:xfrm>
            <a:off x="1605361" y="1458637"/>
            <a:ext cx="488950" cy="838200"/>
          </p:xfrm>
          <a:graphic>
            <a:graphicData uri="http://schemas.openxmlformats.org/presentationml/2006/ole">
              <mc:AlternateContent xmlns:mc="http://schemas.openxmlformats.org/markup-compatibility/2006">
                <mc:Choice xmlns:v="urn:schemas-microsoft-com:vml" Requires="v">
                  <p:oleObj spid="_x0000_s10" name="" r:id="rId11" imgW="4876800" imgH="8229600" progId="Equation.3">
                    <p:embed/>
                  </p:oleObj>
                </mc:Choice>
                <mc:Fallback>
                  <p:oleObj name="" r:id="rId11" imgW="4876800" imgH="82296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5361" y="1458637"/>
                          <a:ext cx="488950" cy="838200"/>
                        </a:xfrm>
                        <a:prstGeom prst="rect">
                          <a:avLst/>
                        </a:prstGeom>
                        <a:noFill/>
                        <a:ln>
                          <a:noFill/>
                        </a:ln>
                      </p:spPr>
                    </p:pic>
                  </p:oleObj>
                </mc:Fallback>
              </mc:AlternateContent>
            </a:graphicData>
          </a:graphic>
        </p:graphicFrame>
        <p:sp>
          <p:nvSpPr>
            <p:cNvPr id="22" name="Rectangle 6"/>
            <p:cNvSpPr>
              <a:spLocks noChangeArrowheads="1"/>
            </p:cNvSpPr>
            <p:nvPr/>
          </p:nvSpPr>
          <p:spPr bwMode="auto">
            <a:xfrm>
              <a:off x="456698" y="1508216"/>
              <a:ext cx="1178720" cy="55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lang="zh-CN" altLang="en-US" sz="2400" b="1" dirty="0">
                  <a:latin typeface="Times New Roman" panose="02020603050405020304" pitchFamily="18" charset="0"/>
                  <a:ea typeface="宋体" panose="02010600030101010101" pitchFamily="2" charset="-122"/>
                </a:rPr>
                <a:t>要证明</a:t>
              </a:r>
              <a:endParaRPr lang="zh-CN" altLang="zh-CN" b="1" dirty="0">
                <a:latin typeface="Times New Roman" panose="02020603050405020304" pitchFamily="18" charset="0"/>
                <a:ea typeface="宋体" panose="02010600030101010101" pitchFamily="2" charset="-122"/>
              </a:endParaRPr>
            </a:p>
          </p:txBody>
        </p:sp>
      </p:grpSp>
      <p:grpSp>
        <p:nvGrpSpPr>
          <p:cNvPr id="11" name="组合 10"/>
          <p:cNvGrpSpPr/>
          <p:nvPr/>
        </p:nvGrpSpPr>
        <p:grpSpPr>
          <a:xfrm>
            <a:off x="3974606" y="1436020"/>
            <a:ext cx="3061559" cy="882650"/>
            <a:chOff x="3974606" y="1436020"/>
            <a:chExt cx="3061559" cy="882650"/>
          </a:xfrm>
        </p:grpSpPr>
        <p:graphicFrame>
          <p:nvGraphicFramePr>
            <p:cNvPr id="57367" name="Object 9"/>
            <p:cNvGraphicFramePr>
              <a:graphicFrameLocks noChangeAspect="1"/>
            </p:cNvGraphicFramePr>
            <p:nvPr/>
          </p:nvGraphicFramePr>
          <p:xfrm>
            <a:off x="4902565" y="1436020"/>
            <a:ext cx="2133600" cy="882650"/>
          </p:xfrm>
          <a:graphic>
            <a:graphicData uri="http://schemas.openxmlformats.org/presentationml/2006/ole">
              <mc:AlternateContent xmlns:mc="http://schemas.openxmlformats.org/markup-compatibility/2006">
                <mc:Choice xmlns:v="urn:schemas-microsoft-com:vml" Requires="v">
                  <p:oleObj spid="_x0000_s12" name="" r:id="rId13" imgW="19812000" imgH="8229600" progId="Equation.3">
                    <p:embed/>
                  </p:oleObj>
                </mc:Choice>
                <mc:Fallback>
                  <p:oleObj name="" r:id="rId13" imgW="19812000" imgH="822960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02565" y="1436020"/>
                          <a:ext cx="21336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3974606" y="1652199"/>
              <a:ext cx="877163" cy="461665"/>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则需</a:t>
              </a:r>
              <a:r>
                <a:rPr lang="zh-CN" altLang="zh-CN" b="1" dirty="0"/>
                <a:t> </a:t>
              </a:r>
              <a:endParaRPr lang="zh-CN" altLang="en-US" dirty="0"/>
            </a:p>
          </p:txBody>
        </p:sp>
      </p:grpSp>
      <p:sp>
        <p:nvSpPr>
          <p:cNvPr id="14" name="矩形 13"/>
          <p:cNvSpPr/>
          <p:nvPr/>
        </p:nvSpPr>
        <p:spPr>
          <a:xfrm>
            <a:off x="1005730" y="2986147"/>
            <a:ext cx="492443" cy="461665"/>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即</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250"/>
                                        </p:tgtEl>
                                        <p:attrNameLst>
                                          <p:attrName>style.visibility</p:attrName>
                                        </p:attrNameLst>
                                      </p:cBhvr>
                                      <p:to>
                                        <p:strVal val="visible"/>
                                      </p:to>
                                    </p:set>
                                    <p:animEffect transition="in" filter="blinds(horizontal)">
                                      <p:cBhvr>
                                        <p:cTn id="11" dur="500"/>
                                        <p:tgtEl>
                                          <p:spTgt spid="1025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2"/>
          </p:nvPr>
        </p:nvSpPr>
        <p:spPr/>
        <p:txBody>
          <a:bodyPr/>
          <a:lstStyle/>
          <a:p>
            <a:fld id="{5739C503-EB86-A343-97F0-3FD61044DC82}" type="slidenum">
              <a:rPr lang="en-US" altLang="zh-CN"/>
            </a:fld>
            <a:endParaRPr lang="en-US" altLang="zh-CN"/>
          </a:p>
        </p:txBody>
      </p:sp>
      <p:sp>
        <p:nvSpPr>
          <p:cNvPr id="321556" name="Text Box 20"/>
          <p:cNvSpPr txBox="1">
            <a:spLocks noChangeArrowheads="1"/>
          </p:cNvSpPr>
          <p:nvPr/>
        </p:nvSpPr>
        <p:spPr bwMode="auto">
          <a:xfrm>
            <a:off x="328533" y="2129890"/>
            <a:ext cx="11632993" cy="100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spcBef>
                <a:spcPct val="0"/>
              </a:spcBef>
            </a:pPr>
            <a:r>
              <a:rPr lang="zh-CN" altLang="en-US" dirty="0">
                <a:latin typeface="微软雅黑" panose="020B0503020204020204" pitchFamily="34" charset="-122"/>
                <a:ea typeface="微软雅黑" panose="020B0503020204020204" pitchFamily="34" charset="-122"/>
              </a:rPr>
              <a:t>解：以 </a:t>
            </a:r>
            <a:r>
              <a:rPr lang="en-US" altLang="zh-CN" dirty="0">
                <a:latin typeface="微软雅黑" panose="020B0503020204020204" pitchFamily="34" charset="-122"/>
                <a:ea typeface="微软雅黑" panose="020B0503020204020204" pitchFamily="34" charset="-122"/>
                <a:sym typeface="Symbol" panose="05050102010706020507" pitchFamily="2" charset="2"/>
              </a:rPr>
              <a:t>r </a:t>
            </a:r>
            <a:r>
              <a:rPr lang="zh-CN" altLang="en-US" dirty="0">
                <a:latin typeface="微软雅黑" panose="020B0503020204020204" pitchFamily="34" charset="-122"/>
                <a:ea typeface="微软雅黑" panose="020B0503020204020204" pitchFamily="34" charset="-122"/>
              </a:rPr>
              <a:t>表示轨道半径， </a:t>
            </a:r>
            <a:r>
              <a:rPr lang="en-US" altLang="zh-CN" dirty="0">
                <a:latin typeface="微软雅黑" panose="020B0503020204020204" pitchFamily="34" charset="-122"/>
                <a:ea typeface="微软雅黑" panose="020B0503020204020204" pitchFamily="34" charset="-122"/>
                <a:sym typeface="Symbol" panose="05050102010706020507" pitchFamily="2" charset="2"/>
              </a:rPr>
              <a:t>T</a:t>
            </a:r>
            <a:r>
              <a:rPr lang="zh-CN" altLang="en-US" dirty="0">
                <a:latin typeface="微软雅黑" panose="020B0503020204020204" pitchFamily="34" charset="-122"/>
                <a:ea typeface="微软雅黑" panose="020B0503020204020204" pitchFamily="34" charset="-122"/>
              </a:rPr>
              <a:t>为公转周期， </a:t>
            </a:r>
            <a:r>
              <a:rPr lang="en-US" altLang="zh-CN" dirty="0">
                <a:latin typeface="微软雅黑" panose="020B0503020204020204" pitchFamily="34" charset="-122"/>
                <a:ea typeface="微软雅黑" panose="020B0503020204020204" pitchFamily="34" charset="-122"/>
                <a:sym typeface="Symbol" panose="05050102010706020507" pitchFamily="2" charset="2"/>
              </a:rPr>
              <a:t>M </a:t>
            </a:r>
            <a:r>
              <a:rPr lang="zh-CN" altLang="en-US" dirty="0">
                <a:latin typeface="微软雅黑" panose="020B0503020204020204" pitchFamily="34" charset="-122"/>
                <a:ea typeface="微软雅黑" panose="020B0503020204020204" pitchFamily="34" charset="-122"/>
              </a:rPr>
              <a:t>为太阳质量， </a:t>
            </a:r>
            <a:r>
              <a:rPr lang="en-US" altLang="zh-CN" dirty="0">
                <a:latin typeface="微软雅黑" panose="020B0503020204020204" pitchFamily="34" charset="-122"/>
                <a:ea typeface="微软雅黑" panose="020B0503020204020204" pitchFamily="34" charset="-122"/>
                <a:sym typeface="Symbol" panose="05050102010706020507" pitchFamily="2" charset="2"/>
              </a:rPr>
              <a:t>m </a:t>
            </a:r>
            <a:r>
              <a:rPr lang="zh-CN" altLang="en-US" dirty="0">
                <a:latin typeface="微软雅黑" panose="020B0503020204020204" pitchFamily="34" charset="-122"/>
                <a:ea typeface="微软雅黑" panose="020B0503020204020204" pitchFamily="34" charset="-122"/>
              </a:rPr>
              <a:t>为行星质量， 根据引力等于向心力</a:t>
            </a:r>
            <a:endParaRPr lang="zh-CN" altLang="en-US" dirty="0">
              <a:latin typeface="微软雅黑" panose="020B0503020204020204" pitchFamily="34" charset="-122"/>
              <a:ea typeface="微软雅黑" panose="020B0503020204020204" pitchFamily="34" charset="-122"/>
            </a:endParaRPr>
          </a:p>
        </p:txBody>
      </p:sp>
      <p:graphicFrame>
        <p:nvGraphicFramePr>
          <p:cNvPr id="321557" name="Object 21"/>
          <p:cNvGraphicFramePr>
            <a:graphicFrameLocks noChangeAspect="1"/>
          </p:cNvGraphicFramePr>
          <p:nvPr/>
        </p:nvGraphicFramePr>
        <p:xfrm>
          <a:off x="2429443" y="3170988"/>
          <a:ext cx="2608263" cy="987425"/>
        </p:xfrm>
        <a:graphic>
          <a:graphicData uri="http://schemas.openxmlformats.org/presentationml/2006/ole">
            <mc:AlternateContent xmlns:mc="http://schemas.openxmlformats.org/markup-compatibility/2006">
              <mc:Choice xmlns:v="urn:schemas-microsoft-com:vml" Requires="v">
                <p:oleObj spid="_x0000_s2" name="公式" r:id="rId1" imgW="26517600" imgH="10058400" progId="Equation.3">
                  <p:embed/>
                </p:oleObj>
              </mc:Choice>
              <mc:Fallback>
                <p:oleObj name="公式" r:id="rId1" imgW="26517600" imgH="10058400" progId="Equation.3">
                  <p:embed/>
                  <p:pic>
                    <p:nvPicPr>
                      <p:cNvPr id="0" name="Object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443" y="3170988"/>
                        <a:ext cx="2608263"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1558" name="Text Box 22"/>
          <p:cNvSpPr txBox="1">
            <a:spLocks noChangeArrowheads="1"/>
          </p:cNvSpPr>
          <p:nvPr/>
        </p:nvSpPr>
        <p:spPr bwMode="auto">
          <a:xfrm>
            <a:off x="627630" y="4351970"/>
            <a:ext cx="11039571" cy="100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spcBef>
                <a:spcPct val="0"/>
              </a:spcBef>
            </a:pPr>
            <a:r>
              <a:rPr lang="en-US" altLang="zh-CN" dirty="0">
                <a:solidFill>
                  <a:srgbClr val="FF0000"/>
                </a:solidFill>
              </a:rPr>
              <a:t>    </a:t>
            </a:r>
            <a:r>
              <a:rPr lang="zh-CN" altLang="en-US" dirty="0">
                <a:latin typeface="微软雅黑" panose="020B0503020204020204" pitchFamily="34" charset="-122"/>
                <a:ea typeface="微软雅黑" panose="020B0503020204020204" pitchFamily="34" charset="-122"/>
              </a:rPr>
              <a:t>上式右端与行星无关，可见行星公转周期的平方与它的轨道半径的立方成正比，此结果称为行星运动的</a:t>
            </a:r>
            <a:r>
              <a:rPr lang="zh-CN" altLang="en-US" dirty="0">
                <a:solidFill>
                  <a:srgbClr val="FF0000"/>
                </a:solidFill>
                <a:latin typeface="微软雅黑" panose="020B0503020204020204" pitchFamily="34" charset="-122"/>
                <a:ea typeface="微软雅黑" panose="020B0503020204020204" pitchFamily="34" charset="-122"/>
              </a:rPr>
              <a:t>开普勒第三定律</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21560" name="Line 24"/>
          <p:cNvSpPr>
            <a:spLocks noChangeShapeType="1"/>
          </p:cNvSpPr>
          <p:nvPr/>
        </p:nvSpPr>
        <p:spPr bwMode="auto">
          <a:xfrm>
            <a:off x="5309763" y="3649994"/>
            <a:ext cx="611187" cy="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321561" name="Object 25"/>
          <p:cNvGraphicFramePr>
            <a:graphicFrameLocks noChangeAspect="1"/>
          </p:cNvGraphicFramePr>
          <p:nvPr/>
        </p:nvGraphicFramePr>
        <p:xfrm>
          <a:off x="6312024" y="3121656"/>
          <a:ext cx="1619250" cy="987425"/>
        </p:xfrm>
        <a:graphic>
          <a:graphicData uri="http://schemas.openxmlformats.org/presentationml/2006/ole">
            <mc:AlternateContent xmlns:mc="http://schemas.openxmlformats.org/markup-compatibility/2006">
              <mc:Choice xmlns:v="urn:schemas-microsoft-com:vml" Requires="v">
                <p:oleObj spid="_x0000_s3" name="公式" r:id="rId3" imgW="16459200" imgH="10058400" progId="Equation.3">
                  <p:embed/>
                </p:oleObj>
              </mc:Choice>
              <mc:Fallback>
                <p:oleObj name="公式" r:id="rId3" imgW="16459200" imgH="1005840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024" y="3121656"/>
                        <a:ext cx="1619250" cy="987425"/>
                      </a:xfrm>
                      <a:prstGeom prst="rect">
                        <a:avLst/>
                      </a:prstGeom>
                      <a:noFill/>
                      <a:ln>
                        <a:noFill/>
                      </a:ln>
                      <a:effectLst/>
                    </p:spPr>
                  </p:pic>
                </p:oleObj>
              </mc:Fallback>
            </mc:AlternateContent>
          </a:graphicData>
        </a:graphic>
      </p:graphicFrame>
      <p:sp>
        <p:nvSpPr>
          <p:cNvPr id="9" name="Rectangle 2"/>
          <p:cNvSpPr>
            <a:spLocks noChangeArrowheads="1"/>
          </p:cNvSpPr>
          <p:nvPr/>
        </p:nvSpPr>
        <p:spPr bwMode="auto">
          <a:xfrm>
            <a:off x="278380" y="70201"/>
            <a:ext cx="11285140" cy="1587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lang="zh-CN" altLang="en-US" sz="2400" b="1" dirty="0">
                <a:solidFill>
                  <a:srgbClr val="FF0000"/>
                </a:solidFill>
                <a:latin typeface="微软雅黑" panose="020B0503020204020204" pitchFamily="34" charset="-122"/>
                <a:ea typeface="微软雅黑" panose="020B0503020204020204" pitchFamily="34" charset="-122"/>
              </a:rPr>
              <a:t>例</a:t>
            </a:r>
            <a:r>
              <a:rPr lang="zh-CN" altLang="zh-CN" sz="2400" b="1" dirty="0">
                <a:solidFill>
                  <a:srgbClr val="FF0000"/>
                </a:solidFill>
                <a:latin typeface="微软雅黑" panose="020B0503020204020204" pitchFamily="34" charset="-122"/>
                <a:ea typeface="微软雅黑" panose="020B0503020204020204" pitchFamily="34" charset="-122"/>
              </a:rPr>
              <a:t>2</a:t>
            </a:r>
            <a:r>
              <a:rPr lang="en-US" altLang="zh-CN" sz="2400" b="1" dirty="0">
                <a:solidFill>
                  <a:srgbClr val="FF0000"/>
                </a:solidFill>
                <a:latin typeface="微软雅黑" panose="020B0503020204020204" pitchFamily="34" charset="-122"/>
                <a:ea typeface="微软雅黑" panose="020B0503020204020204" pitchFamily="34" charset="-122"/>
              </a:rPr>
              <a:t>.6</a:t>
            </a:r>
            <a:r>
              <a:rPr lang="zh-CN" altLang="zh-CN" sz="2400" b="1"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开普勒第三定律</a:t>
            </a:r>
            <a:r>
              <a:rPr lang="zh-CN" alt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Symbol" panose="05050102010706020507" pitchFamily="2" charset="2"/>
              </a:rPr>
              <a:t>谷神星直径约</a:t>
            </a:r>
            <a:r>
              <a:rPr lang="en-US" altLang="zh-CN" sz="2400" dirty="0">
                <a:latin typeface="微软雅黑" panose="020B0503020204020204" pitchFamily="34" charset="-122"/>
                <a:ea typeface="微软雅黑" panose="020B0503020204020204" pitchFamily="34" charset="-122"/>
                <a:sym typeface="Symbol" panose="05050102010706020507" pitchFamily="2" charset="2"/>
              </a:rPr>
              <a:t>960km</a:t>
            </a:r>
            <a:r>
              <a:rPr lang="zh-CN" altLang="en-US" sz="2400" dirty="0">
                <a:latin typeface="微软雅黑" panose="020B0503020204020204" pitchFamily="34" charset="-122"/>
                <a:ea typeface="微软雅黑" panose="020B0503020204020204" pitchFamily="34" charset="-122"/>
                <a:sym typeface="Symbol" panose="05050102010706020507" pitchFamily="2" charset="2"/>
              </a:rPr>
              <a:t>的公转周期为</a:t>
            </a:r>
            <a:r>
              <a:rPr lang="en-US" altLang="zh-CN" sz="2400" dirty="0">
                <a:latin typeface="微软雅黑" panose="020B0503020204020204" pitchFamily="34" charset="-122"/>
                <a:ea typeface="微软雅黑" panose="020B0503020204020204" pitchFamily="34" charset="-122"/>
                <a:sym typeface="Symbol" panose="05050102010706020507" pitchFamily="2" charset="2"/>
              </a:rPr>
              <a:t>1.6710</a:t>
            </a:r>
            <a:r>
              <a:rPr lang="en-US" altLang="zh-CN" sz="2400" baseline="30000" dirty="0">
                <a:latin typeface="微软雅黑" panose="020B0503020204020204" pitchFamily="34" charset="-122"/>
                <a:ea typeface="微软雅黑" panose="020B0503020204020204" pitchFamily="34" charset="-122"/>
                <a:sym typeface="Symbol" panose="05050102010706020507" pitchFamily="2" charset="2"/>
              </a:rPr>
              <a:t>3</a:t>
            </a:r>
            <a:r>
              <a:rPr lang="en-US" altLang="zh-CN" sz="2400" dirty="0">
                <a:latin typeface="微软雅黑" panose="020B0503020204020204" pitchFamily="34" charset="-122"/>
                <a:ea typeface="微软雅黑" panose="020B0503020204020204" pitchFamily="34" charset="-122"/>
                <a:sym typeface="Symbol" panose="05050102010706020507" pitchFamily="2" charset="2"/>
              </a:rPr>
              <a:t>d</a:t>
            </a:r>
            <a:r>
              <a:rPr lang="zh-CN" altLang="en-US" sz="2400" dirty="0">
                <a:latin typeface="微软雅黑" panose="020B0503020204020204" pitchFamily="34" charset="-122"/>
                <a:ea typeface="微软雅黑" panose="020B0503020204020204" pitchFamily="34" charset="-122"/>
                <a:sym typeface="Symbol" panose="05050102010706020507" pitchFamily="2" charset="2"/>
              </a:rPr>
              <a:t>，以地球公转为参考，求谷神星公转的轨道半径（理想模型：圆形轨道，匀速圆周运动；地球公转半径：</a:t>
            </a:r>
            <a:r>
              <a:rPr lang="en-US" altLang="zh-CN" sz="2400" dirty="0">
                <a:latin typeface="微软雅黑" panose="020B0503020204020204" pitchFamily="34" charset="-122"/>
                <a:ea typeface="微软雅黑" panose="020B0503020204020204" pitchFamily="34" charset="-122"/>
                <a:sym typeface="Symbol" panose="05050102010706020507" pitchFamily="2" charset="2"/>
              </a:rPr>
              <a:t>1.5</a:t>
            </a:r>
            <a:r>
              <a:rPr lang="zh-CN" altLang="en-US" sz="2400" dirty="0">
                <a:latin typeface="微软雅黑" panose="020B0503020204020204" pitchFamily="34" charset="-122"/>
                <a:ea typeface="微软雅黑" panose="020B0503020204020204" pitchFamily="34" charset="-122"/>
                <a:sym typeface="Symbol" panose="05050102010706020507" pitchFamily="2" charset="2"/>
              </a:rPr>
              <a:t>亿公里）。</a:t>
            </a:r>
            <a:endParaRPr lang="zh-CN" altLang="zh-CN" sz="2400" dirty="0">
              <a:latin typeface="微软雅黑" panose="020B0503020204020204" pitchFamily="34" charset="-122"/>
              <a:ea typeface="微软雅黑" panose="020B0503020204020204" pitchFamily="34" charset="-122"/>
            </a:endParaRPr>
          </a:p>
        </p:txBody>
      </p:sp>
      <p:graphicFrame>
        <p:nvGraphicFramePr>
          <p:cNvPr id="4" name="Object 4"/>
          <p:cNvGraphicFramePr>
            <a:graphicFrameLocks noChangeAspect="1"/>
          </p:cNvGraphicFramePr>
          <p:nvPr/>
        </p:nvGraphicFramePr>
        <p:xfrm>
          <a:off x="5538867" y="1188813"/>
          <a:ext cx="6324600" cy="989012"/>
        </p:xfrm>
        <a:graphic>
          <a:graphicData uri="http://schemas.openxmlformats.org/presentationml/2006/ole">
            <mc:AlternateContent xmlns:mc="http://schemas.openxmlformats.org/markup-compatibility/2006">
              <mc:Choice xmlns:v="urn:schemas-microsoft-com:vml" Requires="v">
                <p:oleObj spid="_x0000_s5" name="" r:id="rId5" imgW="62788800" imgH="9753600" progId="Equation.3">
                  <p:embed/>
                </p:oleObj>
              </mc:Choice>
              <mc:Fallback>
                <p:oleObj name="" r:id="rId5" imgW="62788800" imgH="9753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867" y="1188813"/>
                        <a:ext cx="6324600" cy="989012"/>
                      </a:xfrm>
                      <a:prstGeom prst="rect">
                        <a:avLst/>
                      </a:prstGeom>
                      <a:noFill/>
                      <a:ln>
                        <a:solidFill>
                          <a:srgbClr val="FF0000"/>
                        </a:solidFill>
                      </a:ln>
                    </p:spPr>
                  </p:pic>
                </p:oleObj>
              </mc:Fallback>
            </mc:AlternateContent>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15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15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15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15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15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56" grpId="0" build="p"/>
      <p:bldP spid="321558"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7032BF2A-DD46-EC4F-984B-37E4AE31868A}" type="slidenum">
              <a:rPr kumimoji="1" lang="en-US" altLang="zh-CN" sz="1400" smtClean="0">
                <a:latin typeface="Times New Roman" panose="02020603050405020304" pitchFamily="18" charset="0"/>
                <a:ea typeface="宋体" panose="02010600030101010101" pitchFamily="2" charset="-122"/>
              </a:rPr>
            </a:fld>
            <a:endParaRPr kumimoji="1" lang="en-US" altLang="zh-CN" sz="1400">
              <a:latin typeface="Times New Roman" panose="02020603050405020304" pitchFamily="18" charset="0"/>
              <a:ea typeface="宋体" panose="02010600030101010101" pitchFamily="2" charset="-122"/>
            </a:endParaRPr>
          </a:p>
        </p:txBody>
      </p:sp>
      <p:sp>
        <p:nvSpPr>
          <p:cNvPr id="297986" name="Text Box 2"/>
          <p:cNvSpPr txBox="1">
            <a:spLocks noChangeArrowheads="1"/>
          </p:cNvSpPr>
          <p:nvPr/>
        </p:nvSpPr>
        <p:spPr bwMode="auto">
          <a:xfrm>
            <a:off x="190500" y="266700"/>
            <a:ext cx="739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zh-CN" altLang="en-US">
                <a:latin typeface="微软雅黑" panose="020B0503020204020204" pitchFamily="34" charset="-122"/>
                <a:ea typeface="微软雅黑" panose="020B0503020204020204" pitchFamily="34" charset="-122"/>
              </a:rPr>
              <a:t>（</a:t>
            </a:r>
            <a:r>
              <a:rPr kumimoji="1" lang="en-US" altLang="zh-CN">
                <a:latin typeface="微软雅黑" panose="020B0503020204020204" pitchFamily="34" charset="-122"/>
                <a:ea typeface="微软雅黑" panose="020B0503020204020204" pitchFamily="34" charset="-122"/>
              </a:rPr>
              <a:t>2</a:t>
            </a:r>
            <a:r>
              <a:rPr kumimoji="1" lang="zh-CN" altLang="en-US">
                <a:latin typeface="微软雅黑" panose="020B0503020204020204" pitchFamily="34" charset="-122"/>
                <a:ea typeface="微软雅黑" panose="020B0503020204020204" pitchFamily="34" charset="-122"/>
              </a:rPr>
              <a:t>）确定了</a:t>
            </a:r>
            <a:r>
              <a:rPr kumimoji="1" lang="zh-CN" altLang="en-US" b="1">
                <a:solidFill>
                  <a:srgbClr val="FF0000"/>
                </a:solidFill>
                <a:latin typeface="微软雅黑" panose="020B0503020204020204" pitchFamily="34" charset="-122"/>
                <a:ea typeface="微软雅黑" panose="020B0503020204020204" pitchFamily="34" charset="-122"/>
              </a:rPr>
              <a:t>力</a:t>
            </a:r>
            <a:r>
              <a:rPr kumimoji="1" lang="zh-CN" altLang="en-US">
                <a:latin typeface="微软雅黑" panose="020B0503020204020204" pitchFamily="34" charset="-122"/>
                <a:ea typeface="微软雅黑" panose="020B0503020204020204" pitchFamily="34" charset="-122"/>
              </a:rPr>
              <a:t>的概念</a:t>
            </a:r>
            <a:endParaRPr kumimoji="1" lang="zh-CN" altLang="en-US">
              <a:latin typeface="微软雅黑" panose="020B0503020204020204" pitchFamily="34" charset="-122"/>
              <a:ea typeface="微软雅黑" panose="020B0503020204020204" pitchFamily="34" charset="-122"/>
            </a:endParaRPr>
          </a:p>
        </p:txBody>
      </p:sp>
      <p:sp>
        <p:nvSpPr>
          <p:cNvPr id="297987" name="Rectangle 3"/>
          <p:cNvSpPr>
            <a:spLocks noChangeArrowheads="1"/>
          </p:cNvSpPr>
          <p:nvPr/>
        </p:nvSpPr>
        <p:spPr bwMode="auto">
          <a:xfrm>
            <a:off x="297260" y="929176"/>
            <a:ext cx="11487372"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50000"/>
              </a:lnSpc>
              <a:spcBef>
                <a:spcPct val="50000"/>
              </a:spcBef>
              <a:buFontTx/>
              <a:buNone/>
            </a:pP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由于物体具有惯性，要改变物体运动状态就需要其他的物体</a:t>
            </a:r>
            <a:r>
              <a:rPr kumimoji="1" lang="zh-CN" altLang="en-US" dirty="0">
                <a:solidFill>
                  <a:srgbClr val="FF0000"/>
                </a:solidFill>
                <a:latin typeface="微软雅黑" panose="020B0503020204020204" pitchFamily="34" charset="-122"/>
                <a:ea typeface="微软雅黑" panose="020B0503020204020204" pitchFamily="34" charset="-122"/>
              </a:rPr>
              <a:t>施加作用</a:t>
            </a:r>
            <a:r>
              <a:rPr kumimoji="1" lang="zh-CN" altLang="en-US" dirty="0">
                <a:latin typeface="微软雅黑" panose="020B0503020204020204" pitchFamily="34" charset="-122"/>
                <a:ea typeface="微软雅黑" panose="020B0503020204020204" pitchFamily="34" charset="-122"/>
              </a:rPr>
              <a:t>，我们把这种</a:t>
            </a:r>
            <a:r>
              <a:rPr kumimoji="1" lang="zh-CN" altLang="en-US" dirty="0">
                <a:solidFill>
                  <a:srgbClr val="FF0000"/>
                </a:solidFill>
                <a:latin typeface="微软雅黑" panose="020B0503020204020204" pitchFamily="34" charset="-122"/>
                <a:ea typeface="微软雅黑" panose="020B0503020204020204" pitchFamily="34" charset="-122"/>
              </a:rPr>
              <a:t>物体之间的相互作用称为</a:t>
            </a:r>
            <a:r>
              <a:rPr kumimoji="1" lang="zh-CN" altLang="en-US" b="1" dirty="0">
                <a:solidFill>
                  <a:srgbClr val="FF0000"/>
                </a:solidFill>
                <a:latin typeface="微软雅黑" panose="020B0503020204020204" pitchFamily="34" charset="-122"/>
                <a:ea typeface="微软雅黑" panose="020B0503020204020204" pitchFamily="34" charset="-122"/>
              </a:rPr>
              <a:t>力</a:t>
            </a:r>
            <a:r>
              <a:rPr kumimoji="1" lang="zh-CN" altLang="en-US" dirty="0">
                <a:latin typeface="微软雅黑" panose="020B0503020204020204" pitchFamily="34" charset="-122"/>
                <a:ea typeface="微软雅黑" panose="020B0503020204020204" pitchFamily="34" charset="-122"/>
              </a:rPr>
              <a:t>。（起源）</a:t>
            </a:r>
            <a:endParaRPr kumimoji="1" lang="zh-CN" altLang="en-US" dirty="0">
              <a:latin typeface="微软雅黑" panose="020B0503020204020204" pitchFamily="34" charset="-122"/>
              <a:ea typeface="微软雅黑" panose="020B0503020204020204" pitchFamily="34" charset="-122"/>
            </a:endParaRPr>
          </a:p>
        </p:txBody>
      </p:sp>
      <p:sp>
        <p:nvSpPr>
          <p:cNvPr id="297988" name="Text Box 4"/>
          <p:cNvSpPr txBox="1">
            <a:spLocks noChangeArrowheads="1"/>
          </p:cNvSpPr>
          <p:nvPr/>
        </p:nvSpPr>
        <p:spPr bwMode="auto">
          <a:xfrm>
            <a:off x="871538" y="2589213"/>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zh-CN" altLang="en-US" sz="2400" b="1" dirty="0">
                <a:solidFill>
                  <a:srgbClr val="FF0000"/>
                </a:solidFill>
                <a:latin typeface="微软雅黑" panose="020B0503020204020204" pitchFamily="34" charset="-122"/>
                <a:ea typeface="微软雅黑" panose="020B0503020204020204" pitchFamily="34" charset="-122"/>
              </a:rPr>
              <a:t>力的效果：</a:t>
            </a:r>
            <a:endParaRPr kumimoji="1"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97989" name="Text Box 5"/>
          <p:cNvSpPr txBox="1">
            <a:spLocks noChangeArrowheads="1"/>
          </p:cNvSpPr>
          <p:nvPr/>
        </p:nvSpPr>
        <p:spPr bwMode="auto">
          <a:xfrm>
            <a:off x="2279650" y="3184525"/>
            <a:ext cx="818991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50000"/>
              </a:spcBef>
              <a:buFontTx/>
              <a:buNone/>
            </a:pP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）可以使物体整体的运动状态发生改变，即</a:t>
            </a:r>
            <a:r>
              <a:rPr kumimoji="1" lang="zh-CN" altLang="en-US" sz="2400" dirty="0">
                <a:solidFill>
                  <a:srgbClr val="FF0000"/>
                </a:solidFill>
                <a:latin typeface="微软雅黑" panose="020B0503020204020204" pitchFamily="34" charset="-122"/>
                <a:ea typeface="微软雅黑" panose="020B0503020204020204" pitchFamily="34" charset="-122"/>
              </a:rPr>
              <a:t>获得加速度</a:t>
            </a:r>
            <a:r>
              <a:rPr kumimoji="1" lang="zh-CN" altLang="en-US" sz="2400" dirty="0">
                <a:latin typeface="微软雅黑" panose="020B0503020204020204" pitchFamily="34" charset="-122"/>
                <a:ea typeface="微软雅黑" panose="020B0503020204020204" pitchFamily="34" charset="-122"/>
              </a:rPr>
              <a:t>；</a:t>
            </a:r>
            <a:endParaRPr kumimoji="1" lang="zh-CN" altLang="en-US" sz="2400" dirty="0">
              <a:latin typeface="微软雅黑" panose="020B0503020204020204" pitchFamily="34" charset="-122"/>
              <a:ea typeface="微软雅黑" panose="020B0503020204020204" pitchFamily="34" charset="-122"/>
            </a:endParaRPr>
          </a:p>
        </p:txBody>
      </p:sp>
      <p:sp>
        <p:nvSpPr>
          <p:cNvPr id="297990" name="Text Box 6"/>
          <p:cNvSpPr txBox="1">
            <a:spLocks noChangeArrowheads="1"/>
          </p:cNvSpPr>
          <p:nvPr/>
        </p:nvSpPr>
        <p:spPr bwMode="auto">
          <a:xfrm>
            <a:off x="2271713" y="4017963"/>
            <a:ext cx="8864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50000"/>
              </a:spcBef>
              <a:buFontTx/>
              <a:buNone/>
            </a:pPr>
            <a:r>
              <a:rPr kumimoji="1" lang="zh-CN" altLang="en-US" sz="2400">
                <a:latin typeface="微软雅黑" panose="020B0503020204020204" pitchFamily="34" charset="-122"/>
                <a:ea typeface="微软雅黑" panose="020B0503020204020204" pitchFamily="34" charset="-122"/>
              </a:rPr>
              <a:t>（</a:t>
            </a:r>
            <a:r>
              <a:rPr kumimoji="1" lang="en-US" altLang="zh-CN" sz="2400">
                <a:latin typeface="微软雅黑" panose="020B0503020204020204" pitchFamily="34" charset="-122"/>
                <a:ea typeface="微软雅黑" panose="020B0503020204020204" pitchFamily="34" charset="-122"/>
              </a:rPr>
              <a:t>2</a:t>
            </a:r>
            <a:r>
              <a:rPr kumimoji="1" lang="zh-CN" altLang="en-US" sz="2400">
                <a:latin typeface="微软雅黑" panose="020B0503020204020204" pitchFamily="34" charset="-122"/>
                <a:ea typeface="微软雅黑" panose="020B0503020204020204" pitchFamily="34" charset="-122"/>
              </a:rPr>
              <a:t>）可以使物体各组成部分之间发生相对运动，</a:t>
            </a:r>
            <a:r>
              <a:rPr kumimoji="1" lang="zh-CN" altLang="en-US" sz="2400">
                <a:solidFill>
                  <a:srgbClr val="FF0000"/>
                </a:solidFill>
                <a:latin typeface="微软雅黑" panose="020B0503020204020204" pitchFamily="34" charset="-122"/>
                <a:ea typeface="微软雅黑" panose="020B0503020204020204" pitchFamily="34" charset="-122"/>
              </a:rPr>
              <a:t>即产生形变。</a:t>
            </a:r>
            <a:endParaRPr kumimoji="1" lang="zh-CN" altLang="en-US" sz="2400">
              <a:solidFill>
                <a:srgbClr val="FF0000"/>
              </a:solidFill>
              <a:latin typeface="微软雅黑" panose="020B0503020204020204" pitchFamily="34" charset="-122"/>
              <a:ea typeface="微软雅黑" panose="020B0503020204020204" pitchFamily="34" charset="-122"/>
            </a:endParaRPr>
          </a:p>
        </p:txBody>
      </p:sp>
      <p:sp>
        <p:nvSpPr>
          <p:cNvPr id="30727" name="Line 15"/>
          <p:cNvSpPr>
            <a:spLocks noChangeShapeType="1"/>
          </p:cNvSpPr>
          <p:nvPr/>
        </p:nvSpPr>
        <p:spPr bwMode="auto">
          <a:xfrm>
            <a:off x="2135560" y="2241306"/>
            <a:ext cx="424815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Object 16"/>
          <p:cNvGraphicFramePr>
            <a:graphicFrameLocks noChangeAspect="1"/>
          </p:cNvGraphicFramePr>
          <p:nvPr/>
        </p:nvGraphicFramePr>
        <p:xfrm>
          <a:off x="3503613" y="5156200"/>
          <a:ext cx="1008062" cy="506413"/>
        </p:xfrm>
        <a:graphic>
          <a:graphicData uri="http://schemas.openxmlformats.org/presentationml/2006/ole">
            <mc:AlternateContent xmlns:mc="http://schemas.openxmlformats.org/markup-compatibility/2006">
              <mc:Choice xmlns:v="urn:schemas-microsoft-com:vml" Requires="v">
                <p:oleObj spid="_x0000_s2" name="公式" r:id="rId1" imgW="30480000" imgH="12192000" progId="Equation.3">
                  <p:embed/>
                </p:oleObj>
              </mc:Choice>
              <mc:Fallback>
                <p:oleObj name="公式" r:id="rId1" imgW="30480000" imgH="12192000" progId="Equation.3">
                  <p:embed/>
                  <p:pic>
                    <p:nvPicPr>
                      <p:cNvPr id="0" name="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3" y="5156200"/>
                        <a:ext cx="1008062" cy="5064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7"/>
          <p:cNvSpPr txBox="1">
            <a:spLocks noChangeArrowheads="1"/>
          </p:cNvSpPr>
          <p:nvPr/>
        </p:nvSpPr>
        <p:spPr bwMode="auto">
          <a:xfrm>
            <a:off x="4656138" y="5130800"/>
            <a:ext cx="3408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50000"/>
              </a:spcBef>
              <a:buFontTx/>
              <a:buNone/>
            </a:pPr>
            <a:r>
              <a:rPr lang="en-US" altLang="zh-CN" sz="2400">
                <a:solidFill>
                  <a:srgbClr val="800000"/>
                </a:solidFill>
                <a:latin typeface="微软雅黑" panose="020B0503020204020204" pitchFamily="34" charset="-122"/>
                <a:ea typeface="微软雅黑" panose="020B0503020204020204" pitchFamily="34" charset="-122"/>
              </a:rPr>
              <a:t>( </a:t>
            </a:r>
            <a:r>
              <a:rPr lang="zh-CN" altLang="en-US" sz="2400">
                <a:solidFill>
                  <a:srgbClr val="800000"/>
                </a:solidFill>
                <a:latin typeface="微软雅黑" panose="020B0503020204020204" pitchFamily="34" charset="-122"/>
                <a:ea typeface="微软雅黑" panose="020B0503020204020204" pitchFamily="34" charset="-122"/>
              </a:rPr>
              <a:t>静力学基本方程 </a:t>
            </a:r>
            <a:r>
              <a:rPr lang="en-US" altLang="zh-CN" sz="2400">
                <a:solidFill>
                  <a:srgbClr val="800000"/>
                </a:solidFill>
                <a:latin typeface="微软雅黑" panose="020B0503020204020204" pitchFamily="34" charset="-122"/>
                <a:ea typeface="微软雅黑" panose="020B0503020204020204" pitchFamily="34" charset="-122"/>
              </a:rPr>
              <a:t>)</a:t>
            </a:r>
            <a:endParaRPr lang="en-US" altLang="zh-CN" sz="2400">
              <a:solidFill>
                <a:srgbClr val="8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7987"/>
                                        </p:tgtEl>
                                        <p:attrNameLst>
                                          <p:attrName>style.visibility</p:attrName>
                                        </p:attrNameLst>
                                      </p:cBhvr>
                                      <p:to>
                                        <p:strVal val="visible"/>
                                      </p:to>
                                    </p:set>
                                    <p:anim calcmode="lin" valueType="num">
                                      <p:cBhvr additive="base">
                                        <p:cTn id="7" dur="500" fill="hold"/>
                                        <p:tgtEl>
                                          <p:spTgt spid="297987"/>
                                        </p:tgtEl>
                                        <p:attrNameLst>
                                          <p:attrName>ppt_x</p:attrName>
                                        </p:attrNameLst>
                                      </p:cBhvr>
                                      <p:tavLst>
                                        <p:tav tm="0">
                                          <p:val>
                                            <p:strVal val="0-#ppt_w/2"/>
                                          </p:val>
                                        </p:tav>
                                        <p:tav tm="100000">
                                          <p:val>
                                            <p:strVal val="#ppt_x"/>
                                          </p:val>
                                        </p:tav>
                                      </p:tavLst>
                                    </p:anim>
                                    <p:anim calcmode="lin" valueType="num">
                                      <p:cBhvr additive="base">
                                        <p:cTn id="8" dur="500" fill="hold"/>
                                        <p:tgtEl>
                                          <p:spTgt spid="29798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727"/>
                                        </p:tgtEl>
                                        <p:attrNameLst>
                                          <p:attrName>style.visibility</p:attrName>
                                        </p:attrNameLst>
                                      </p:cBhvr>
                                      <p:to>
                                        <p:strVal val="visible"/>
                                      </p:to>
                                    </p:set>
                                    <p:animEffect transition="in" filter="wipe(left)">
                                      <p:cBhvr>
                                        <p:cTn id="12" dur="500"/>
                                        <p:tgtEl>
                                          <p:spTgt spid="3072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7988">
                                            <p:txEl>
                                              <p:pRg st="0" end="0"/>
                                            </p:txEl>
                                          </p:spTgt>
                                        </p:tgtEl>
                                        <p:attrNameLst>
                                          <p:attrName>style.visibility</p:attrName>
                                        </p:attrNameLst>
                                      </p:cBhvr>
                                      <p:to>
                                        <p:strVal val="visible"/>
                                      </p:to>
                                    </p:set>
                                    <p:anim calcmode="lin" valueType="num">
                                      <p:cBhvr additive="base">
                                        <p:cTn id="17" dur="500" fill="hold"/>
                                        <p:tgtEl>
                                          <p:spTgt spid="297988">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97988">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297989">
                                            <p:txEl>
                                              <p:pRg st="0" end="0"/>
                                            </p:txEl>
                                          </p:spTgt>
                                        </p:tgtEl>
                                        <p:attrNameLst>
                                          <p:attrName>style.visibility</p:attrName>
                                        </p:attrNameLst>
                                      </p:cBhvr>
                                      <p:to>
                                        <p:strVal val="visible"/>
                                      </p:to>
                                    </p:set>
                                    <p:animEffect transition="in" filter="dissolve">
                                      <p:cBhvr>
                                        <p:cTn id="22" dur="500"/>
                                        <p:tgtEl>
                                          <p:spTgt spid="29798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799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autoUpdateAnimBg="0"/>
      <p:bldP spid="297988" grpId="0" autoUpdateAnimBg="0" build="p"/>
      <p:bldP spid="297989" grpId="0" autoUpdateAnimBg="0" build="p"/>
      <p:bldP spid="297990" grpId="0" autoUpdateAnimBg="0" build="p"/>
      <p:bldP spid="30727" grpId="0" animBg="1"/>
      <p:bldP spid="13"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2"/>
          </p:nvPr>
        </p:nvSpPr>
        <p:spPr/>
        <p:txBody>
          <a:bodyPr/>
          <a:lstStyle/>
          <a:p>
            <a:fld id="{0D9F8F51-C828-9D49-8EFB-CF8E1AFD1E2E}" type="slidenum">
              <a:rPr lang="en-US" altLang="zh-CN"/>
            </a:fld>
            <a:endParaRPr lang="en-US" altLang="zh-CN"/>
          </a:p>
        </p:txBody>
      </p:sp>
      <p:sp>
        <p:nvSpPr>
          <p:cNvPr id="325636" name="Text Box 4"/>
          <p:cNvSpPr txBox="1">
            <a:spLocks noChangeArrowheads="1"/>
          </p:cNvSpPr>
          <p:nvPr/>
        </p:nvSpPr>
        <p:spPr bwMode="auto">
          <a:xfrm>
            <a:off x="623392" y="1537828"/>
            <a:ext cx="10873208" cy="108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zh-CN" altLang="en-US" dirty="0">
                <a:latin typeface="微软雅黑" panose="020B0503020204020204" pitchFamily="34" charset="-122"/>
                <a:ea typeface="微软雅黑" panose="020B0503020204020204" pitchFamily="34" charset="-122"/>
              </a:rPr>
              <a:t>以 </a:t>
            </a:r>
            <a:r>
              <a:rPr lang="en-US" altLang="zh-CN" sz="2800" i="1" dirty="0">
                <a:ea typeface="微软雅黑" panose="020B0503020204020204" pitchFamily="34" charset="-122"/>
                <a:cs typeface="Times New Roman" panose="02020603050405020304" pitchFamily="18" charset="0"/>
                <a:sym typeface="Symbol" panose="05050102010706020507" pitchFamily="2" charset="2"/>
              </a:rPr>
              <a:t>r</a:t>
            </a:r>
            <a:r>
              <a:rPr lang="en-US" altLang="zh-CN" sz="2800" i="1" baseline="-25000" dirty="0">
                <a:ea typeface="微软雅黑" panose="020B0503020204020204" pitchFamily="34" charset="-122"/>
                <a:cs typeface="Times New Roman" panose="02020603050405020304" pitchFamily="18" charset="0"/>
                <a:sym typeface="Symbol" panose="05050102010706020507" pitchFamily="2" charset="2"/>
              </a:rPr>
              <a:t>1</a:t>
            </a:r>
            <a:r>
              <a:rPr lang="en-US" altLang="zh-CN" sz="2800" dirty="0">
                <a:latin typeface="微软雅黑" panose="020B0503020204020204" pitchFamily="34" charset="-122"/>
                <a:ea typeface="微软雅黑" panose="020B0503020204020204" pitchFamily="34" charset="-122"/>
                <a:sym typeface="Symbol" panose="05050102010706020507" pitchFamily="2" charset="2"/>
              </a:rPr>
              <a:t> </a:t>
            </a:r>
            <a:r>
              <a:rPr lang="zh-CN" altLang="en-US" dirty="0">
                <a:latin typeface="微软雅黑" panose="020B0503020204020204" pitchFamily="34" charset="-122"/>
                <a:ea typeface="微软雅黑" panose="020B0503020204020204" pitchFamily="34" charset="-122"/>
              </a:rPr>
              <a:t>，</a:t>
            </a:r>
            <a:r>
              <a:rPr lang="en-US" altLang="zh-CN" sz="2800" i="1" dirty="0">
                <a:ea typeface="微软雅黑" panose="020B0503020204020204" pitchFamily="34" charset="-122"/>
                <a:cs typeface="Times New Roman" panose="02020603050405020304" pitchFamily="18" charset="0"/>
                <a:sym typeface="Symbol" panose="05050102010706020507" pitchFamily="2" charset="2"/>
              </a:rPr>
              <a:t>T</a:t>
            </a:r>
            <a:r>
              <a:rPr lang="en-US" altLang="zh-CN" sz="2800" i="1" baseline="-25000" dirty="0">
                <a:ea typeface="微软雅黑" panose="020B0503020204020204" pitchFamily="34" charset="-122"/>
                <a:cs typeface="Times New Roman" panose="02020603050405020304" pitchFamily="18" charset="0"/>
                <a:sym typeface="Symbol" panose="05050102010706020507" pitchFamily="2" charset="2"/>
              </a:rPr>
              <a:t>1</a:t>
            </a:r>
            <a:r>
              <a:rPr lang="zh-CN" altLang="en-US" dirty="0">
                <a:latin typeface="微软雅黑" panose="020B0503020204020204" pitchFamily="34" charset="-122"/>
                <a:ea typeface="微软雅黑" panose="020B0503020204020204" pitchFamily="34" charset="-122"/>
              </a:rPr>
              <a:t>表示地球轨道半径和公转周期，以 </a:t>
            </a:r>
            <a:r>
              <a:rPr lang="en-US" altLang="zh-CN" sz="2800" i="1" dirty="0">
                <a:ea typeface="微软雅黑" panose="020B0503020204020204" pitchFamily="34" charset="-122"/>
                <a:cs typeface="Times New Roman" panose="02020603050405020304" pitchFamily="18" charset="0"/>
                <a:sym typeface="Symbol" panose="05050102010706020507" pitchFamily="2" charset="2"/>
              </a:rPr>
              <a:t>r</a:t>
            </a:r>
            <a:r>
              <a:rPr lang="en-US" altLang="zh-CN" sz="2800" i="1" baseline="-25000" dirty="0">
                <a:ea typeface="微软雅黑" panose="020B0503020204020204" pitchFamily="34" charset="-122"/>
                <a:cs typeface="Times New Roman" panose="02020603050405020304" pitchFamily="18" charset="0"/>
                <a:sym typeface="Symbol" panose="05050102010706020507" pitchFamily="2" charset="2"/>
              </a:rPr>
              <a:t>2</a:t>
            </a:r>
            <a:r>
              <a:rPr lang="en-US" altLang="zh-CN" sz="2800" dirty="0">
                <a:latin typeface="微软雅黑" panose="020B0503020204020204" pitchFamily="34" charset="-122"/>
                <a:ea typeface="微软雅黑" panose="020B0503020204020204" pitchFamily="34" charset="-122"/>
                <a:sym typeface="Symbol" panose="05050102010706020507" pitchFamily="2" charset="2"/>
              </a:rPr>
              <a:t> </a:t>
            </a:r>
            <a:r>
              <a:rPr lang="zh-CN" altLang="en-US" sz="2800" dirty="0">
                <a:latin typeface="微软雅黑" panose="020B0503020204020204" pitchFamily="34" charset="-122"/>
                <a:ea typeface="微软雅黑" panose="020B0503020204020204" pitchFamily="34" charset="-122"/>
              </a:rPr>
              <a:t>，</a:t>
            </a:r>
            <a:r>
              <a:rPr lang="en-US" altLang="zh-CN" sz="2800" i="1" dirty="0">
                <a:ea typeface="微软雅黑" panose="020B0503020204020204" pitchFamily="34" charset="-122"/>
                <a:cs typeface="Times New Roman" panose="02020603050405020304" pitchFamily="18" charset="0"/>
                <a:sym typeface="Symbol" panose="05050102010706020507" pitchFamily="2" charset="2"/>
              </a:rPr>
              <a:t>T</a:t>
            </a:r>
            <a:r>
              <a:rPr lang="en-US" altLang="zh-CN" sz="2800" i="1" baseline="-25000" dirty="0">
                <a:ea typeface="微软雅黑" panose="020B0503020204020204" pitchFamily="34" charset="-122"/>
                <a:cs typeface="Times New Roman" panose="02020603050405020304" pitchFamily="18" charset="0"/>
                <a:sym typeface="Symbol" panose="05050102010706020507" pitchFamily="2" charset="2"/>
              </a:rPr>
              <a:t>2</a:t>
            </a:r>
            <a:r>
              <a:rPr lang="zh-CN" altLang="en-US" dirty="0">
                <a:latin typeface="微软雅黑" panose="020B0503020204020204" pitchFamily="34" charset="-122"/>
                <a:ea typeface="微软雅黑" panose="020B0503020204020204" pitchFamily="34" charset="-122"/>
              </a:rPr>
              <a:t>表示谷神星轨道半径和公转周期，则</a:t>
            </a:r>
            <a:endParaRPr lang="zh-CN" altLang="en-US" dirty="0">
              <a:latin typeface="微软雅黑" panose="020B0503020204020204" pitchFamily="34" charset="-122"/>
              <a:ea typeface="微软雅黑" panose="020B0503020204020204" pitchFamily="34" charset="-122"/>
            </a:endParaRPr>
          </a:p>
        </p:txBody>
      </p:sp>
      <p:sp>
        <p:nvSpPr>
          <p:cNvPr id="325638" name="Text Box 6"/>
          <p:cNvSpPr txBox="1">
            <a:spLocks noChangeArrowheads="1"/>
          </p:cNvSpPr>
          <p:nvPr/>
        </p:nvSpPr>
        <p:spPr bwMode="auto">
          <a:xfrm>
            <a:off x="670868" y="3776767"/>
            <a:ext cx="1439863"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0"/>
              </a:spcBef>
            </a:pPr>
            <a:r>
              <a:rPr lang="zh-CN" altLang="en-US" dirty="0">
                <a:latin typeface="微软雅黑" panose="020B0503020204020204" pitchFamily="34" charset="-122"/>
                <a:ea typeface="微软雅黑" panose="020B0503020204020204" pitchFamily="34" charset="-122"/>
              </a:rPr>
              <a:t>可得</a:t>
            </a:r>
            <a:endParaRPr lang="zh-CN" altLang="en-US" dirty="0">
              <a:latin typeface="微软雅黑" panose="020B0503020204020204" pitchFamily="34" charset="-122"/>
              <a:ea typeface="微软雅黑" panose="020B0503020204020204" pitchFamily="34" charset="-122"/>
            </a:endParaRPr>
          </a:p>
        </p:txBody>
      </p:sp>
      <p:graphicFrame>
        <p:nvGraphicFramePr>
          <p:cNvPr id="325640" name="Object 8"/>
          <p:cNvGraphicFramePr>
            <a:graphicFrameLocks noChangeAspect="1"/>
          </p:cNvGraphicFramePr>
          <p:nvPr/>
        </p:nvGraphicFramePr>
        <p:xfrm>
          <a:off x="4539820" y="2314548"/>
          <a:ext cx="1504950" cy="1149350"/>
        </p:xfrm>
        <a:graphic>
          <a:graphicData uri="http://schemas.openxmlformats.org/presentationml/2006/ole">
            <mc:AlternateContent xmlns:mc="http://schemas.openxmlformats.org/markup-compatibility/2006">
              <mc:Choice xmlns:v="urn:schemas-microsoft-com:vml" Requires="v">
                <p:oleObj spid="_x0000_s2" name="公式" r:id="rId1" imgW="14325600" imgH="10972800" progId="Equation.3">
                  <p:embed/>
                </p:oleObj>
              </mc:Choice>
              <mc:Fallback>
                <p:oleObj name="公式" r:id="rId1" imgW="14325600" imgH="10972800" progId="Equation.3">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820" y="2314548"/>
                        <a:ext cx="1504950"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5641" name="Text Box 9"/>
          <p:cNvSpPr txBox="1">
            <a:spLocks noChangeArrowheads="1"/>
          </p:cNvSpPr>
          <p:nvPr/>
        </p:nvSpPr>
        <p:spPr bwMode="auto">
          <a:xfrm>
            <a:off x="670868" y="4966027"/>
            <a:ext cx="11041755" cy="100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en-US" altLang="zh-CN" dirty="0"/>
              <a:t>        </a:t>
            </a:r>
            <a:r>
              <a:rPr lang="zh-CN" altLang="en-US" dirty="0"/>
              <a:t>这一数值在火星和木星的轨道半径之间，实际上在火星和木星之间存在一个小行星带。</a:t>
            </a:r>
            <a:endParaRPr lang="zh-CN" altLang="en-US" dirty="0"/>
          </a:p>
        </p:txBody>
      </p:sp>
      <p:graphicFrame>
        <p:nvGraphicFramePr>
          <p:cNvPr id="325642" name="Object 10"/>
          <p:cNvGraphicFramePr>
            <a:graphicFrameLocks noChangeAspect="1"/>
          </p:cNvGraphicFramePr>
          <p:nvPr/>
        </p:nvGraphicFramePr>
        <p:xfrm>
          <a:off x="1874839" y="3355975"/>
          <a:ext cx="8613775" cy="1193800"/>
        </p:xfrm>
        <a:graphic>
          <a:graphicData uri="http://schemas.openxmlformats.org/presentationml/2006/ole">
            <mc:AlternateContent xmlns:mc="http://schemas.openxmlformats.org/markup-compatibility/2006">
              <mc:Choice xmlns:v="urn:schemas-microsoft-com:vml" Requires="v">
                <p:oleObj spid="_x0000_s3" name="公式" r:id="rId3" imgW="89916000" imgH="12496800" progId="Equation.3">
                  <p:embed/>
                </p:oleObj>
              </mc:Choice>
              <mc:Fallback>
                <p:oleObj name="公式" r:id="rId3" imgW="89916000" imgH="124968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839" y="3355975"/>
                        <a:ext cx="8613775" cy="119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5"/>
          <p:cNvGraphicFramePr>
            <a:graphicFrameLocks noChangeAspect="1"/>
          </p:cNvGraphicFramePr>
          <p:nvPr/>
        </p:nvGraphicFramePr>
        <p:xfrm>
          <a:off x="5160168" y="284818"/>
          <a:ext cx="1619250" cy="987425"/>
        </p:xfrm>
        <a:graphic>
          <a:graphicData uri="http://schemas.openxmlformats.org/presentationml/2006/ole">
            <mc:AlternateContent xmlns:mc="http://schemas.openxmlformats.org/markup-compatibility/2006">
              <mc:Choice xmlns:v="urn:schemas-microsoft-com:vml" Requires="v">
                <p:oleObj spid="_x0000_s4" name="公式" r:id="rId5" imgW="16459200" imgH="10058400" progId="Equation.3">
                  <p:embed/>
                </p:oleObj>
              </mc:Choice>
              <mc:Fallback>
                <p:oleObj name="公式" r:id="rId5" imgW="16459200" imgH="10058400"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0168" y="284818"/>
                        <a:ext cx="1619250" cy="987425"/>
                      </a:xfrm>
                      <a:prstGeom prst="rect">
                        <a:avLst/>
                      </a:prstGeom>
                      <a:noFill/>
                      <a:ln>
                        <a:noFill/>
                      </a:ln>
                      <a:effectLst/>
                    </p:spPr>
                  </p:pic>
                </p:oleObj>
              </mc:Fallback>
            </mc:AlternateContent>
          </a:graphicData>
        </a:graphic>
      </p:graphicFrame>
      <p:sp>
        <p:nvSpPr>
          <p:cNvPr id="13" name="文本框 12"/>
          <p:cNvSpPr txBox="1"/>
          <p:nvPr/>
        </p:nvSpPr>
        <p:spPr>
          <a:xfrm>
            <a:off x="2110731" y="598796"/>
            <a:ext cx="6098874" cy="461665"/>
          </a:xfrm>
          <a:prstGeom prst="rect">
            <a:avLst/>
          </a:prstGeom>
          <a:noFill/>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开普勒第三定律：</a:t>
            </a:r>
            <a:endParaRPr lang="zh-CN" altLang="en-U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56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63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56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6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6" grpId="0" build="p"/>
      <p:bldP spid="325638" grpId="0" build="p"/>
      <p:bldP spid="32564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4"/>
          <p:cNvSpPr>
            <a:spLocks noGrp="1"/>
          </p:cNvSpPr>
          <p:nvPr>
            <p:ph type="sldNum" sz="quarter" idx="12"/>
          </p:nvPr>
        </p:nvSpPr>
        <p:spPr/>
        <p:txBody>
          <a:bodyPr/>
          <a:lstStyle/>
          <a:p>
            <a:fld id="{B4072062-3681-F640-A2C0-B1490B0B605E}" type="slidenum">
              <a:rPr lang="en-US" altLang="zh-CN"/>
            </a:fld>
            <a:endParaRPr lang="en-US" altLang="zh-CN"/>
          </a:p>
        </p:txBody>
      </p:sp>
      <p:sp>
        <p:nvSpPr>
          <p:cNvPr id="311299" name="Text Box 3"/>
          <p:cNvSpPr txBox="1">
            <a:spLocks noChangeArrowheads="1"/>
          </p:cNvSpPr>
          <p:nvPr/>
        </p:nvSpPr>
        <p:spPr bwMode="auto">
          <a:xfrm>
            <a:off x="2279651" y="260351"/>
            <a:ext cx="76692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sp>
        <p:nvSpPr>
          <p:cNvPr id="311300" name="Text Box 4"/>
          <p:cNvSpPr txBox="1">
            <a:spLocks noChangeArrowheads="1"/>
          </p:cNvSpPr>
          <p:nvPr/>
        </p:nvSpPr>
        <p:spPr bwMode="auto">
          <a:xfrm>
            <a:off x="295954" y="1595638"/>
            <a:ext cx="11600091" cy="3958520"/>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spcBef>
                <a:spcPct val="0"/>
              </a:spcBef>
            </a:pPr>
            <a:r>
              <a:rPr lang="zh-CN" altLang="en-US" sz="2800" dirty="0">
                <a:ea typeface="微软雅黑" panose="020B0503020204020204" pitchFamily="34" charset="-122"/>
                <a:cs typeface="Times New Roman" panose="02020603050405020304" pitchFamily="18" charset="0"/>
              </a:rPr>
              <a:t>解：题意砖块加速度为零，与皮带无相对滑动，则牛顿第二定律的</a:t>
            </a:r>
            <a:r>
              <a:rPr lang="zh-CN" altLang="en-US" dirty="0"/>
              <a:t> </a:t>
            </a:r>
            <a:r>
              <a:rPr lang="en-US" altLang="zh-CN" sz="2800" b="1" i="1" dirty="0"/>
              <a:t>x </a:t>
            </a:r>
            <a:r>
              <a:rPr lang="zh-CN" altLang="en-US" sz="2800" dirty="0">
                <a:ea typeface="微软雅黑" panose="020B0503020204020204" pitchFamily="34" charset="-122"/>
                <a:cs typeface="Times New Roman" panose="02020603050405020304" pitchFamily="18" charset="0"/>
              </a:rPr>
              <a:t>方向分量式</a:t>
            </a:r>
            <a:endParaRPr lang="zh-CN" altLang="en-US" sz="2800" dirty="0">
              <a:ea typeface="微软雅黑" panose="020B0503020204020204" pitchFamily="34" charset="-122"/>
              <a:cs typeface="Times New Roman" panose="02020603050405020304" pitchFamily="18" charset="0"/>
            </a:endParaRPr>
          </a:p>
          <a:p>
            <a:pPr algn="l">
              <a:lnSpc>
                <a:spcPct val="130000"/>
              </a:lnSpc>
              <a:spcBef>
                <a:spcPct val="0"/>
              </a:spcBef>
            </a:pPr>
            <a:r>
              <a:rPr lang="zh-CN" altLang="en-US" dirty="0"/>
              <a:t>             </a:t>
            </a:r>
            <a:r>
              <a:rPr lang="en-US" altLang="zh-CN" sz="2800" dirty="0"/>
              <a:t>- </a:t>
            </a:r>
            <a:r>
              <a:rPr lang="en-US" altLang="zh-CN" sz="2800" i="1" dirty="0"/>
              <a:t>m </a:t>
            </a:r>
            <a:r>
              <a:rPr lang="en-US" altLang="zh-CN" sz="2800" dirty="0"/>
              <a:t>g sin</a:t>
            </a:r>
            <a:r>
              <a:rPr lang="en-US" altLang="zh-CN" sz="2800" dirty="0">
                <a:sym typeface="Symbol" panose="05050102010706020507" pitchFamily="2" charset="2"/>
              </a:rPr>
              <a:t>+ </a:t>
            </a:r>
            <a:r>
              <a:rPr lang="en-US" altLang="zh-CN" sz="2800" i="1" dirty="0">
                <a:sym typeface="Symbol" panose="05050102010706020507" pitchFamily="2" charset="2"/>
              </a:rPr>
              <a:t>f</a:t>
            </a:r>
            <a:r>
              <a:rPr lang="en-US" altLang="zh-CN" sz="2800" i="1" baseline="-25000" dirty="0">
                <a:sym typeface="Symbol" panose="05050102010706020507" pitchFamily="2" charset="2"/>
              </a:rPr>
              <a:t>s</a:t>
            </a:r>
            <a:r>
              <a:rPr lang="en-US" altLang="zh-CN" sz="2800" dirty="0">
                <a:sym typeface="Symbol" panose="05050102010706020507" pitchFamily="2" charset="2"/>
              </a:rPr>
              <a:t> = 0</a:t>
            </a:r>
            <a:endParaRPr lang="en-US" altLang="zh-CN" sz="2800" dirty="0">
              <a:sym typeface="Symbol" panose="05050102010706020507" pitchFamily="2" charset="2"/>
            </a:endParaRPr>
          </a:p>
          <a:p>
            <a:pPr algn="l">
              <a:lnSpc>
                <a:spcPct val="130000"/>
              </a:lnSpc>
              <a:spcBef>
                <a:spcPct val="0"/>
              </a:spcBef>
            </a:pPr>
            <a:r>
              <a:rPr lang="zh-CN" altLang="en-US" sz="2800" dirty="0">
                <a:ea typeface="微软雅黑" panose="020B0503020204020204" pitchFamily="34" charset="-122"/>
                <a:cs typeface="Times New Roman" panose="02020603050405020304" pitchFamily="18" charset="0"/>
                <a:sym typeface="Symbol" panose="05050102010706020507" pitchFamily="2" charset="2"/>
              </a:rPr>
              <a:t>故：      </a:t>
            </a:r>
            <a:r>
              <a:rPr lang="en-US" altLang="zh-CN" sz="2800" i="1" dirty="0">
                <a:sym typeface="Symbol" panose="05050102010706020507" pitchFamily="2" charset="2"/>
              </a:rPr>
              <a:t>f</a:t>
            </a:r>
            <a:r>
              <a:rPr lang="en-US" altLang="zh-CN" sz="2800" i="1" baseline="-25000" dirty="0">
                <a:sym typeface="Symbol" panose="05050102010706020507" pitchFamily="2" charset="2"/>
              </a:rPr>
              <a:t>s</a:t>
            </a:r>
            <a:r>
              <a:rPr lang="en-US" altLang="zh-CN" sz="2800" dirty="0">
                <a:sym typeface="Symbol" panose="05050102010706020507" pitchFamily="2" charset="2"/>
              </a:rPr>
              <a:t> = </a:t>
            </a:r>
            <a:r>
              <a:rPr lang="en-US" altLang="zh-CN" sz="2800" i="1" dirty="0"/>
              <a:t>m </a:t>
            </a:r>
            <a:r>
              <a:rPr lang="en-US" altLang="zh-CN" sz="2800" dirty="0"/>
              <a:t>g sin</a:t>
            </a:r>
            <a:r>
              <a:rPr lang="en-US" altLang="zh-CN" sz="2800" dirty="0">
                <a:sym typeface="Symbol" panose="05050102010706020507" pitchFamily="2" charset="2"/>
              </a:rPr>
              <a:t></a:t>
            </a:r>
            <a:endParaRPr lang="en-US" altLang="zh-CN" sz="2800" dirty="0">
              <a:sym typeface="Symbol" panose="05050102010706020507" pitchFamily="2" charset="2"/>
            </a:endParaRPr>
          </a:p>
          <a:p>
            <a:pPr algn="l">
              <a:lnSpc>
                <a:spcPct val="130000"/>
              </a:lnSpc>
              <a:spcBef>
                <a:spcPct val="0"/>
              </a:spcBef>
            </a:pPr>
            <a:r>
              <a:rPr lang="zh-CN" altLang="en-US" sz="2800" dirty="0">
                <a:ea typeface="微软雅黑" panose="020B0503020204020204" pitchFamily="34" charset="-122"/>
                <a:cs typeface="Times New Roman" panose="02020603050405020304" pitchFamily="18" charset="0"/>
                <a:sym typeface="Symbol" panose="05050102010706020507" pitchFamily="2" charset="2"/>
              </a:rPr>
              <a:t>注意：</a:t>
            </a:r>
            <a:endParaRPr lang="zh-CN" altLang="en-US" sz="2800" dirty="0">
              <a:ea typeface="微软雅黑" panose="020B0503020204020204" pitchFamily="34" charset="-122"/>
              <a:cs typeface="Times New Roman" panose="02020603050405020304" pitchFamily="18" charset="0"/>
              <a:sym typeface="Symbol" panose="05050102010706020507" pitchFamily="2" charset="2"/>
            </a:endParaRPr>
          </a:p>
          <a:p>
            <a:pPr>
              <a:lnSpc>
                <a:spcPct val="130000"/>
              </a:lnSpc>
            </a:pPr>
            <a:r>
              <a:rPr lang="zh-CN" altLang="en-US" sz="2800" dirty="0">
                <a:ea typeface="微软雅黑" panose="020B0503020204020204" pitchFamily="34" charset="-122"/>
                <a:cs typeface="Times New Roman" panose="02020603050405020304" pitchFamily="18" charset="0"/>
                <a:sym typeface="Symbol" panose="05050102010706020507" pitchFamily="2" charset="2"/>
              </a:rPr>
              <a:t>由于静摩擦力 </a:t>
            </a:r>
            <a:r>
              <a:rPr lang="en-US" altLang="zh-CN" sz="2800" i="1" dirty="0">
                <a:sym typeface="Symbol" panose="05050102010706020507" pitchFamily="2" charset="2"/>
              </a:rPr>
              <a:t>f</a:t>
            </a:r>
            <a:r>
              <a:rPr lang="en-US" altLang="zh-CN" sz="2800" i="1" baseline="-25000" dirty="0">
                <a:sym typeface="Symbol" panose="05050102010706020507" pitchFamily="2" charset="2"/>
              </a:rPr>
              <a:t>s</a:t>
            </a:r>
            <a:r>
              <a:rPr lang="zh-CN" altLang="en-US" sz="2800" i="1" baseline="-25000" dirty="0">
                <a:sym typeface="Symbol" panose="05050102010706020507" pitchFamily="2" charset="2"/>
              </a:rPr>
              <a:t> </a:t>
            </a:r>
            <a:r>
              <a:rPr lang="zh-CN" altLang="en-US" sz="2800" dirty="0">
                <a:ea typeface="微软雅黑" panose="020B0503020204020204" pitchFamily="34" charset="-122"/>
                <a:cs typeface="Times New Roman" panose="02020603050405020304" pitchFamily="18" charset="0"/>
                <a:sym typeface="Symbol" panose="05050102010706020507" pitchFamily="2" charset="2"/>
              </a:rPr>
              <a:t>的最大值为 </a:t>
            </a:r>
            <a:r>
              <a:rPr lang="zh-CN" altLang="en-US" sz="2800" i="1" dirty="0">
                <a:sym typeface="Symbol" panose="05050102010706020507" pitchFamily="2" charset="2"/>
              </a:rPr>
              <a:t></a:t>
            </a:r>
            <a:r>
              <a:rPr lang="en-US" altLang="zh-CN" sz="2800" i="1" baseline="-25000" dirty="0" err="1">
                <a:sym typeface="Symbol" panose="05050102010706020507" pitchFamily="2" charset="2"/>
              </a:rPr>
              <a:t>s</a:t>
            </a:r>
            <a:r>
              <a:rPr lang="en-US" altLang="zh-CN" sz="2800" i="1" dirty="0" err="1">
                <a:sym typeface="Symbol" panose="05050102010706020507" pitchFamily="2" charset="2"/>
              </a:rPr>
              <a:t>N</a:t>
            </a:r>
            <a:r>
              <a:rPr lang="en-US" altLang="zh-CN" sz="2800" dirty="0">
                <a:sym typeface="Symbol" panose="05050102010706020507" pitchFamily="2" charset="2"/>
              </a:rPr>
              <a:t> = </a:t>
            </a:r>
            <a:r>
              <a:rPr lang="en-US" altLang="zh-CN" sz="2800" i="1" dirty="0">
                <a:sym typeface="Symbol" panose="05050102010706020507" pitchFamily="2" charset="2"/>
              </a:rPr>
              <a:t></a:t>
            </a:r>
            <a:r>
              <a:rPr lang="en-US" altLang="zh-CN" sz="2800" i="1" baseline="-25000" dirty="0">
                <a:sym typeface="Symbol" panose="05050102010706020507" pitchFamily="2" charset="2"/>
              </a:rPr>
              <a:t>s</a:t>
            </a:r>
            <a:r>
              <a:rPr lang="en-US" altLang="zh-CN" sz="2800" dirty="0">
                <a:sym typeface="Symbol" panose="05050102010706020507" pitchFamily="2" charset="2"/>
              </a:rPr>
              <a:t> </a:t>
            </a:r>
            <a:r>
              <a:rPr lang="en-US" altLang="zh-CN" sz="2800" i="1" dirty="0">
                <a:sym typeface="Symbol" panose="05050102010706020507" pitchFamily="2" charset="2"/>
              </a:rPr>
              <a:t>mg</a:t>
            </a:r>
            <a:r>
              <a:rPr lang="en-US" altLang="zh-CN" sz="2800" dirty="0">
                <a:sym typeface="Symbol" panose="05050102010706020507" pitchFamily="2" charset="2"/>
              </a:rPr>
              <a:t> cos</a:t>
            </a:r>
            <a:r>
              <a:rPr lang="en-US" altLang="zh-CN" sz="2800" i="1" dirty="0">
                <a:sym typeface="Symbol" panose="05050102010706020507" pitchFamily="2" charset="2"/>
              </a:rPr>
              <a:t></a:t>
            </a:r>
            <a:r>
              <a:rPr lang="zh-CN" altLang="en-US" dirty="0">
                <a:sym typeface="Symbol" panose="05050102010706020507" pitchFamily="2" charset="2"/>
              </a:rPr>
              <a:t>，</a:t>
            </a:r>
            <a:endParaRPr lang="zh-CN" altLang="en-US" dirty="0">
              <a:sym typeface="Symbol" panose="05050102010706020507" pitchFamily="2" charset="2"/>
            </a:endParaRPr>
          </a:p>
          <a:p>
            <a:pPr algn="l">
              <a:lnSpc>
                <a:spcPct val="130000"/>
              </a:lnSpc>
              <a:spcBef>
                <a:spcPct val="0"/>
              </a:spcBef>
            </a:pPr>
            <a:r>
              <a:rPr lang="zh-CN" altLang="en-US" sz="2800" dirty="0">
                <a:ea typeface="微软雅黑" panose="020B0503020204020204" pitchFamily="34" charset="-122"/>
                <a:cs typeface="Times New Roman" panose="02020603050405020304" pitchFamily="18" charset="0"/>
                <a:sym typeface="Symbol" panose="05050102010706020507" pitchFamily="2" charset="2"/>
              </a:rPr>
              <a:t>所以此题中已知条件应当满足 </a:t>
            </a:r>
            <a:r>
              <a:rPr lang="en-US" altLang="zh-CN" sz="2800" dirty="0">
                <a:sym typeface="Symbol" panose="05050102010706020507" pitchFamily="2" charset="2"/>
              </a:rPr>
              <a:t>tan </a:t>
            </a:r>
            <a:r>
              <a:rPr lang="en-US" altLang="zh-CN" sz="2800" i="1" dirty="0">
                <a:sym typeface="Symbol" panose="05050102010706020507" pitchFamily="2" charset="2"/>
              </a:rPr>
              <a:t></a:t>
            </a:r>
            <a:r>
              <a:rPr lang="en-US" altLang="zh-CN" sz="2800" dirty="0">
                <a:sym typeface="Symbol" panose="05050102010706020507" pitchFamily="2" charset="2"/>
              </a:rPr>
              <a:t> &lt; </a:t>
            </a:r>
            <a:r>
              <a:rPr lang="en-US" altLang="zh-CN" sz="2800" i="1" dirty="0">
                <a:sym typeface="Symbol" panose="05050102010706020507" pitchFamily="2" charset="2"/>
              </a:rPr>
              <a:t></a:t>
            </a:r>
            <a:r>
              <a:rPr lang="en-US" altLang="zh-CN" sz="2800" i="1" baseline="-25000" dirty="0">
                <a:sym typeface="Symbol" panose="05050102010706020507" pitchFamily="2" charset="2"/>
              </a:rPr>
              <a:t>s</a:t>
            </a:r>
            <a:r>
              <a:rPr lang="en-US" altLang="zh-CN" sz="2800" dirty="0">
                <a:sym typeface="Symbol" panose="05050102010706020507" pitchFamily="2" charset="2"/>
              </a:rPr>
              <a:t> </a:t>
            </a:r>
            <a:endParaRPr lang="en-US" altLang="zh-CN" sz="2800" dirty="0">
              <a:sym typeface="Symbol" panose="05050102010706020507" pitchFamily="2" charset="2"/>
            </a:endParaRPr>
          </a:p>
        </p:txBody>
      </p:sp>
      <p:grpSp>
        <p:nvGrpSpPr>
          <p:cNvPr id="311318" name="Group 22"/>
          <p:cNvGrpSpPr/>
          <p:nvPr/>
        </p:nvGrpSpPr>
        <p:grpSpPr bwMode="auto">
          <a:xfrm>
            <a:off x="7224713" y="2792414"/>
            <a:ext cx="3086100" cy="2143126"/>
            <a:chOff x="3704" y="725"/>
            <a:chExt cx="1944" cy="1350"/>
          </a:xfrm>
        </p:grpSpPr>
        <p:sp>
          <p:nvSpPr>
            <p:cNvPr id="311302" name="Line 6"/>
            <p:cNvSpPr>
              <a:spLocks noChangeShapeType="1"/>
            </p:cNvSpPr>
            <p:nvPr/>
          </p:nvSpPr>
          <p:spPr bwMode="auto">
            <a:xfrm flipV="1">
              <a:off x="4150" y="1298"/>
              <a:ext cx="1384" cy="5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1303" name="Line 7"/>
            <p:cNvSpPr>
              <a:spLocks noChangeShapeType="1"/>
            </p:cNvSpPr>
            <p:nvPr/>
          </p:nvSpPr>
          <p:spPr bwMode="auto">
            <a:xfrm flipH="1" flipV="1">
              <a:off x="3820" y="1013"/>
              <a:ext cx="318" cy="81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1304" name="Rectangle 8"/>
            <p:cNvSpPr>
              <a:spLocks noChangeArrowheads="1"/>
            </p:cNvSpPr>
            <p:nvPr/>
          </p:nvSpPr>
          <p:spPr bwMode="auto">
            <a:xfrm rot="20365008">
              <a:off x="4694" y="1244"/>
              <a:ext cx="116" cy="291"/>
            </a:xfrm>
            <a:prstGeom prst="rect">
              <a:avLst/>
            </a:prstGeom>
            <a:noFill/>
            <a:ln w="9525" algn="ctr">
              <a:solidFill>
                <a:srgbClr val="FFFF66"/>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1305" name="Line 9"/>
            <p:cNvSpPr>
              <a:spLocks noChangeShapeType="1"/>
            </p:cNvSpPr>
            <p:nvPr/>
          </p:nvSpPr>
          <p:spPr bwMode="auto">
            <a:xfrm>
              <a:off x="4717" y="1412"/>
              <a:ext cx="0" cy="52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1306" name="Line 10"/>
            <p:cNvSpPr>
              <a:spLocks noChangeShapeType="1"/>
            </p:cNvSpPr>
            <p:nvPr/>
          </p:nvSpPr>
          <p:spPr bwMode="auto">
            <a:xfrm flipH="1" flipV="1">
              <a:off x="4581" y="1026"/>
              <a:ext cx="136" cy="38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1307" name="Line 11"/>
            <p:cNvSpPr>
              <a:spLocks noChangeShapeType="1"/>
            </p:cNvSpPr>
            <p:nvPr/>
          </p:nvSpPr>
          <p:spPr bwMode="auto">
            <a:xfrm flipV="1">
              <a:off x="4717" y="1276"/>
              <a:ext cx="386" cy="13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1308" name="Text Box 12"/>
            <p:cNvSpPr txBox="1">
              <a:spLocks noChangeArrowheads="1"/>
            </p:cNvSpPr>
            <p:nvPr/>
          </p:nvSpPr>
          <p:spPr bwMode="auto">
            <a:xfrm>
              <a:off x="4219" y="822"/>
              <a:ext cx="4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dirty="0"/>
                <a:t>N</a:t>
              </a:r>
              <a:endParaRPr lang="en-US" altLang="zh-CN" sz="2800" dirty="0"/>
            </a:p>
          </p:txBody>
        </p:sp>
        <p:sp>
          <p:nvSpPr>
            <p:cNvPr id="311309" name="Text Box 13"/>
            <p:cNvSpPr txBox="1">
              <a:spLocks noChangeArrowheads="1"/>
            </p:cNvSpPr>
            <p:nvPr/>
          </p:nvSpPr>
          <p:spPr bwMode="auto">
            <a:xfrm>
              <a:off x="4746" y="1748"/>
              <a:ext cx="590" cy="327"/>
            </a:xfrm>
            <a:prstGeom prst="rect">
              <a:avLst/>
            </a:prstGeom>
            <a:noFill/>
            <a:ln w="9525" algn="ctr">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i="1" dirty="0"/>
                <a:t>m</a:t>
              </a:r>
              <a:r>
                <a:rPr lang="en-US" altLang="zh-CN" sz="2800" dirty="0"/>
                <a:t>g</a:t>
              </a:r>
              <a:endParaRPr lang="en-US" altLang="zh-CN" sz="2800" dirty="0"/>
            </a:p>
          </p:txBody>
        </p:sp>
        <p:sp>
          <p:nvSpPr>
            <p:cNvPr id="311310" name="Text Box 14"/>
            <p:cNvSpPr txBox="1">
              <a:spLocks noChangeArrowheads="1"/>
            </p:cNvSpPr>
            <p:nvPr/>
          </p:nvSpPr>
          <p:spPr bwMode="auto">
            <a:xfrm>
              <a:off x="5080" y="1026"/>
              <a:ext cx="4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i="1" dirty="0"/>
                <a:t>f</a:t>
              </a:r>
              <a:r>
                <a:rPr lang="en-US" altLang="zh-CN" sz="2800" i="1" baseline="-25000" dirty="0"/>
                <a:t>s</a:t>
              </a:r>
              <a:endParaRPr lang="en-US" altLang="zh-CN" sz="2800" i="1" baseline="-25000" dirty="0"/>
            </a:p>
          </p:txBody>
        </p:sp>
        <p:sp>
          <p:nvSpPr>
            <p:cNvPr id="311311" name="Line 15"/>
            <p:cNvSpPr>
              <a:spLocks noChangeShapeType="1"/>
            </p:cNvSpPr>
            <p:nvPr/>
          </p:nvSpPr>
          <p:spPr bwMode="auto">
            <a:xfrm>
              <a:off x="4150" y="1820"/>
              <a:ext cx="52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1312" name="Line 16"/>
            <p:cNvSpPr>
              <a:spLocks noChangeShapeType="1"/>
            </p:cNvSpPr>
            <p:nvPr/>
          </p:nvSpPr>
          <p:spPr bwMode="auto">
            <a:xfrm>
              <a:off x="4294" y="1774"/>
              <a:ext cx="23" cy="4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1313" name="Text Box 17"/>
            <p:cNvSpPr txBox="1">
              <a:spLocks noChangeArrowheads="1"/>
            </p:cNvSpPr>
            <p:nvPr/>
          </p:nvSpPr>
          <p:spPr bwMode="auto">
            <a:xfrm>
              <a:off x="4354" y="1577"/>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ym typeface="Symbol" panose="05050102010706020507" pitchFamily="2" charset="2"/>
                </a:rPr>
                <a:t></a:t>
              </a:r>
              <a:endParaRPr lang="en-US" altLang="zh-CN">
                <a:sym typeface="Symbol" panose="05050102010706020507" pitchFamily="2" charset="2"/>
              </a:endParaRPr>
            </a:p>
          </p:txBody>
        </p:sp>
        <p:sp>
          <p:nvSpPr>
            <p:cNvPr id="311315" name="Text Box 19"/>
            <p:cNvSpPr txBox="1">
              <a:spLocks noChangeArrowheads="1"/>
            </p:cNvSpPr>
            <p:nvPr/>
          </p:nvSpPr>
          <p:spPr bwMode="auto">
            <a:xfrm>
              <a:off x="3704" y="725"/>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dirty="0">
                  <a:sym typeface="Symbol" panose="05050102010706020507" pitchFamily="2" charset="2"/>
                </a:rPr>
                <a:t>y</a:t>
              </a:r>
              <a:endParaRPr lang="en-US" altLang="zh-CN" i="1" dirty="0">
                <a:sym typeface="Symbol" panose="05050102010706020507" pitchFamily="2" charset="2"/>
              </a:endParaRPr>
            </a:p>
          </p:txBody>
        </p:sp>
        <p:sp>
          <p:nvSpPr>
            <p:cNvPr id="311316" name="Text Box 20"/>
            <p:cNvSpPr txBox="1">
              <a:spLocks noChangeArrowheads="1"/>
            </p:cNvSpPr>
            <p:nvPr/>
          </p:nvSpPr>
          <p:spPr bwMode="auto">
            <a:xfrm>
              <a:off x="5307" y="1275"/>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a:sym typeface="Symbol" panose="05050102010706020507" pitchFamily="2" charset="2"/>
                </a:rPr>
                <a:t>x</a:t>
              </a:r>
              <a:endParaRPr lang="en-US" altLang="zh-CN" i="1">
                <a:sym typeface="Symbol" panose="05050102010706020507" pitchFamily="2" charset="2"/>
              </a:endParaRPr>
            </a:p>
          </p:txBody>
        </p:sp>
      </p:grpSp>
      <p:sp>
        <p:nvSpPr>
          <p:cNvPr id="21" name="Rectangle 2"/>
          <p:cNvSpPr>
            <a:spLocks noChangeArrowheads="1"/>
          </p:cNvSpPr>
          <p:nvPr/>
        </p:nvSpPr>
        <p:spPr bwMode="auto">
          <a:xfrm>
            <a:off x="222023" y="260350"/>
            <a:ext cx="11784468" cy="108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kumimoji="0" lang="zh-CN" altLang="en-US" sz="2800" b="1" dirty="0">
                <a:solidFill>
                  <a:srgbClr val="FF0000"/>
                </a:solidFill>
                <a:ea typeface="微软雅黑" panose="020B0503020204020204" pitchFamily="34" charset="-122"/>
                <a:cs typeface="Times New Roman" panose="02020603050405020304" pitchFamily="18" charset="0"/>
              </a:rPr>
              <a:t>例</a:t>
            </a:r>
            <a:r>
              <a:rPr kumimoji="0" lang="en-US" altLang="zh-CN" sz="2800" b="1" dirty="0">
                <a:solidFill>
                  <a:srgbClr val="FF0000"/>
                </a:solidFill>
                <a:ea typeface="微软雅黑" panose="020B0503020204020204" pitchFamily="34" charset="-122"/>
                <a:cs typeface="Times New Roman" panose="02020603050405020304" pitchFamily="18" charset="0"/>
              </a:rPr>
              <a:t>2.1</a:t>
            </a:r>
            <a:r>
              <a:rPr kumimoji="0" lang="zh-CN" altLang="zh-CN" sz="2800" b="1" dirty="0">
                <a:solidFill>
                  <a:srgbClr val="FF0000"/>
                </a:solidFill>
                <a:ea typeface="微软雅黑" panose="020B0503020204020204" pitchFamily="34" charset="-122"/>
                <a:cs typeface="Times New Roman" panose="02020603050405020304" pitchFamily="18" charset="0"/>
              </a:rPr>
              <a:t>  </a:t>
            </a:r>
            <a:r>
              <a:rPr kumimoji="0" lang="zh-CN" altLang="en-US" sz="2800" dirty="0">
                <a:ea typeface="微软雅黑" panose="020B0503020204020204" pitchFamily="34" charset="-122"/>
                <a:cs typeface="Times New Roman" panose="02020603050405020304" pitchFamily="18" charset="0"/>
              </a:rPr>
              <a:t>倾斜角为</a:t>
            </a:r>
            <a:r>
              <a:rPr kumimoji="0" lang="zh-CN" altLang="en-US" sz="2800" i="1" dirty="0">
                <a:ea typeface="微软雅黑" panose="020B0503020204020204" pitchFamily="34" charset="-122"/>
                <a:cs typeface="Times New Roman" panose="02020603050405020304" pitchFamily="18" charset="0"/>
                <a:sym typeface="Symbol" panose="05050102010706020507" pitchFamily="2" charset="2"/>
              </a:rPr>
              <a:t></a:t>
            </a:r>
            <a:r>
              <a:rPr kumimoji="0" lang="zh-CN" altLang="en-US" sz="2800" dirty="0">
                <a:ea typeface="微软雅黑" panose="020B0503020204020204" pitchFamily="34" charset="-122"/>
                <a:cs typeface="Times New Roman" panose="02020603050405020304" pitchFamily="18" charset="0"/>
                <a:sym typeface="Symbol" panose="05050102010706020507" pitchFamily="2" charset="2"/>
              </a:rPr>
              <a:t>的</a:t>
            </a:r>
            <a:r>
              <a:rPr kumimoji="0" lang="zh-CN" altLang="en-US" sz="2800" dirty="0">
                <a:ea typeface="微软雅黑" panose="020B0503020204020204" pitchFamily="34" charset="-122"/>
                <a:cs typeface="Times New Roman" panose="02020603050405020304" pitchFamily="18" charset="0"/>
              </a:rPr>
              <a:t>皮带传输机上，质量为</a:t>
            </a:r>
            <a:r>
              <a:rPr kumimoji="0" lang="en-US" altLang="zh-CN" sz="2800" i="1" dirty="0">
                <a:ea typeface="微软雅黑" panose="020B0503020204020204" pitchFamily="34" charset="-122"/>
                <a:cs typeface="Times New Roman" panose="02020603050405020304" pitchFamily="18" charset="0"/>
              </a:rPr>
              <a:t>m</a:t>
            </a:r>
            <a:r>
              <a:rPr kumimoji="0" lang="zh-CN" altLang="en-US" sz="2800" dirty="0">
                <a:ea typeface="微软雅黑" panose="020B0503020204020204" pitchFamily="34" charset="-122"/>
                <a:cs typeface="Times New Roman" panose="02020603050405020304" pitchFamily="18" charset="0"/>
              </a:rPr>
              <a:t>的砖块与皮带间摩擦系数为</a:t>
            </a:r>
            <a:r>
              <a:rPr kumimoji="0" lang="zh-CN" altLang="en-US" sz="2800" i="1" dirty="0">
                <a:ea typeface="微软雅黑" panose="020B0503020204020204" pitchFamily="34" charset="-122"/>
                <a:cs typeface="Times New Roman" panose="02020603050405020304" pitchFamily="18" charset="0"/>
                <a:sym typeface="Symbol" panose="05050102010706020507" pitchFamily="2" charset="2"/>
              </a:rPr>
              <a:t></a:t>
            </a:r>
            <a:r>
              <a:rPr kumimoji="0" lang="en-US" altLang="zh-CN" sz="2800" i="1" baseline="-25000" dirty="0">
                <a:ea typeface="微软雅黑" panose="020B0503020204020204" pitchFamily="34" charset="-122"/>
                <a:cs typeface="Times New Roman" panose="02020603050405020304" pitchFamily="18" charset="0"/>
                <a:sym typeface="Symbol" panose="05050102010706020507" pitchFamily="2" charset="2"/>
              </a:rPr>
              <a:t>s</a:t>
            </a:r>
            <a:r>
              <a:rPr kumimoji="0" lang="zh-CN" altLang="en-US" sz="2800" dirty="0">
                <a:ea typeface="微软雅黑" panose="020B0503020204020204" pitchFamily="34" charset="-122"/>
                <a:cs typeface="Times New Roman" panose="02020603050405020304" pitchFamily="18" charset="0"/>
                <a:sym typeface="Symbol" panose="05050102010706020507" pitchFamily="2" charset="2"/>
              </a:rPr>
              <a:t>，求皮带向上匀速输送砖块时，皮带对砖块的静摩擦力。</a:t>
            </a:r>
            <a:endParaRPr kumimoji="0" lang="zh-CN" altLang="zh-CN" sz="2800" dirty="0">
              <a:ea typeface="微软雅黑" panose="020B0503020204020204" pitchFamily="34" charset="-122"/>
              <a:cs typeface="Times New Roman" panose="02020603050405020304" pitchFamily="18" charset="0"/>
            </a:endParaRPr>
          </a:p>
        </p:txBody>
      </p:sp>
      <p:sp>
        <p:nvSpPr>
          <p:cNvPr id="23" name="Rectangle 8"/>
          <p:cNvSpPr>
            <a:spLocks noChangeArrowheads="1"/>
          </p:cNvSpPr>
          <p:nvPr/>
        </p:nvSpPr>
        <p:spPr bwMode="auto">
          <a:xfrm rot="20365008">
            <a:off x="8458231" y="3632893"/>
            <a:ext cx="828675" cy="431800"/>
          </a:xfrm>
          <a:prstGeom prst="rect">
            <a:avLst/>
          </a:prstGeom>
          <a:noFill/>
          <a:ln w="9525"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13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13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13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13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13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13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0"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灯片编号占位符 4"/>
          <p:cNvSpPr>
            <a:spLocks noGrp="1"/>
          </p:cNvSpPr>
          <p:nvPr>
            <p:ph type="sldNum" sz="quarter" idx="12"/>
          </p:nvPr>
        </p:nvSpPr>
        <p:spPr/>
        <p:txBody>
          <a:bodyPr/>
          <a:lstStyle/>
          <a:p>
            <a:fld id="{B7DCBA66-70F0-1F4A-B15A-3C2E91D0298A}" type="slidenum">
              <a:rPr lang="en-US" altLang="zh-CN"/>
            </a:fld>
            <a:endParaRPr lang="en-US" altLang="zh-CN"/>
          </a:p>
        </p:txBody>
      </p:sp>
      <p:sp>
        <p:nvSpPr>
          <p:cNvPr id="313347" name="Text Box 3"/>
          <p:cNvSpPr txBox="1">
            <a:spLocks noChangeArrowheads="1"/>
          </p:cNvSpPr>
          <p:nvPr/>
        </p:nvSpPr>
        <p:spPr bwMode="auto">
          <a:xfrm>
            <a:off x="343562" y="1531288"/>
            <a:ext cx="691454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pPr>
            <a:r>
              <a:rPr lang="zh-CN" altLang="en-US" sz="2800" dirty="0"/>
              <a:t>解</a:t>
            </a:r>
            <a:r>
              <a:rPr lang="en-US" altLang="zh-CN" sz="2800" dirty="0">
                <a:sym typeface="Wingdings" panose="05000000000000000000" pitchFamily="2" charset="2"/>
              </a:rPr>
              <a:t>: </a:t>
            </a:r>
            <a:r>
              <a:rPr lang="en-US" altLang="zh-CN" sz="2800" dirty="0"/>
              <a:t>(1)</a:t>
            </a:r>
            <a:r>
              <a:rPr lang="zh-CN" altLang="en-US" sz="2800" dirty="0"/>
              <a:t>将牛顿定律用于</a:t>
            </a:r>
            <a:r>
              <a:rPr lang="en-US" altLang="zh-CN" sz="2800" i="1" dirty="0"/>
              <a:t>m</a:t>
            </a:r>
            <a:r>
              <a:rPr lang="en-US" altLang="zh-CN" sz="2800" baseline="-25000" dirty="0"/>
              <a:t>1</a:t>
            </a:r>
            <a:r>
              <a:rPr lang="zh-CN" altLang="en-US" sz="2800" dirty="0"/>
              <a:t>和</a:t>
            </a:r>
            <a:r>
              <a:rPr lang="en-US" altLang="zh-CN" sz="2800" i="1" dirty="0"/>
              <a:t>m</a:t>
            </a:r>
            <a:r>
              <a:rPr lang="en-US" altLang="zh-CN" sz="2800" baseline="-25000" dirty="0"/>
              <a:t>2</a:t>
            </a:r>
            <a:endParaRPr lang="en-US" altLang="zh-CN" sz="2800" dirty="0"/>
          </a:p>
          <a:p>
            <a:pPr algn="l">
              <a:spcBef>
                <a:spcPct val="0"/>
              </a:spcBef>
            </a:pPr>
            <a:r>
              <a:rPr lang="en-US" altLang="zh-CN" sz="2800" dirty="0"/>
              <a:t>             - </a:t>
            </a:r>
            <a:r>
              <a:rPr lang="en-US" altLang="zh-CN" sz="2800" i="1" dirty="0"/>
              <a:t>F</a:t>
            </a:r>
            <a:r>
              <a:rPr lang="en-US" altLang="zh-CN" sz="2800" dirty="0"/>
              <a:t>+ </a:t>
            </a:r>
            <a:r>
              <a:rPr lang="en-US" altLang="zh-CN" sz="2800" i="1" dirty="0"/>
              <a:t>T</a:t>
            </a:r>
            <a:r>
              <a:rPr lang="en-US" altLang="zh-CN" sz="2800" dirty="0"/>
              <a:t>=</a:t>
            </a:r>
            <a:r>
              <a:rPr lang="en-US" altLang="zh-CN" sz="2800" i="1" dirty="0"/>
              <a:t>m</a:t>
            </a:r>
            <a:r>
              <a:rPr lang="en-US" altLang="zh-CN" sz="2800" baseline="-25000" dirty="0"/>
              <a:t>1</a:t>
            </a:r>
            <a:r>
              <a:rPr lang="en-US" altLang="zh-CN" sz="2800" i="1" dirty="0"/>
              <a:t>a</a:t>
            </a:r>
            <a:r>
              <a:rPr lang="en-US" altLang="zh-CN" sz="2800" baseline="-25000" dirty="0"/>
              <a:t>1</a:t>
            </a:r>
            <a:r>
              <a:rPr lang="en-US" altLang="zh-CN" sz="2800" dirty="0"/>
              <a:t> </a:t>
            </a:r>
            <a:r>
              <a:rPr lang="en-US" altLang="zh-CN" sz="2800" dirty="0">
                <a:sym typeface="Symbol" panose="05050102010706020507" pitchFamily="2" charset="2"/>
              </a:rPr>
              <a:t>= 0</a:t>
            </a:r>
            <a:endParaRPr lang="en-US" altLang="zh-CN" sz="2800" dirty="0">
              <a:sym typeface="Symbol" panose="05050102010706020507" pitchFamily="2" charset="2"/>
            </a:endParaRPr>
          </a:p>
          <a:p>
            <a:pPr algn="l">
              <a:spcBef>
                <a:spcPct val="0"/>
              </a:spcBef>
            </a:pPr>
            <a:r>
              <a:rPr lang="en-US" altLang="zh-CN" sz="2800" dirty="0"/>
              <a:t>             </a:t>
            </a:r>
            <a:r>
              <a:rPr lang="en-US" altLang="zh-CN" sz="2800" i="1" dirty="0"/>
              <a:t>T</a:t>
            </a:r>
            <a:r>
              <a:rPr lang="en-US" altLang="zh-CN" sz="2800" dirty="0"/>
              <a:t>- </a:t>
            </a:r>
            <a:r>
              <a:rPr lang="en-US" altLang="zh-CN" sz="2800" i="1" dirty="0"/>
              <a:t>m</a:t>
            </a:r>
            <a:r>
              <a:rPr lang="en-US" altLang="zh-CN" sz="2800" baseline="-25000" dirty="0"/>
              <a:t>2</a:t>
            </a:r>
            <a:r>
              <a:rPr lang="en-US" altLang="zh-CN" sz="2800" i="1" dirty="0"/>
              <a:t>g</a:t>
            </a:r>
            <a:r>
              <a:rPr lang="en-US" altLang="zh-CN" sz="2800" dirty="0"/>
              <a:t> =</a:t>
            </a:r>
            <a:r>
              <a:rPr lang="en-US" altLang="zh-CN" sz="2800" i="1" dirty="0"/>
              <a:t>m</a:t>
            </a:r>
            <a:r>
              <a:rPr lang="en-US" altLang="zh-CN" sz="2800" baseline="-25000" dirty="0"/>
              <a:t>2</a:t>
            </a:r>
            <a:r>
              <a:rPr lang="en-US" altLang="zh-CN" sz="2800" i="1" dirty="0"/>
              <a:t>a</a:t>
            </a:r>
            <a:r>
              <a:rPr lang="en-US" altLang="zh-CN" sz="2800" baseline="-25000" dirty="0"/>
              <a:t>2</a:t>
            </a:r>
            <a:r>
              <a:rPr lang="en-US" altLang="zh-CN" sz="2800" dirty="0"/>
              <a:t> </a:t>
            </a:r>
            <a:r>
              <a:rPr lang="en-US" altLang="zh-CN" sz="2800" dirty="0">
                <a:sym typeface="Symbol" panose="05050102010706020507" pitchFamily="2" charset="2"/>
              </a:rPr>
              <a:t>= 0</a:t>
            </a:r>
            <a:endParaRPr lang="en-US" altLang="zh-CN" sz="2800" dirty="0">
              <a:sym typeface="Symbol" panose="05050102010706020507" pitchFamily="2" charset="2"/>
            </a:endParaRPr>
          </a:p>
          <a:p>
            <a:pPr algn="l">
              <a:spcBef>
                <a:spcPct val="0"/>
              </a:spcBef>
            </a:pPr>
            <a:r>
              <a:rPr lang="zh-CN" altLang="en-US" sz="2800" dirty="0">
                <a:sym typeface="Symbol" panose="05050102010706020507" pitchFamily="2" charset="2"/>
              </a:rPr>
              <a:t>可得  </a:t>
            </a:r>
            <a:r>
              <a:rPr lang="en-US" altLang="zh-CN" sz="2800" i="1" dirty="0"/>
              <a:t>F</a:t>
            </a:r>
            <a:r>
              <a:rPr lang="en-US" altLang="zh-CN" sz="2800" dirty="0"/>
              <a:t> = </a:t>
            </a:r>
            <a:r>
              <a:rPr lang="en-US" altLang="zh-CN" sz="2800" i="1" dirty="0"/>
              <a:t>m</a:t>
            </a:r>
            <a:r>
              <a:rPr lang="en-US" altLang="zh-CN" sz="2800" baseline="-25000" dirty="0"/>
              <a:t>2</a:t>
            </a:r>
            <a:r>
              <a:rPr lang="en-US" altLang="zh-CN" sz="2800" i="1" dirty="0"/>
              <a:t>g</a:t>
            </a:r>
            <a:r>
              <a:rPr lang="en-US" altLang="zh-CN" sz="2800" dirty="0"/>
              <a:t> =19.6N</a:t>
            </a:r>
            <a:endParaRPr lang="en-US" altLang="zh-CN" sz="2800" dirty="0"/>
          </a:p>
        </p:txBody>
      </p:sp>
      <p:sp>
        <p:nvSpPr>
          <p:cNvPr id="313382" name="Text Box 38"/>
          <p:cNvSpPr txBox="1">
            <a:spLocks noChangeArrowheads="1"/>
          </p:cNvSpPr>
          <p:nvPr/>
        </p:nvSpPr>
        <p:spPr bwMode="auto">
          <a:xfrm>
            <a:off x="885886" y="3488815"/>
            <a:ext cx="619125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2800" dirty="0"/>
              <a:t>(2)</a:t>
            </a:r>
            <a:r>
              <a:rPr lang="zh-CN" altLang="en-US" sz="2800" dirty="0"/>
              <a:t>当</a:t>
            </a:r>
            <a:r>
              <a:rPr lang="en-US" altLang="zh-CN" sz="2800" i="1" dirty="0"/>
              <a:t>F</a:t>
            </a:r>
            <a:r>
              <a:rPr lang="en-US" altLang="zh-CN" sz="2800" dirty="0"/>
              <a:t>=30N, </a:t>
            </a:r>
            <a:r>
              <a:rPr lang="zh-CN" altLang="en-US" sz="2800" dirty="0"/>
              <a:t>将牛顿定律用于</a:t>
            </a:r>
            <a:r>
              <a:rPr lang="en-US" altLang="zh-CN" sz="2800" i="1" dirty="0"/>
              <a:t>m</a:t>
            </a:r>
            <a:r>
              <a:rPr lang="en-US" altLang="zh-CN" sz="2800" baseline="-25000" dirty="0"/>
              <a:t>1</a:t>
            </a:r>
            <a:r>
              <a:rPr lang="zh-CN" altLang="en-US" sz="2800" dirty="0"/>
              <a:t>和</a:t>
            </a:r>
            <a:r>
              <a:rPr lang="en-US" altLang="zh-CN" sz="2800" i="1" dirty="0"/>
              <a:t>m</a:t>
            </a:r>
            <a:r>
              <a:rPr lang="en-US" altLang="zh-CN" sz="2800" baseline="-25000" dirty="0"/>
              <a:t>2</a:t>
            </a:r>
            <a:endParaRPr lang="en-US" altLang="zh-CN" sz="2800" dirty="0"/>
          </a:p>
          <a:p>
            <a:pPr algn="l">
              <a:spcBef>
                <a:spcPct val="0"/>
              </a:spcBef>
            </a:pPr>
            <a:r>
              <a:rPr lang="en-US" altLang="zh-CN" sz="2800" dirty="0"/>
              <a:t>             - </a:t>
            </a:r>
            <a:r>
              <a:rPr lang="en-US" altLang="zh-CN" sz="2800" i="1" dirty="0"/>
              <a:t>F</a:t>
            </a:r>
            <a:r>
              <a:rPr lang="en-US" altLang="zh-CN" sz="2800" dirty="0"/>
              <a:t>+ </a:t>
            </a:r>
            <a:r>
              <a:rPr lang="en-US" altLang="zh-CN" sz="2800" i="1" dirty="0"/>
              <a:t>T</a:t>
            </a:r>
            <a:r>
              <a:rPr lang="en-US" altLang="zh-CN" sz="2800" dirty="0"/>
              <a:t>=</a:t>
            </a:r>
            <a:r>
              <a:rPr lang="en-US" altLang="zh-CN" sz="2800" i="1" dirty="0"/>
              <a:t>m</a:t>
            </a:r>
            <a:r>
              <a:rPr lang="en-US" altLang="zh-CN" sz="2800" baseline="-25000" dirty="0"/>
              <a:t>1</a:t>
            </a:r>
            <a:r>
              <a:rPr lang="en-US" altLang="zh-CN" sz="2800" i="1" dirty="0"/>
              <a:t>a  </a:t>
            </a:r>
            <a:r>
              <a:rPr lang="zh-CN" altLang="en-US" sz="2800" dirty="0"/>
              <a:t>和 </a:t>
            </a:r>
            <a:r>
              <a:rPr lang="en-US" altLang="zh-CN" sz="2800" i="1" dirty="0"/>
              <a:t>T</a:t>
            </a:r>
            <a:r>
              <a:rPr lang="en-US" altLang="zh-CN" sz="2800" dirty="0"/>
              <a:t>- </a:t>
            </a:r>
            <a:r>
              <a:rPr lang="en-US" altLang="zh-CN" sz="2800" i="1" dirty="0"/>
              <a:t>m</a:t>
            </a:r>
            <a:r>
              <a:rPr lang="en-US" altLang="zh-CN" sz="2800" baseline="-25000" dirty="0"/>
              <a:t>2</a:t>
            </a:r>
            <a:r>
              <a:rPr lang="en-US" altLang="zh-CN" sz="2800" i="1" dirty="0"/>
              <a:t>g</a:t>
            </a:r>
            <a:r>
              <a:rPr lang="en-US" altLang="zh-CN" sz="2800" dirty="0"/>
              <a:t> =</a:t>
            </a:r>
            <a:r>
              <a:rPr lang="en-US" altLang="zh-CN" sz="2800" i="1" dirty="0"/>
              <a:t>m</a:t>
            </a:r>
            <a:r>
              <a:rPr lang="en-US" altLang="zh-CN" sz="2800" baseline="-25000" dirty="0"/>
              <a:t>2</a:t>
            </a:r>
            <a:r>
              <a:rPr lang="en-US" altLang="zh-CN" sz="2800" i="1" dirty="0"/>
              <a:t>a</a:t>
            </a:r>
            <a:endParaRPr lang="en-US" altLang="zh-CN" sz="2800" dirty="0">
              <a:sym typeface="Symbol" panose="05050102010706020507" pitchFamily="2" charset="2"/>
            </a:endParaRPr>
          </a:p>
          <a:p>
            <a:pPr algn="l">
              <a:spcBef>
                <a:spcPct val="0"/>
              </a:spcBef>
            </a:pPr>
            <a:r>
              <a:rPr lang="zh-CN" altLang="en-US" sz="2800" dirty="0">
                <a:sym typeface="Symbol" panose="05050102010706020507" pitchFamily="2" charset="2"/>
              </a:rPr>
              <a:t>可得</a:t>
            </a:r>
            <a:endParaRPr lang="zh-CN" altLang="en-US" sz="2800" dirty="0"/>
          </a:p>
        </p:txBody>
      </p:sp>
      <p:graphicFrame>
        <p:nvGraphicFramePr>
          <p:cNvPr id="313383" name="Object 39"/>
          <p:cNvGraphicFramePr>
            <a:graphicFrameLocks noChangeAspect="1"/>
          </p:cNvGraphicFramePr>
          <p:nvPr/>
        </p:nvGraphicFramePr>
        <p:xfrm>
          <a:off x="2181286" y="4352416"/>
          <a:ext cx="4068762" cy="1001713"/>
        </p:xfrm>
        <a:graphic>
          <a:graphicData uri="http://schemas.openxmlformats.org/presentationml/2006/ole">
            <mc:AlternateContent xmlns:mc="http://schemas.openxmlformats.org/markup-compatibility/2006">
              <mc:Choice xmlns:v="urn:schemas-microsoft-com:vml" Requires="v">
                <p:oleObj spid="_x0000_s2" name="公式" r:id="rId1" imgW="43281600" imgH="10668000" progId="Equation.3">
                  <p:embed/>
                </p:oleObj>
              </mc:Choice>
              <mc:Fallback>
                <p:oleObj name="公式" r:id="rId1" imgW="43281600" imgH="10668000" progId="Equation.3">
                  <p:embed/>
                  <p:pic>
                    <p:nvPicPr>
                      <p:cNvPr id="0" name="Object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86" y="4352416"/>
                        <a:ext cx="4068762" cy="100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3386" name="Text Box 42"/>
          <p:cNvSpPr txBox="1">
            <a:spLocks noChangeArrowheads="1"/>
          </p:cNvSpPr>
          <p:nvPr/>
        </p:nvSpPr>
        <p:spPr bwMode="auto">
          <a:xfrm>
            <a:off x="1065273" y="5289041"/>
            <a:ext cx="6840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t>负号说明</a:t>
            </a:r>
            <a:r>
              <a:rPr lang="en-US" altLang="zh-CN" sz="2800" i="1"/>
              <a:t>a</a:t>
            </a:r>
            <a:r>
              <a:rPr lang="zh-CN" altLang="en-US" sz="2800"/>
              <a:t>的方向为：</a:t>
            </a:r>
            <a:r>
              <a:rPr lang="en-US" altLang="zh-CN" sz="2800" i="1"/>
              <a:t>m</a:t>
            </a:r>
            <a:r>
              <a:rPr lang="en-US" altLang="zh-CN" sz="2800" baseline="-25000"/>
              <a:t>1</a:t>
            </a:r>
            <a:r>
              <a:rPr lang="zh-CN" altLang="en-US" sz="2800"/>
              <a:t>向左 ，</a:t>
            </a:r>
            <a:r>
              <a:rPr lang="en-US" altLang="zh-CN" sz="2800" i="1"/>
              <a:t>m</a:t>
            </a:r>
            <a:r>
              <a:rPr lang="en-US" altLang="zh-CN" sz="2800" baseline="-25000"/>
              <a:t>2</a:t>
            </a:r>
            <a:r>
              <a:rPr lang="zh-CN" altLang="en-US" sz="2800"/>
              <a:t>向上。</a:t>
            </a:r>
            <a:endParaRPr lang="zh-CN" altLang="en-US" sz="2800"/>
          </a:p>
        </p:txBody>
      </p:sp>
      <p:sp>
        <p:nvSpPr>
          <p:cNvPr id="313387" name="Text Box 43"/>
          <p:cNvSpPr txBox="1">
            <a:spLocks noChangeArrowheads="1"/>
          </p:cNvSpPr>
          <p:nvPr/>
        </p:nvSpPr>
        <p:spPr bwMode="auto">
          <a:xfrm>
            <a:off x="957323" y="5940723"/>
            <a:ext cx="87122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en-US" altLang="zh-CN" sz="2800" dirty="0"/>
              <a:t>(3) </a:t>
            </a:r>
            <a:r>
              <a:rPr lang="en-US" altLang="zh-CN" sz="2800" i="1" dirty="0"/>
              <a:t>T</a:t>
            </a:r>
            <a:r>
              <a:rPr lang="en-US" altLang="zh-CN" sz="2800" dirty="0">
                <a:sym typeface="Symbol" panose="05050102010706020507" pitchFamily="2" charset="2"/>
              </a:rPr>
              <a:t>= 0</a:t>
            </a:r>
            <a:r>
              <a:rPr lang="zh-CN" altLang="en-US" sz="2800" dirty="0"/>
              <a:t>时</a:t>
            </a:r>
            <a:r>
              <a:rPr lang="en-US" altLang="zh-CN" sz="2800" i="1" dirty="0"/>
              <a:t>m</a:t>
            </a:r>
            <a:r>
              <a:rPr lang="en-US" altLang="zh-CN" sz="2800" baseline="-25000" dirty="0"/>
              <a:t>2</a:t>
            </a:r>
            <a:r>
              <a:rPr lang="zh-CN" altLang="en-US" sz="2800" dirty="0"/>
              <a:t>和</a:t>
            </a:r>
            <a:r>
              <a:rPr lang="en-US" altLang="zh-CN" sz="2800" i="1" dirty="0"/>
              <a:t>m</a:t>
            </a:r>
            <a:r>
              <a:rPr lang="en-US" altLang="zh-CN" sz="2800" baseline="-25000" dirty="0"/>
              <a:t>1</a:t>
            </a:r>
            <a:r>
              <a:rPr lang="zh-CN" altLang="en-US" sz="2800" dirty="0"/>
              <a:t>的加速度为</a:t>
            </a:r>
            <a:r>
              <a:rPr lang="en-US" altLang="zh-CN" sz="2800" i="1" dirty="0"/>
              <a:t>g</a:t>
            </a:r>
            <a:r>
              <a:rPr lang="zh-CN" altLang="en-US" sz="2800" dirty="0"/>
              <a:t>，则</a:t>
            </a:r>
            <a:r>
              <a:rPr lang="en-US" altLang="zh-CN" sz="2800" i="1" dirty="0"/>
              <a:t>F</a:t>
            </a:r>
            <a:r>
              <a:rPr lang="zh-CN" altLang="en-US" sz="2800" dirty="0"/>
              <a:t>应当向右，大小为</a:t>
            </a:r>
            <a:endParaRPr lang="zh-CN" altLang="en-US" sz="2800" dirty="0"/>
          </a:p>
          <a:p>
            <a:pPr algn="l">
              <a:lnSpc>
                <a:spcPct val="110000"/>
              </a:lnSpc>
              <a:spcBef>
                <a:spcPct val="0"/>
              </a:spcBef>
            </a:pPr>
            <a:r>
              <a:rPr lang="zh-CN" altLang="en-US" sz="2800" dirty="0"/>
              <a:t>                     </a:t>
            </a:r>
            <a:r>
              <a:rPr lang="en-US" altLang="zh-CN" sz="2800" i="1" dirty="0"/>
              <a:t>F</a:t>
            </a:r>
            <a:r>
              <a:rPr lang="en-US" altLang="zh-CN" sz="2800" dirty="0"/>
              <a:t>=</a:t>
            </a:r>
            <a:r>
              <a:rPr lang="en-US" altLang="zh-CN" sz="2800" i="1" dirty="0"/>
              <a:t>m</a:t>
            </a:r>
            <a:r>
              <a:rPr lang="en-US" altLang="zh-CN" sz="2800" baseline="-25000" dirty="0"/>
              <a:t>1</a:t>
            </a:r>
            <a:r>
              <a:rPr lang="en-US" altLang="zh-CN" sz="2800" i="1" dirty="0"/>
              <a:t>g</a:t>
            </a:r>
            <a:r>
              <a:rPr lang="en-US" altLang="zh-CN" sz="2800" dirty="0"/>
              <a:t> </a:t>
            </a:r>
            <a:r>
              <a:rPr lang="en-US" altLang="zh-CN" sz="2800" dirty="0">
                <a:sym typeface="Symbol" panose="05050102010706020507" pitchFamily="2" charset="2"/>
              </a:rPr>
              <a:t>= 49 N</a:t>
            </a:r>
            <a:endParaRPr lang="en-US" altLang="zh-CN" sz="2800" dirty="0"/>
          </a:p>
        </p:txBody>
      </p:sp>
      <p:sp>
        <p:nvSpPr>
          <p:cNvPr id="32" name="Rectangle 2"/>
          <p:cNvSpPr>
            <a:spLocks noChangeArrowheads="1"/>
          </p:cNvSpPr>
          <p:nvPr/>
        </p:nvSpPr>
        <p:spPr bwMode="auto">
          <a:xfrm>
            <a:off x="136411" y="177037"/>
            <a:ext cx="11989027" cy="1082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kumimoji="0" lang="zh-CN" altLang="en-US" sz="2800" b="1" dirty="0">
                <a:solidFill>
                  <a:srgbClr val="FF0000"/>
                </a:solidFill>
                <a:ea typeface="微软雅黑" panose="020B0503020204020204" pitchFamily="34" charset="-122"/>
                <a:cs typeface="Times New Roman" panose="02020603050405020304" pitchFamily="18" charset="0"/>
              </a:rPr>
              <a:t>例</a:t>
            </a:r>
            <a:r>
              <a:rPr kumimoji="0" lang="en-US" altLang="zh-CN" sz="2800" b="1" dirty="0">
                <a:solidFill>
                  <a:srgbClr val="FF0000"/>
                </a:solidFill>
                <a:ea typeface="微软雅黑" panose="020B0503020204020204" pitchFamily="34" charset="-122"/>
                <a:cs typeface="Times New Roman" panose="02020603050405020304" pitchFamily="18" charset="0"/>
              </a:rPr>
              <a:t>2.2</a:t>
            </a:r>
            <a:r>
              <a:rPr kumimoji="0" lang="zh-CN" altLang="zh-CN" sz="2800" b="1" dirty="0">
                <a:solidFill>
                  <a:srgbClr val="FF0000"/>
                </a:solidFill>
                <a:ea typeface="微软雅黑" panose="020B0503020204020204" pitchFamily="34" charset="-122"/>
                <a:cs typeface="Times New Roman" panose="02020603050405020304" pitchFamily="18" charset="0"/>
              </a:rPr>
              <a:t>  </a:t>
            </a:r>
            <a:r>
              <a:rPr kumimoji="0" lang="zh-CN" altLang="en-US" sz="2800" dirty="0">
                <a:ea typeface="微软雅黑" panose="020B0503020204020204" pitchFamily="34" charset="-122"/>
                <a:cs typeface="Times New Roman" panose="02020603050405020304" pitchFamily="18" charset="0"/>
              </a:rPr>
              <a:t>光滑桌上物块</a:t>
            </a:r>
            <a:r>
              <a:rPr lang="en-US" altLang="zh-CN" sz="2800" b="1" i="1" dirty="0">
                <a:ea typeface="华文中宋" panose="02010600040101010101" pitchFamily="2" charset="-122"/>
              </a:rPr>
              <a:t>m</a:t>
            </a:r>
            <a:r>
              <a:rPr lang="en-US" altLang="zh-CN" sz="2800" b="1" baseline="-25000" dirty="0">
                <a:ea typeface="华文中宋" panose="02010600040101010101" pitchFamily="2" charset="-122"/>
              </a:rPr>
              <a:t>1</a:t>
            </a:r>
            <a:r>
              <a:rPr lang="en-US" altLang="zh-CN" sz="2800" b="1" dirty="0">
                <a:ea typeface="华文中宋" panose="02010600040101010101" pitchFamily="2" charset="-122"/>
              </a:rPr>
              <a:t>=5.0kg</a:t>
            </a:r>
            <a:r>
              <a:rPr kumimoji="0" lang="zh-CN" altLang="en-US" sz="2800" dirty="0">
                <a:ea typeface="微软雅黑" panose="020B0503020204020204" pitchFamily="34" charset="-122"/>
                <a:cs typeface="Times New Roman" panose="02020603050405020304" pitchFamily="18" charset="0"/>
              </a:rPr>
              <a:t>经无摩擦定滑轮与物块</a:t>
            </a:r>
            <a:r>
              <a:rPr lang="en-US" altLang="zh-CN" sz="2800" b="1" i="1" dirty="0">
                <a:ea typeface="华文中宋" panose="02010600040101010101" pitchFamily="2" charset="-122"/>
              </a:rPr>
              <a:t>m</a:t>
            </a:r>
            <a:r>
              <a:rPr lang="en-US" altLang="zh-CN" sz="2800" b="1" baseline="-25000" dirty="0">
                <a:ea typeface="华文中宋" panose="02010600040101010101" pitchFamily="2" charset="-122"/>
              </a:rPr>
              <a:t>2</a:t>
            </a:r>
            <a:r>
              <a:rPr lang="en-US" altLang="zh-CN" sz="2800" b="1" dirty="0">
                <a:ea typeface="华文中宋" panose="02010600040101010101" pitchFamily="2" charset="-122"/>
              </a:rPr>
              <a:t>=2.0kg</a:t>
            </a:r>
            <a:r>
              <a:rPr kumimoji="0" lang="zh-CN" altLang="en-US" sz="2800" dirty="0">
                <a:ea typeface="微软雅黑" panose="020B0503020204020204" pitchFamily="34" charset="-122"/>
                <a:cs typeface="Times New Roman" panose="02020603050405020304" pitchFamily="18" charset="0"/>
              </a:rPr>
              <a:t>相连。</a:t>
            </a:r>
            <a:r>
              <a:rPr lang="en-US" altLang="zh-CN" sz="2800" b="1" dirty="0">
                <a:ea typeface="华文中宋" panose="02010600040101010101" pitchFamily="2" charset="-122"/>
              </a:rPr>
              <a:t>(1)</a:t>
            </a:r>
            <a:r>
              <a:rPr lang="en-US" altLang="zh-CN" sz="2800" b="1" i="1" dirty="0">
                <a:ea typeface="华文中宋" panose="02010600040101010101" pitchFamily="2" charset="-122"/>
              </a:rPr>
              <a:t>F</a:t>
            </a:r>
            <a:r>
              <a:rPr lang="en-US" altLang="zh-CN" sz="2800" b="1" dirty="0">
                <a:ea typeface="华文中宋" panose="02010600040101010101" pitchFamily="2" charset="-122"/>
              </a:rPr>
              <a:t>=?</a:t>
            </a:r>
            <a:r>
              <a:rPr kumimoji="0" lang="zh-CN" altLang="en-US" sz="2800" dirty="0">
                <a:ea typeface="微软雅黑" panose="020B0503020204020204" pitchFamily="34" charset="-122"/>
                <a:cs typeface="Times New Roman" panose="02020603050405020304" pitchFamily="18" charset="0"/>
              </a:rPr>
              <a:t>时可使两物块静止</a:t>
            </a:r>
            <a:r>
              <a:rPr kumimoji="0" lang="en-US" altLang="zh-CN" sz="2800" dirty="0">
                <a:ea typeface="微软雅黑" panose="020B0503020204020204" pitchFamily="34" charset="-122"/>
                <a:cs typeface="Times New Roman" panose="02020603050405020304" pitchFamily="18" charset="0"/>
                <a:sym typeface="Symbol" panose="05050102010706020507" pitchFamily="2" charset="2"/>
              </a:rPr>
              <a:t>? </a:t>
            </a:r>
            <a:r>
              <a:rPr lang="en-US" altLang="zh-CN" sz="2800" b="1" dirty="0">
                <a:ea typeface="华文中宋" panose="02010600040101010101" pitchFamily="2" charset="-122"/>
              </a:rPr>
              <a:t>(2) </a:t>
            </a:r>
            <a:r>
              <a:rPr lang="en-US" altLang="zh-CN" sz="2800" b="1" i="1" dirty="0">
                <a:ea typeface="华文中宋" panose="02010600040101010101" pitchFamily="2" charset="-122"/>
              </a:rPr>
              <a:t>F</a:t>
            </a:r>
            <a:r>
              <a:rPr lang="en-US" altLang="zh-CN" sz="2800" b="1" dirty="0">
                <a:ea typeface="华文中宋" panose="02010600040101010101" pitchFamily="2" charset="-122"/>
              </a:rPr>
              <a:t>=30N</a:t>
            </a:r>
            <a:r>
              <a:rPr kumimoji="0" lang="zh-CN" altLang="en-US" sz="2800" dirty="0">
                <a:ea typeface="微软雅黑" panose="020B0503020204020204" pitchFamily="34" charset="-122"/>
                <a:cs typeface="Times New Roman" panose="02020603050405020304" pitchFamily="18" charset="0"/>
              </a:rPr>
              <a:t>时求物块加速度和绳张力</a:t>
            </a:r>
            <a:r>
              <a:rPr kumimoji="0" lang="en-US" altLang="zh-CN" sz="2800" dirty="0">
                <a:ea typeface="微软雅黑" panose="020B0503020204020204" pitchFamily="34" charset="-122"/>
                <a:cs typeface="Times New Roman" panose="02020603050405020304" pitchFamily="18" charset="0"/>
              </a:rPr>
              <a:t>T;</a:t>
            </a:r>
            <a:r>
              <a:rPr lang="en-US" altLang="zh-CN" sz="2800" b="1" dirty="0">
                <a:ea typeface="华文中宋" panose="02010600040101010101" pitchFamily="2" charset="-122"/>
              </a:rPr>
              <a:t> (3)</a:t>
            </a:r>
            <a:r>
              <a:rPr lang="en-US" altLang="zh-CN" sz="2800" b="1" i="1" dirty="0">
                <a:ea typeface="华文中宋" panose="02010600040101010101" pitchFamily="2" charset="-122"/>
              </a:rPr>
              <a:t>F</a:t>
            </a:r>
            <a:r>
              <a:rPr kumimoji="0" lang="zh-CN" altLang="en-US" sz="2800" dirty="0">
                <a:ea typeface="微软雅黑" panose="020B0503020204020204" pitchFamily="34" charset="-122"/>
                <a:cs typeface="Times New Roman" panose="02020603050405020304" pitchFamily="18" charset="0"/>
              </a:rPr>
              <a:t>为多大时</a:t>
            </a:r>
            <a:r>
              <a:rPr lang="en-US" altLang="zh-CN" sz="2800" b="1" i="1" dirty="0">
                <a:ea typeface="华文中宋" panose="02010600040101010101" pitchFamily="2" charset="-122"/>
              </a:rPr>
              <a:t>T</a:t>
            </a:r>
            <a:r>
              <a:rPr lang="en-US" altLang="zh-CN" sz="2800" b="1" dirty="0">
                <a:ea typeface="华文中宋" panose="02010600040101010101" pitchFamily="2" charset="-122"/>
              </a:rPr>
              <a:t>=0 </a:t>
            </a:r>
            <a:r>
              <a:rPr lang="zh-CN" altLang="en-US" sz="2800" b="1" dirty="0">
                <a:ea typeface="华文中宋" panose="02010600040101010101" pitchFamily="2" charset="-122"/>
              </a:rPr>
              <a:t>？</a:t>
            </a:r>
            <a:endParaRPr kumimoji="0" lang="zh-CN" altLang="zh-CN" sz="2800" dirty="0">
              <a:ea typeface="微软雅黑" panose="020B0503020204020204" pitchFamily="34" charset="-122"/>
              <a:cs typeface="Times New Roman" panose="02020603050405020304" pitchFamily="18" charset="0"/>
            </a:endParaRPr>
          </a:p>
        </p:txBody>
      </p:sp>
      <p:grpSp>
        <p:nvGrpSpPr>
          <p:cNvPr id="34" name="Group 37"/>
          <p:cNvGrpSpPr/>
          <p:nvPr/>
        </p:nvGrpSpPr>
        <p:grpSpPr bwMode="auto">
          <a:xfrm>
            <a:off x="8520173" y="1621632"/>
            <a:ext cx="3130550" cy="3241675"/>
            <a:chOff x="3539" y="1071"/>
            <a:chExt cx="1972" cy="2042"/>
          </a:xfrm>
        </p:grpSpPr>
        <p:sp>
          <p:nvSpPr>
            <p:cNvPr id="35" name="Text Box 12"/>
            <p:cNvSpPr txBox="1">
              <a:spLocks noChangeArrowheads="1"/>
            </p:cNvSpPr>
            <p:nvPr/>
          </p:nvSpPr>
          <p:spPr bwMode="auto">
            <a:xfrm>
              <a:off x="3539" y="1101"/>
              <a:ext cx="36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0" i="1" dirty="0"/>
                <a:t>F</a:t>
              </a:r>
              <a:endParaRPr lang="en-US" altLang="zh-CN" sz="2400" b="0" i="1" dirty="0"/>
            </a:p>
          </p:txBody>
        </p:sp>
        <p:sp>
          <p:nvSpPr>
            <p:cNvPr id="36" name="Text Box 13"/>
            <p:cNvSpPr txBox="1">
              <a:spLocks noChangeArrowheads="1"/>
            </p:cNvSpPr>
            <p:nvPr/>
          </p:nvSpPr>
          <p:spPr bwMode="auto">
            <a:xfrm>
              <a:off x="4490" y="127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0" i="1"/>
                <a:t>a</a:t>
              </a:r>
              <a:r>
                <a:rPr lang="en-US" altLang="zh-CN" sz="2800" b="0" baseline="-25000"/>
                <a:t>1</a:t>
              </a:r>
              <a:endParaRPr lang="en-US" altLang="zh-CN" sz="2800" b="0"/>
            </a:p>
          </p:txBody>
        </p:sp>
        <p:sp>
          <p:nvSpPr>
            <p:cNvPr id="37" name="Text Box 14"/>
            <p:cNvSpPr txBox="1">
              <a:spLocks noChangeArrowheads="1"/>
            </p:cNvSpPr>
            <p:nvPr/>
          </p:nvSpPr>
          <p:spPr bwMode="auto">
            <a:xfrm>
              <a:off x="4808" y="1071"/>
              <a:ext cx="29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0" i="1"/>
                <a:t>T</a:t>
              </a:r>
              <a:endParaRPr lang="en-US" altLang="zh-CN" sz="2400" b="0" i="1" baseline="-25000"/>
            </a:p>
          </p:txBody>
        </p:sp>
        <p:sp>
          <p:nvSpPr>
            <p:cNvPr id="38" name="Text Box 17"/>
            <p:cNvSpPr txBox="1">
              <a:spLocks noChangeArrowheads="1"/>
            </p:cNvSpPr>
            <p:nvPr/>
          </p:nvSpPr>
          <p:spPr bwMode="auto">
            <a:xfrm>
              <a:off x="3877" y="2416"/>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0" i="1">
                  <a:sym typeface="Symbol" panose="05050102010706020507" pitchFamily="2" charset="2"/>
                </a:rPr>
                <a:t>o</a:t>
              </a:r>
              <a:endParaRPr lang="en-US" altLang="zh-CN" sz="2400" b="0" i="1">
                <a:sym typeface="Symbol" panose="05050102010706020507" pitchFamily="2" charset="2"/>
              </a:endParaRPr>
            </a:p>
          </p:txBody>
        </p:sp>
        <p:sp>
          <p:nvSpPr>
            <p:cNvPr id="39" name="Text Box 18"/>
            <p:cNvSpPr txBox="1">
              <a:spLocks noChangeArrowheads="1"/>
            </p:cNvSpPr>
            <p:nvPr/>
          </p:nvSpPr>
          <p:spPr bwMode="auto">
            <a:xfrm>
              <a:off x="4012" y="1842"/>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0" i="1">
                  <a:sym typeface="Symbol" panose="05050102010706020507" pitchFamily="2" charset="2"/>
                </a:rPr>
                <a:t>y</a:t>
              </a:r>
              <a:endParaRPr lang="en-US" altLang="zh-CN" sz="2400" b="0" i="1">
                <a:sym typeface="Symbol" panose="05050102010706020507" pitchFamily="2" charset="2"/>
              </a:endParaRPr>
            </a:p>
          </p:txBody>
        </p:sp>
        <p:sp>
          <p:nvSpPr>
            <p:cNvPr id="40" name="Text Box 19"/>
            <p:cNvSpPr txBox="1">
              <a:spLocks noChangeArrowheads="1"/>
            </p:cNvSpPr>
            <p:nvPr/>
          </p:nvSpPr>
          <p:spPr bwMode="auto">
            <a:xfrm>
              <a:off x="4399" y="2251"/>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0" i="1">
                  <a:sym typeface="Symbol" panose="05050102010706020507" pitchFamily="2" charset="2"/>
                </a:rPr>
                <a:t>x</a:t>
              </a:r>
              <a:endParaRPr lang="en-US" altLang="zh-CN" sz="2400" b="0" i="1">
                <a:sym typeface="Symbol" panose="05050102010706020507" pitchFamily="2" charset="2"/>
              </a:endParaRPr>
            </a:p>
          </p:txBody>
        </p:sp>
        <p:sp>
          <p:nvSpPr>
            <p:cNvPr id="41" name="Rectangle 20"/>
            <p:cNvSpPr>
              <a:spLocks noChangeArrowheads="1"/>
            </p:cNvSpPr>
            <p:nvPr/>
          </p:nvSpPr>
          <p:spPr bwMode="auto">
            <a:xfrm>
              <a:off x="3646" y="1616"/>
              <a:ext cx="1338" cy="68"/>
            </a:xfrm>
            <a:prstGeom prst="rect">
              <a:avLst/>
            </a:prstGeom>
            <a:solidFill>
              <a:schemeClr val="accent1"/>
            </a:solidFill>
            <a:ln w="9525" algn="ctr">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2" name="Oval 22"/>
            <p:cNvSpPr>
              <a:spLocks noChangeArrowheads="1"/>
            </p:cNvSpPr>
            <p:nvPr/>
          </p:nvSpPr>
          <p:spPr bwMode="auto">
            <a:xfrm>
              <a:off x="4871" y="1344"/>
              <a:ext cx="272" cy="272"/>
            </a:xfrm>
            <a:prstGeom prst="ellipse">
              <a:avLst/>
            </a:prstGeom>
            <a:noFill/>
            <a:ln w="19050" algn="ctr">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3" name="AutoShape 23"/>
            <p:cNvSpPr>
              <a:spLocks noChangeArrowheads="1"/>
            </p:cNvSpPr>
            <p:nvPr/>
          </p:nvSpPr>
          <p:spPr bwMode="auto">
            <a:xfrm>
              <a:off x="4967" y="1480"/>
              <a:ext cx="68" cy="204"/>
            </a:xfrm>
            <a:prstGeom prst="parallelogram">
              <a:avLst>
                <a:gd name="adj" fmla="val 25000"/>
              </a:avLst>
            </a:prstGeom>
            <a:solidFill>
              <a:schemeClr val="accent1"/>
            </a:solidFill>
            <a:ln w="9525" algn="ctr">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4" name="Text Box 24"/>
            <p:cNvSpPr txBox="1">
              <a:spLocks noChangeArrowheads="1"/>
            </p:cNvSpPr>
            <p:nvPr/>
          </p:nvSpPr>
          <p:spPr bwMode="auto">
            <a:xfrm>
              <a:off x="3855" y="1298"/>
              <a:ext cx="408" cy="282"/>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r>
                <a:rPr lang="en-US" altLang="zh-CN" sz="2400" b="0" i="1"/>
                <a:t>m</a:t>
              </a:r>
              <a:r>
                <a:rPr lang="en-US" altLang="zh-CN" sz="2400" b="0" baseline="-25000"/>
                <a:t>1</a:t>
              </a:r>
              <a:endParaRPr lang="en-US" altLang="zh-CN" sz="2400" b="0"/>
            </a:p>
          </p:txBody>
        </p:sp>
        <p:sp>
          <p:nvSpPr>
            <p:cNvPr id="45" name="Line 25"/>
            <p:cNvSpPr>
              <a:spLocks noChangeShapeType="1"/>
            </p:cNvSpPr>
            <p:nvPr/>
          </p:nvSpPr>
          <p:spPr bwMode="auto">
            <a:xfrm flipV="1">
              <a:off x="4081" y="1956"/>
              <a:ext cx="0" cy="5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 name="Line 26"/>
            <p:cNvSpPr>
              <a:spLocks noChangeShapeType="1"/>
            </p:cNvSpPr>
            <p:nvPr/>
          </p:nvSpPr>
          <p:spPr bwMode="auto">
            <a:xfrm>
              <a:off x="4081" y="2500"/>
              <a:ext cx="545"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7" name="Text Box 27"/>
            <p:cNvSpPr txBox="1">
              <a:spLocks noChangeArrowheads="1"/>
            </p:cNvSpPr>
            <p:nvPr/>
          </p:nvSpPr>
          <p:spPr bwMode="auto">
            <a:xfrm>
              <a:off x="5022" y="2135"/>
              <a:ext cx="249" cy="343"/>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108000">
              <a:spAutoFit/>
            </a:bodyPr>
            <a:lstStyle/>
            <a:p>
              <a:pPr>
                <a:lnSpc>
                  <a:spcPct val="140000"/>
                </a:lnSpc>
              </a:pPr>
              <a:r>
                <a:rPr lang="en-US" altLang="zh-CN" sz="2000" b="0" i="1"/>
                <a:t>m</a:t>
              </a:r>
              <a:r>
                <a:rPr lang="en-US" altLang="zh-CN" sz="2000" b="0" baseline="-25000"/>
                <a:t>2</a:t>
              </a:r>
              <a:endParaRPr lang="en-US" altLang="zh-CN" sz="2000" b="0"/>
            </a:p>
          </p:txBody>
        </p:sp>
        <p:sp>
          <p:nvSpPr>
            <p:cNvPr id="48" name="Line 28"/>
            <p:cNvSpPr>
              <a:spLocks noChangeShapeType="1"/>
            </p:cNvSpPr>
            <p:nvPr/>
          </p:nvSpPr>
          <p:spPr bwMode="auto">
            <a:xfrm flipH="1">
              <a:off x="4263" y="1344"/>
              <a:ext cx="74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9" name="Line 29"/>
            <p:cNvSpPr>
              <a:spLocks noChangeShapeType="1"/>
            </p:cNvSpPr>
            <p:nvPr/>
          </p:nvSpPr>
          <p:spPr bwMode="auto">
            <a:xfrm>
              <a:off x="5148" y="1480"/>
              <a:ext cx="0" cy="65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0" name="Line 30"/>
            <p:cNvSpPr>
              <a:spLocks noChangeShapeType="1"/>
            </p:cNvSpPr>
            <p:nvPr/>
          </p:nvSpPr>
          <p:spPr bwMode="auto">
            <a:xfrm flipH="1">
              <a:off x="3606" y="1434"/>
              <a:ext cx="249"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 name="Line 31"/>
            <p:cNvSpPr>
              <a:spLocks noChangeShapeType="1"/>
            </p:cNvSpPr>
            <p:nvPr/>
          </p:nvSpPr>
          <p:spPr bwMode="auto">
            <a:xfrm>
              <a:off x="4309" y="1457"/>
              <a:ext cx="272"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 name="Text Box 32"/>
            <p:cNvSpPr txBox="1">
              <a:spLocks noChangeArrowheads="1"/>
            </p:cNvSpPr>
            <p:nvPr/>
          </p:nvSpPr>
          <p:spPr bwMode="auto">
            <a:xfrm>
              <a:off x="5080" y="1638"/>
              <a:ext cx="29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0" i="1" dirty="0"/>
                <a:t>T</a:t>
              </a:r>
              <a:endParaRPr lang="en-US" altLang="zh-CN" sz="2400" b="0" i="1" baseline="-25000" dirty="0"/>
            </a:p>
          </p:txBody>
        </p:sp>
        <p:sp>
          <p:nvSpPr>
            <p:cNvPr id="53" name="Text Box 33"/>
            <p:cNvSpPr txBox="1">
              <a:spLocks noChangeArrowheads="1"/>
            </p:cNvSpPr>
            <p:nvPr/>
          </p:nvSpPr>
          <p:spPr bwMode="auto">
            <a:xfrm>
              <a:off x="4581" y="1956"/>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0" i="1" dirty="0"/>
                <a:t>a</a:t>
              </a:r>
              <a:r>
                <a:rPr lang="en-US" altLang="zh-CN" sz="2800" b="0" baseline="-25000" dirty="0"/>
                <a:t>2</a:t>
              </a:r>
              <a:endParaRPr lang="en-US" altLang="zh-CN" sz="2800" b="0" dirty="0"/>
            </a:p>
          </p:txBody>
        </p:sp>
        <p:sp>
          <p:nvSpPr>
            <p:cNvPr id="54" name="Line 34"/>
            <p:cNvSpPr>
              <a:spLocks noChangeShapeType="1"/>
            </p:cNvSpPr>
            <p:nvPr/>
          </p:nvSpPr>
          <p:spPr bwMode="auto">
            <a:xfrm>
              <a:off x="4898" y="2205"/>
              <a:ext cx="0" cy="34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5" name="Text Box 35"/>
            <p:cNvSpPr txBox="1">
              <a:spLocks noChangeArrowheads="1"/>
            </p:cNvSpPr>
            <p:nvPr/>
          </p:nvSpPr>
          <p:spPr bwMode="auto">
            <a:xfrm>
              <a:off x="5012" y="2825"/>
              <a:ext cx="49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0" i="1"/>
                <a:t>m</a:t>
              </a:r>
              <a:r>
                <a:rPr lang="en-US" altLang="zh-CN" sz="2400" b="0" baseline="-25000"/>
                <a:t>2</a:t>
              </a:r>
              <a:r>
                <a:rPr lang="en-US" altLang="zh-CN" sz="2400" b="0" i="1"/>
                <a:t>g</a:t>
              </a:r>
              <a:endParaRPr lang="en-US" altLang="zh-CN" sz="2400" b="0" i="1" baseline="-25000"/>
            </a:p>
          </p:txBody>
        </p:sp>
        <p:sp>
          <p:nvSpPr>
            <p:cNvPr id="56" name="Line 36"/>
            <p:cNvSpPr>
              <a:spLocks noChangeShapeType="1"/>
            </p:cNvSpPr>
            <p:nvPr/>
          </p:nvSpPr>
          <p:spPr bwMode="auto">
            <a:xfrm>
              <a:off x="5158" y="2477"/>
              <a:ext cx="0" cy="34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33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33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33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33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3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7" grpId="0"/>
      <p:bldP spid="313382" grpId="0"/>
      <p:bldP spid="313386" grpId="0"/>
      <p:bldP spid="31338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4"/>
          <p:cNvSpPr>
            <a:spLocks noGrp="1"/>
          </p:cNvSpPr>
          <p:nvPr>
            <p:ph type="sldNum" sz="quarter" idx="12"/>
          </p:nvPr>
        </p:nvSpPr>
        <p:spPr/>
        <p:txBody>
          <a:bodyPr/>
          <a:lstStyle/>
          <a:p>
            <a:fld id="{6F3152D4-A51C-F64D-9E69-3BE19F8A668B}" type="slidenum">
              <a:rPr lang="en-US" altLang="zh-CN"/>
            </a:fld>
            <a:endParaRPr lang="en-US" altLang="zh-CN"/>
          </a:p>
        </p:txBody>
      </p:sp>
      <p:sp>
        <p:nvSpPr>
          <p:cNvPr id="315395" name="Text Box 3"/>
          <p:cNvSpPr txBox="1">
            <a:spLocks noChangeArrowheads="1"/>
          </p:cNvSpPr>
          <p:nvPr/>
        </p:nvSpPr>
        <p:spPr bwMode="auto">
          <a:xfrm>
            <a:off x="309364" y="1952624"/>
            <a:ext cx="8208962" cy="265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0"/>
              </a:spcBef>
            </a:pPr>
            <a:r>
              <a:rPr lang="zh-CN" altLang="en-US" sz="2800" dirty="0"/>
              <a:t>解：对于</a:t>
            </a:r>
            <a:r>
              <a:rPr lang="zh-CN" altLang="en-US" sz="2800" i="1" dirty="0">
                <a:sym typeface="Symbol" panose="05050102010706020507" pitchFamily="2" charset="2"/>
              </a:rPr>
              <a:t></a:t>
            </a:r>
            <a:r>
              <a:rPr lang="zh-CN" altLang="en-US" sz="2800" dirty="0"/>
              <a:t>位置的珠子列出</a:t>
            </a:r>
            <a:r>
              <a:rPr lang="zh-CN" altLang="en-US" sz="2800" dirty="0">
                <a:solidFill>
                  <a:srgbClr val="FF0000"/>
                </a:solidFill>
              </a:rPr>
              <a:t>切向</a:t>
            </a:r>
            <a:r>
              <a:rPr lang="zh-CN" altLang="en-US" sz="2800" dirty="0"/>
              <a:t>牛顿第二定律</a:t>
            </a:r>
            <a:endParaRPr lang="zh-CN" altLang="en-US" sz="2800" dirty="0"/>
          </a:p>
          <a:p>
            <a:pPr>
              <a:lnSpc>
                <a:spcPct val="120000"/>
              </a:lnSpc>
            </a:pPr>
            <a:r>
              <a:rPr lang="zh-CN" altLang="en-US" sz="2800" i="1" dirty="0"/>
              <a:t>               </a:t>
            </a:r>
            <a:r>
              <a:rPr lang="en-US" altLang="zh-CN" sz="2800" i="1" dirty="0" err="1"/>
              <a:t>m</a:t>
            </a:r>
            <a:r>
              <a:rPr lang="en-US" altLang="zh-CN" sz="2800" dirty="0" err="1"/>
              <a:t>gcos</a:t>
            </a:r>
            <a:r>
              <a:rPr lang="en-US" altLang="zh-CN" sz="2800" i="1" dirty="0">
                <a:sym typeface="Symbol" panose="05050102010706020507" pitchFamily="2" charset="2"/>
              </a:rPr>
              <a:t></a:t>
            </a:r>
            <a:r>
              <a:rPr lang="en-US" altLang="zh-CN" sz="2800" dirty="0">
                <a:sym typeface="Symbol" panose="05050102010706020507" pitchFamily="2" charset="2"/>
              </a:rPr>
              <a:t> = </a:t>
            </a:r>
            <a:r>
              <a:rPr lang="en-US" altLang="zh-CN" sz="2800" i="1" dirty="0"/>
              <a:t>ma</a:t>
            </a:r>
            <a:r>
              <a:rPr lang="en-US" altLang="zh-CN" sz="2800" i="1" baseline="-25000" dirty="0">
                <a:sym typeface="Symbol" panose="05050102010706020507" pitchFamily="2" charset="2"/>
              </a:rPr>
              <a:t>𝛕</a:t>
            </a:r>
            <a:r>
              <a:rPr lang="en-US" altLang="zh-CN" sz="2800" dirty="0">
                <a:sym typeface="Symbol" panose="05050102010706020507" pitchFamily="2" charset="2"/>
              </a:rPr>
              <a:t> = </a:t>
            </a:r>
            <a:r>
              <a:rPr lang="en-US" altLang="zh-CN" sz="2800" i="1" dirty="0"/>
              <a:t>m</a:t>
            </a:r>
            <a:r>
              <a:rPr lang="en-US" altLang="zh-CN" sz="2800" dirty="0">
                <a:sym typeface="Symbol" panose="05050102010706020507" pitchFamily="2" charset="2"/>
              </a:rPr>
              <a:t>d</a:t>
            </a:r>
            <a:r>
              <a:rPr lang="en-US" altLang="zh-CN" sz="2800" i="1" dirty="0">
                <a:latin typeface="Georgia" panose="02040502050405020303" pitchFamily="18" charset="0"/>
                <a:sym typeface="Symbol" panose="05050102010706020507" pitchFamily="2" charset="2"/>
              </a:rPr>
              <a:t>v</a:t>
            </a:r>
            <a:r>
              <a:rPr lang="en-US" altLang="zh-CN" sz="2800" dirty="0">
                <a:sym typeface="Symbol" panose="05050102010706020507" pitchFamily="2" charset="2"/>
              </a:rPr>
              <a:t>/d</a:t>
            </a:r>
            <a:r>
              <a:rPr lang="en-US" altLang="zh-CN" sz="2800" i="1" dirty="0">
                <a:sym typeface="Symbol" panose="05050102010706020507" pitchFamily="2" charset="2"/>
              </a:rPr>
              <a:t>t</a:t>
            </a:r>
            <a:endParaRPr lang="en-US" altLang="zh-CN" sz="2800" i="1" dirty="0">
              <a:sym typeface="Symbol" panose="05050102010706020507" pitchFamily="2" charset="2"/>
            </a:endParaRPr>
          </a:p>
          <a:p>
            <a:pPr algn="l">
              <a:lnSpc>
                <a:spcPct val="120000"/>
              </a:lnSpc>
              <a:spcBef>
                <a:spcPct val="0"/>
              </a:spcBef>
            </a:pPr>
            <a:r>
              <a:rPr lang="zh-CN" altLang="en-US" sz="2800" dirty="0">
                <a:sym typeface="Symbol" panose="05050102010706020507" pitchFamily="2" charset="2"/>
              </a:rPr>
              <a:t>利用   </a:t>
            </a:r>
            <a:r>
              <a:rPr lang="en-US" altLang="zh-CN" sz="2800" i="1" dirty="0">
                <a:latin typeface="Georgia" panose="02040502050405020303" pitchFamily="18" charset="0"/>
                <a:sym typeface="Symbol" panose="05050102010706020507" pitchFamily="2" charset="2"/>
              </a:rPr>
              <a:t>v </a:t>
            </a:r>
            <a:r>
              <a:rPr lang="en-US" altLang="zh-CN" sz="2800" dirty="0">
                <a:sym typeface="Symbol" panose="05050102010706020507" pitchFamily="2" charset="2"/>
              </a:rPr>
              <a:t>= d</a:t>
            </a:r>
            <a:r>
              <a:rPr lang="en-US" altLang="zh-CN" sz="2800" i="1" dirty="0">
                <a:sym typeface="Symbol" panose="05050102010706020507" pitchFamily="2" charset="2"/>
              </a:rPr>
              <a:t>s</a:t>
            </a:r>
            <a:r>
              <a:rPr lang="en-US" altLang="zh-CN" sz="2800" dirty="0">
                <a:sym typeface="Symbol" panose="05050102010706020507" pitchFamily="2" charset="2"/>
              </a:rPr>
              <a:t>/d</a:t>
            </a:r>
            <a:r>
              <a:rPr lang="en-US" altLang="zh-CN" sz="2800" i="1" dirty="0">
                <a:sym typeface="Symbol" panose="05050102010706020507" pitchFamily="2" charset="2"/>
              </a:rPr>
              <a:t>t</a:t>
            </a:r>
            <a:r>
              <a:rPr lang="en-US" altLang="zh-CN" sz="2800" dirty="0">
                <a:sym typeface="Symbol" panose="05050102010706020507" pitchFamily="2" charset="2"/>
              </a:rPr>
              <a:t> </a:t>
            </a:r>
            <a:r>
              <a:rPr lang="zh-CN" altLang="en-US" sz="2800" dirty="0"/>
              <a:t>和 </a:t>
            </a:r>
            <a:r>
              <a:rPr lang="en-US" altLang="zh-CN" sz="2800" dirty="0">
                <a:sym typeface="Symbol" panose="05050102010706020507" pitchFamily="2" charset="2"/>
              </a:rPr>
              <a:t>d</a:t>
            </a:r>
            <a:r>
              <a:rPr lang="en-US" altLang="zh-CN" sz="2800" i="1" dirty="0">
                <a:sym typeface="Symbol" panose="05050102010706020507" pitchFamily="2" charset="2"/>
              </a:rPr>
              <a:t>s</a:t>
            </a:r>
            <a:r>
              <a:rPr lang="en-US" altLang="zh-CN" sz="2800" dirty="0">
                <a:sym typeface="Symbol" panose="05050102010706020507" pitchFamily="2" charset="2"/>
              </a:rPr>
              <a:t> = </a:t>
            </a:r>
            <a:r>
              <a:rPr lang="en-US" altLang="zh-CN" sz="2800" i="1" dirty="0" err="1">
                <a:sym typeface="Symbol" panose="05050102010706020507" pitchFamily="2" charset="2"/>
              </a:rPr>
              <a:t>l</a:t>
            </a:r>
            <a:r>
              <a:rPr lang="en-US" altLang="zh-CN" sz="2800" dirty="0" err="1">
                <a:sym typeface="Symbol" panose="05050102010706020507" pitchFamily="2" charset="2"/>
              </a:rPr>
              <a:t>d</a:t>
            </a:r>
            <a:r>
              <a:rPr lang="en-US" altLang="zh-CN" sz="2800" i="1" dirty="0">
                <a:sym typeface="Symbol" panose="05050102010706020507" pitchFamily="2" charset="2"/>
              </a:rPr>
              <a:t></a:t>
            </a:r>
            <a:r>
              <a:rPr lang="zh-CN" altLang="en-US" sz="2800" dirty="0">
                <a:sym typeface="Symbol" panose="05050102010706020507" pitchFamily="2" charset="2"/>
              </a:rPr>
              <a:t>，可将 </a:t>
            </a:r>
            <a:r>
              <a:rPr lang="en-US" altLang="zh-CN" sz="2800" dirty="0">
                <a:sym typeface="Symbol" panose="05050102010706020507" pitchFamily="2" charset="2"/>
              </a:rPr>
              <a:t>d</a:t>
            </a:r>
            <a:r>
              <a:rPr lang="en-US" altLang="zh-CN" sz="2800" i="1" dirty="0">
                <a:sym typeface="Symbol" panose="05050102010706020507" pitchFamily="2" charset="2"/>
              </a:rPr>
              <a:t>t </a:t>
            </a:r>
            <a:r>
              <a:rPr lang="zh-CN" altLang="en-US" sz="2800" dirty="0">
                <a:sym typeface="Symbol" panose="05050102010706020507" pitchFamily="2" charset="2"/>
              </a:rPr>
              <a:t>消去而得到 </a:t>
            </a:r>
            <a:endParaRPr lang="zh-CN" altLang="en-US" sz="2800" dirty="0">
              <a:sym typeface="Symbol" panose="05050102010706020507" pitchFamily="2" charset="2"/>
            </a:endParaRPr>
          </a:p>
          <a:p>
            <a:pPr algn="l">
              <a:lnSpc>
                <a:spcPct val="120000"/>
              </a:lnSpc>
              <a:spcBef>
                <a:spcPct val="0"/>
              </a:spcBef>
            </a:pPr>
            <a:r>
              <a:rPr lang="zh-CN" altLang="en-US" sz="2800" dirty="0">
                <a:sym typeface="Symbol" panose="05050102010706020507" pitchFamily="2" charset="2"/>
              </a:rPr>
              <a:t>      </a:t>
            </a:r>
            <a:r>
              <a:rPr lang="en-US" altLang="zh-CN" sz="2800" dirty="0">
                <a:sym typeface="Symbol" panose="05050102010706020507" pitchFamily="2" charset="2"/>
              </a:rPr>
              <a:t>d</a:t>
            </a:r>
            <a:r>
              <a:rPr lang="en-US" altLang="zh-CN" sz="2800" i="1" dirty="0">
                <a:latin typeface="Georgia" panose="02040502050405020303" pitchFamily="18" charset="0"/>
                <a:sym typeface="Symbol" panose="05050102010706020507" pitchFamily="2" charset="2"/>
              </a:rPr>
              <a:t>v</a:t>
            </a:r>
            <a:r>
              <a:rPr lang="en-US" altLang="zh-CN" sz="2800" dirty="0">
                <a:sym typeface="Symbol" panose="05050102010706020507" pitchFamily="2" charset="2"/>
              </a:rPr>
              <a:t>/d</a:t>
            </a:r>
            <a:r>
              <a:rPr lang="en-US" altLang="zh-CN" sz="2800" i="1" dirty="0">
                <a:sym typeface="Symbol" panose="05050102010706020507" pitchFamily="2" charset="2"/>
              </a:rPr>
              <a:t>t </a:t>
            </a:r>
            <a:r>
              <a:rPr lang="en-US" altLang="zh-CN" sz="2800" dirty="0">
                <a:sym typeface="Symbol" panose="05050102010706020507" pitchFamily="2" charset="2"/>
              </a:rPr>
              <a:t>= </a:t>
            </a:r>
            <a:r>
              <a:rPr lang="en-US" altLang="zh-CN" sz="2800" i="1" dirty="0" err="1">
                <a:latin typeface="Georgia" panose="02040502050405020303" pitchFamily="18" charset="0"/>
                <a:sym typeface="Symbol" panose="05050102010706020507" pitchFamily="2" charset="2"/>
              </a:rPr>
              <a:t>v</a:t>
            </a:r>
            <a:r>
              <a:rPr lang="en-US" altLang="zh-CN" sz="2800" dirty="0" err="1">
                <a:sym typeface="Symbol" panose="05050102010706020507" pitchFamily="2" charset="2"/>
              </a:rPr>
              <a:t>d</a:t>
            </a:r>
            <a:r>
              <a:rPr lang="en-US" altLang="zh-CN" sz="2800" i="1" dirty="0" err="1">
                <a:latin typeface="Georgia" panose="02040502050405020303" pitchFamily="18" charset="0"/>
                <a:sym typeface="Symbol" panose="05050102010706020507" pitchFamily="2" charset="2"/>
              </a:rPr>
              <a:t>v</a:t>
            </a:r>
            <a:r>
              <a:rPr lang="en-US" altLang="zh-CN" sz="2800" dirty="0">
                <a:sym typeface="Symbol" panose="05050102010706020507" pitchFamily="2" charset="2"/>
              </a:rPr>
              <a:t>/ </a:t>
            </a:r>
            <a:r>
              <a:rPr lang="en-US" altLang="zh-CN" sz="2800" i="1" dirty="0" err="1">
                <a:sym typeface="Symbol" panose="05050102010706020507" pitchFamily="2" charset="2"/>
              </a:rPr>
              <a:t>l</a:t>
            </a:r>
            <a:r>
              <a:rPr lang="en-US" altLang="zh-CN" sz="2800" dirty="0" err="1">
                <a:sym typeface="Symbol" panose="05050102010706020507" pitchFamily="2" charset="2"/>
              </a:rPr>
              <a:t>d</a:t>
            </a:r>
            <a:r>
              <a:rPr lang="en-US" altLang="zh-CN" sz="2800" dirty="0">
                <a:sym typeface="Symbol" panose="05050102010706020507" pitchFamily="2" charset="2"/>
              </a:rPr>
              <a:t></a:t>
            </a:r>
            <a:r>
              <a:rPr lang="zh-CN" altLang="en-US" sz="2800" dirty="0">
                <a:sym typeface="Symbol" panose="05050102010706020507" pitchFamily="2" charset="2"/>
              </a:rPr>
              <a:t>，故 </a:t>
            </a:r>
            <a:r>
              <a:rPr lang="en-US" altLang="zh-CN" sz="2800" dirty="0"/>
              <a:t>g </a:t>
            </a:r>
            <a:r>
              <a:rPr lang="en-US" altLang="zh-CN" sz="2800" i="1" dirty="0">
                <a:sym typeface="Symbol" panose="05050102010706020507" pitchFamily="2" charset="2"/>
              </a:rPr>
              <a:t>l </a:t>
            </a:r>
            <a:r>
              <a:rPr lang="en-US" altLang="zh-CN" sz="2800" dirty="0" err="1"/>
              <a:t>cos</a:t>
            </a:r>
            <a:r>
              <a:rPr lang="en-US" altLang="zh-CN" sz="2800" i="1" dirty="0" err="1">
                <a:sym typeface="Symbol" panose="05050102010706020507" pitchFamily="2" charset="2"/>
              </a:rPr>
              <a:t></a:t>
            </a:r>
            <a:r>
              <a:rPr lang="en-US" altLang="zh-CN" sz="2800" dirty="0" err="1">
                <a:sym typeface="Symbol" panose="05050102010706020507" pitchFamily="2" charset="2"/>
              </a:rPr>
              <a:t>d</a:t>
            </a:r>
            <a:r>
              <a:rPr lang="en-US" altLang="zh-CN" sz="2800" i="1" dirty="0">
                <a:sym typeface="Symbol" panose="05050102010706020507" pitchFamily="2" charset="2"/>
              </a:rPr>
              <a:t></a:t>
            </a:r>
            <a:r>
              <a:rPr lang="en-US" altLang="zh-CN" sz="2800" dirty="0">
                <a:sym typeface="Symbol" panose="05050102010706020507" pitchFamily="2" charset="2"/>
              </a:rPr>
              <a:t> = </a:t>
            </a:r>
            <a:r>
              <a:rPr lang="en-US" altLang="zh-CN" sz="2800" i="1" dirty="0" err="1">
                <a:latin typeface="Georgia" panose="02040502050405020303" pitchFamily="18" charset="0"/>
                <a:sym typeface="Symbol" panose="05050102010706020507" pitchFamily="2" charset="2"/>
              </a:rPr>
              <a:t>v</a:t>
            </a:r>
            <a:r>
              <a:rPr lang="en-US" altLang="zh-CN" sz="2800" dirty="0" err="1">
                <a:sym typeface="Symbol" panose="05050102010706020507" pitchFamily="2" charset="2"/>
              </a:rPr>
              <a:t>d</a:t>
            </a:r>
            <a:r>
              <a:rPr lang="en-US" altLang="zh-CN" sz="2800" i="1" dirty="0" err="1">
                <a:latin typeface="Georgia" panose="02040502050405020303" pitchFamily="18" charset="0"/>
                <a:sym typeface="Symbol" panose="05050102010706020507" pitchFamily="2" charset="2"/>
              </a:rPr>
              <a:t>v</a:t>
            </a:r>
            <a:endParaRPr lang="en-US" altLang="zh-CN" sz="2800" dirty="0">
              <a:latin typeface="Georgia" panose="02040502050405020303" pitchFamily="18" charset="0"/>
              <a:sym typeface="Symbol" panose="05050102010706020507" pitchFamily="2" charset="2"/>
            </a:endParaRPr>
          </a:p>
          <a:p>
            <a:pPr algn="l">
              <a:lnSpc>
                <a:spcPct val="120000"/>
              </a:lnSpc>
              <a:spcBef>
                <a:spcPct val="0"/>
              </a:spcBef>
            </a:pPr>
            <a:r>
              <a:rPr lang="zh-CN" altLang="en-US" sz="2800" dirty="0">
                <a:sym typeface="Symbol" panose="05050102010706020507" pitchFamily="2" charset="2"/>
              </a:rPr>
              <a:t>作积分</a:t>
            </a:r>
            <a:endParaRPr lang="zh-CN" altLang="en-US" sz="2800" dirty="0">
              <a:sym typeface="Symbol" panose="05050102010706020507" pitchFamily="2" charset="2"/>
            </a:endParaRPr>
          </a:p>
        </p:txBody>
      </p:sp>
      <p:graphicFrame>
        <p:nvGraphicFramePr>
          <p:cNvPr id="315432" name="Object 40"/>
          <p:cNvGraphicFramePr>
            <a:graphicFrameLocks noChangeAspect="1"/>
          </p:cNvGraphicFramePr>
          <p:nvPr/>
        </p:nvGraphicFramePr>
        <p:xfrm>
          <a:off x="3114675" y="4149725"/>
          <a:ext cx="3094038" cy="744538"/>
        </p:xfrm>
        <a:graphic>
          <a:graphicData uri="http://schemas.openxmlformats.org/presentationml/2006/ole">
            <mc:AlternateContent xmlns:mc="http://schemas.openxmlformats.org/markup-compatibility/2006">
              <mc:Choice xmlns:v="urn:schemas-microsoft-com:vml" Requires="v">
                <p:oleObj spid="_x0000_s2" name="Equation" r:id="rId1" imgW="32918400" imgH="7924800" progId="Equation.DSMT4">
                  <p:embed/>
                </p:oleObj>
              </mc:Choice>
              <mc:Fallback>
                <p:oleObj name="Equation" r:id="rId1" imgW="32918400" imgH="7924800" progId="Equation.DSMT4">
                  <p:embed/>
                  <p:pic>
                    <p:nvPicPr>
                      <p:cNvPr id="0" name="Object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4149725"/>
                        <a:ext cx="3094038"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5433" name="Text Box 41"/>
          <p:cNvSpPr txBox="1">
            <a:spLocks noChangeArrowheads="1"/>
          </p:cNvSpPr>
          <p:nvPr/>
        </p:nvSpPr>
        <p:spPr bwMode="auto">
          <a:xfrm>
            <a:off x="6240463" y="4184651"/>
            <a:ext cx="19431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0"/>
              </a:spcBef>
            </a:pPr>
            <a:r>
              <a:rPr lang="en-US" altLang="zh-CN" sz="2800" dirty="0">
                <a:sym typeface="Symbol" panose="05050102010706020507" pitchFamily="2" charset="2"/>
              </a:rPr>
              <a:t>, </a:t>
            </a:r>
            <a:r>
              <a:rPr lang="zh-CN" altLang="en-US" sz="2800" dirty="0">
                <a:sym typeface="Symbol" panose="05050102010706020507" pitchFamily="2" charset="2"/>
              </a:rPr>
              <a:t>计算可得</a:t>
            </a:r>
            <a:endParaRPr lang="zh-CN" altLang="en-US" sz="2800" dirty="0">
              <a:sym typeface="Symbol" panose="05050102010706020507" pitchFamily="2" charset="2"/>
            </a:endParaRPr>
          </a:p>
        </p:txBody>
      </p:sp>
      <p:graphicFrame>
        <p:nvGraphicFramePr>
          <p:cNvPr id="315434" name="Object 42"/>
          <p:cNvGraphicFramePr>
            <a:graphicFrameLocks noChangeAspect="1"/>
          </p:cNvGraphicFramePr>
          <p:nvPr/>
        </p:nvGraphicFramePr>
        <p:xfrm>
          <a:off x="8064500" y="4257675"/>
          <a:ext cx="2063750" cy="571500"/>
        </p:xfrm>
        <a:graphic>
          <a:graphicData uri="http://schemas.openxmlformats.org/presentationml/2006/ole">
            <mc:AlternateContent xmlns:mc="http://schemas.openxmlformats.org/markup-compatibility/2006">
              <mc:Choice xmlns:v="urn:schemas-microsoft-com:vml" Requires="v">
                <p:oleObj spid="_x0000_s3" name="Equation" r:id="rId3" imgW="21945600" imgH="6096000" progId="Equation.DSMT4">
                  <p:embed/>
                </p:oleObj>
              </mc:Choice>
              <mc:Fallback>
                <p:oleObj name="Equation" r:id="rId3" imgW="21945600" imgH="6096000" progId="Equation.DSMT4">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500" y="4257675"/>
                        <a:ext cx="20637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5436" name="Text Box 44"/>
          <p:cNvSpPr txBox="1">
            <a:spLocks noChangeArrowheads="1"/>
          </p:cNvSpPr>
          <p:nvPr/>
        </p:nvSpPr>
        <p:spPr bwMode="auto">
          <a:xfrm>
            <a:off x="1722239" y="5185764"/>
            <a:ext cx="741680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0"/>
              </a:spcBef>
            </a:pPr>
            <a:r>
              <a:rPr lang="zh-CN" altLang="en-US" sz="2800" dirty="0"/>
              <a:t>由此结果和</a:t>
            </a:r>
            <a:r>
              <a:rPr lang="zh-CN" altLang="en-US" sz="2800" dirty="0">
                <a:sym typeface="Symbol" panose="05050102010706020507" pitchFamily="2" charset="2"/>
              </a:rPr>
              <a:t></a:t>
            </a:r>
            <a:r>
              <a:rPr lang="zh-CN" altLang="en-US" sz="2800" dirty="0"/>
              <a:t>位置的珠子的</a:t>
            </a:r>
            <a:r>
              <a:rPr lang="zh-CN" altLang="en-US" sz="2800" dirty="0">
                <a:solidFill>
                  <a:srgbClr val="FF0000"/>
                </a:solidFill>
              </a:rPr>
              <a:t>法向</a:t>
            </a:r>
            <a:r>
              <a:rPr lang="zh-CN" altLang="en-US" sz="2800" dirty="0"/>
              <a:t>牛顿第二定律</a:t>
            </a:r>
            <a:endParaRPr lang="zh-CN" altLang="en-US" sz="2800" dirty="0"/>
          </a:p>
          <a:p>
            <a:pPr algn="l">
              <a:lnSpc>
                <a:spcPct val="120000"/>
              </a:lnSpc>
              <a:spcBef>
                <a:spcPct val="0"/>
              </a:spcBef>
            </a:pPr>
            <a:r>
              <a:rPr lang="zh-CN" altLang="en-US" sz="2800" i="1" dirty="0"/>
              <a:t>               </a:t>
            </a:r>
            <a:r>
              <a:rPr lang="en-US" altLang="zh-CN" sz="2800" i="1" dirty="0"/>
              <a:t>T- </a:t>
            </a:r>
            <a:r>
              <a:rPr lang="en-US" altLang="zh-CN" sz="2800" i="1" dirty="0" err="1"/>
              <a:t>m</a:t>
            </a:r>
            <a:r>
              <a:rPr lang="en-US" altLang="zh-CN" sz="2800" dirty="0" err="1"/>
              <a:t>gsin</a:t>
            </a:r>
            <a:r>
              <a:rPr lang="en-US" altLang="zh-CN" sz="2800" i="1" dirty="0">
                <a:sym typeface="Symbol" panose="05050102010706020507" pitchFamily="2" charset="2"/>
              </a:rPr>
              <a:t></a:t>
            </a:r>
            <a:r>
              <a:rPr lang="en-US" altLang="zh-CN" sz="2800" dirty="0">
                <a:sym typeface="Symbol" panose="05050102010706020507" pitchFamily="2" charset="2"/>
              </a:rPr>
              <a:t> = </a:t>
            </a:r>
            <a:r>
              <a:rPr lang="en-US" altLang="zh-CN" sz="2800" i="1" dirty="0"/>
              <a:t>m</a:t>
            </a:r>
            <a:r>
              <a:rPr lang="en-US" altLang="zh-CN" sz="2800" i="1" dirty="0">
                <a:latin typeface="Georgia" panose="02040502050405020303" pitchFamily="18" charset="0"/>
                <a:sym typeface="Symbol" panose="05050102010706020507" pitchFamily="2" charset="2"/>
              </a:rPr>
              <a:t>v</a:t>
            </a:r>
            <a:r>
              <a:rPr lang="en-US" altLang="zh-CN" sz="2800" baseline="30000" dirty="0">
                <a:sym typeface="Symbol" panose="05050102010706020507" pitchFamily="2" charset="2"/>
              </a:rPr>
              <a:t>2 </a:t>
            </a:r>
            <a:r>
              <a:rPr lang="en-US" altLang="zh-CN" sz="2800" dirty="0">
                <a:sym typeface="Symbol" panose="05050102010706020507" pitchFamily="2" charset="2"/>
              </a:rPr>
              <a:t>/ </a:t>
            </a:r>
            <a:r>
              <a:rPr lang="en-US" altLang="zh-CN" sz="2800" i="1" dirty="0">
                <a:sym typeface="Symbol" panose="05050102010706020507" pitchFamily="2" charset="2"/>
              </a:rPr>
              <a:t>l</a:t>
            </a:r>
            <a:endParaRPr lang="en-US" altLang="zh-CN" sz="2800" i="1" dirty="0">
              <a:sym typeface="Symbol" panose="05050102010706020507" pitchFamily="2" charset="2"/>
            </a:endParaRPr>
          </a:p>
          <a:p>
            <a:pPr algn="l">
              <a:lnSpc>
                <a:spcPct val="120000"/>
              </a:lnSpc>
              <a:spcBef>
                <a:spcPct val="0"/>
              </a:spcBef>
            </a:pPr>
            <a:r>
              <a:rPr lang="zh-CN" altLang="en-US" sz="2800" dirty="0">
                <a:sym typeface="Symbol" panose="05050102010706020507" pitchFamily="2" charset="2"/>
              </a:rPr>
              <a:t>可得到 </a:t>
            </a:r>
            <a:r>
              <a:rPr lang="en-US" altLang="zh-CN" sz="2800" i="1" dirty="0"/>
              <a:t>T = </a:t>
            </a:r>
            <a:r>
              <a:rPr lang="en-US" altLang="zh-CN" sz="2800" dirty="0"/>
              <a:t>3</a:t>
            </a:r>
            <a:r>
              <a:rPr lang="en-US" altLang="zh-CN" sz="2800" i="1" dirty="0"/>
              <a:t>m</a:t>
            </a:r>
            <a:r>
              <a:rPr lang="en-US" altLang="zh-CN" sz="2800" dirty="0"/>
              <a:t>gsin</a:t>
            </a:r>
            <a:r>
              <a:rPr lang="en-US" altLang="zh-CN" sz="2800" i="1" dirty="0">
                <a:sym typeface="Symbol" panose="05050102010706020507" pitchFamily="2" charset="2"/>
              </a:rPr>
              <a:t></a:t>
            </a:r>
            <a:r>
              <a:rPr lang="en-US" altLang="zh-CN" sz="2800" dirty="0">
                <a:sym typeface="Symbol" panose="05050102010706020507" pitchFamily="2" charset="2"/>
              </a:rPr>
              <a:t> </a:t>
            </a:r>
            <a:endParaRPr lang="en-US" altLang="zh-CN" sz="2800" dirty="0">
              <a:sym typeface="Symbol" panose="05050102010706020507" pitchFamily="2" charset="2"/>
            </a:endParaRPr>
          </a:p>
        </p:txBody>
      </p:sp>
      <p:sp>
        <p:nvSpPr>
          <p:cNvPr id="33" name="Rectangle 2"/>
          <p:cNvSpPr>
            <a:spLocks noChangeArrowheads="1"/>
          </p:cNvSpPr>
          <p:nvPr/>
        </p:nvSpPr>
        <p:spPr bwMode="auto">
          <a:xfrm>
            <a:off x="203765" y="211865"/>
            <a:ext cx="8624917" cy="159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kumimoji="0" lang="zh-CN" altLang="en-US" sz="2800" b="1" dirty="0">
                <a:solidFill>
                  <a:srgbClr val="FF0000"/>
                </a:solidFill>
                <a:ea typeface="微软雅黑" panose="020B0503020204020204" pitchFamily="34" charset="-122"/>
                <a:cs typeface="Times New Roman" panose="02020603050405020304" pitchFamily="18" charset="0"/>
              </a:rPr>
              <a:t>例</a:t>
            </a:r>
            <a:r>
              <a:rPr kumimoji="0" lang="en-US" altLang="zh-CN" sz="2800" b="1" dirty="0">
                <a:solidFill>
                  <a:srgbClr val="FF0000"/>
                </a:solidFill>
                <a:ea typeface="微软雅黑" panose="020B0503020204020204" pitchFamily="34" charset="-122"/>
                <a:cs typeface="Times New Roman" panose="02020603050405020304" pitchFamily="18" charset="0"/>
              </a:rPr>
              <a:t>2.</a:t>
            </a:r>
            <a:r>
              <a:rPr kumimoji="0" lang="zh-CN" altLang="zh-CN" sz="2800" b="1" dirty="0">
                <a:solidFill>
                  <a:srgbClr val="FF0000"/>
                </a:solidFill>
                <a:ea typeface="微软雅黑" panose="020B0503020204020204" pitchFamily="34" charset="-122"/>
                <a:cs typeface="Times New Roman" panose="02020603050405020304" pitchFamily="18" charset="0"/>
              </a:rPr>
              <a:t>3  </a:t>
            </a:r>
            <a:r>
              <a:rPr kumimoji="0" lang="zh-CN" altLang="en-US" sz="2800" dirty="0">
                <a:ea typeface="微软雅黑" panose="020B0503020204020204" pitchFamily="34" charset="-122"/>
                <a:cs typeface="Times New Roman" panose="02020603050405020304" pitchFamily="18" charset="0"/>
              </a:rPr>
              <a:t>珠子</a:t>
            </a:r>
            <a:r>
              <a:rPr kumimoji="0" lang="en-US" altLang="zh-CN" sz="2800" i="1" dirty="0">
                <a:ea typeface="微软雅黑" panose="020B0503020204020204" pitchFamily="34" charset="-122"/>
                <a:cs typeface="Times New Roman" panose="02020603050405020304" pitchFamily="18" charset="0"/>
              </a:rPr>
              <a:t>m</a:t>
            </a:r>
            <a:r>
              <a:rPr kumimoji="0" lang="zh-CN" altLang="en-US" sz="2800" dirty="0">
                <a:ea typeface="微软雅黑" panose="020B0503020204020204" pitchFamily="34" charset="-122"/>
                <a:cs typeface="Times New Roman" panose="02020603050405020304" pitchFamily="18" charset="0"/>
              </a:rPr>
              <a:t>悬于长度</a:t>
            </a:r>
            <a:r>
              <a:rPr kumimoji="0" lang="zh-CN" altLang="en-US" sz="2800" i="1" dirty="0">
                <a:ea typeface="微软雅黑" panose="020B0503020204020204" pitchFamily="34" charset="-122"/>
                <a:cs typeface="Times New Roman" panose="02020603050405020304" pitchFamily="18" charset="0"/>
              </a:rPr>
              <a:t> </a:t>
            </a:r>
            <a:r>
              <a:rPr kumimoji="0" lang="en-US" altLang="zh-CN" sz="2800" i="1" dirty="0">
                <a:ea typeface="微软雅黑" panose="020B0503020204020204" pitchFamily="34" charset="-122"/>
                <a:cs typeface="Times New Roman" panose="02020603050405020304" pitchFamily="18" charset="0"/>
              </a:rPr>
              <a:t>l </a:t>
            </a:r>
            <a:r>
              <a:rPr kumimoji="0" lang="zh-CN" altLang="en-US" sz="2800" dirty="0">
                <a:ea typeface="微软雅黑" panose="020B0503020204020204" pitchFamily="34" charset="-122"/>
                <a:cs typeface="Times New Roman" panose="02020603050405020304" pitchFamily="18" charset="0"/>
              </a:rPr>
              <a:t>绳下端</a:t>
            </a:r>
            <a:r>
              <a:rPr kumimoji="0" lang="en-US" altLang="zh-CN" sz="2800" dirty="0">
                <a:ea typeface="微软雅黑" panose="020B0503020204020204" pitchFamily="34" charset="-122"/>
                <a:cs typeface="Times New Roman" panose="02020603050405020304" pitchFamily="18" charset="0"/>
              </a:rPr>
              <a:t>, </a:t>
            </a:r>
            <a:r>
              <a:rPr kumimoji="0" lang="zh-CN" altLang="en-US" sz="2800" dirty="0">
                <a:ea typeface="微软雅黑" panose="020B0503020204020204" pitchFamily="34" charset="-122"/>
                <a:cs typeface="Times New Roman" panose="02020603050405020304" pitchFamily="18" charset="0"/>
              </a:rPr>
              <a:t>绳上端系于墙上</a:t>
            </a:r>
            <a:r>
              <a:rPr kumimoji="0" lang="en-US" altLang="zh-CN" sz="2800" dirty="0">
                <a:ea typeface="微软雅黑" panose="020B0503020204020204" pitchFamily="34" charset="-122"/>
                <a:cs typeface="Times New Roman" panose="02020603050405020304" pitchFamily="18" charset="0"/>
                <a:sym typeface="Symbol" panose="05050102010706020507" pitchFamily="2" charset="2"/>
              </a:rPr>
              <a:t>, </a:t>
            </a:r>
            <a:r>
              <a:rPr kumimoji="0" lang="zh-CN" altLang="en-US" sz="2800" dirty="0">
                <a:ea typeface="微软雅黑" panose="020B0503020204020204" pitchFamily="34" charset="-122"/>
                <a:cs typeface="Times New Roman" panose="02020603050405020304" pitchFamily="18" charset="0"/>
                <a:sym typeface="Symbol" panose="05050102010706020507" pitchFamily="2" charset="2"/>
              </a:rPr>
              <a:t>将绳子珠子水平拉紧</a:t>
            </a:r>
            <a:r>
              <a:rPr kumimoji="0" lang="en-US" altLang="zh-CN" sz="2800" dirty="0">
                <a:ea typeface="微软雅黑" panose="020B0503020204020204" pitchFamily="34" charset="-122"/>
                <a:cs typeface="Times New Roman" panose="02020603050405020304" pitchFamily="18" charset="0"/>
                <a:sym typeface="Symbol" panose="05050102010706020507" pitchFamily="2" charset="2"/>
              </a:rPr>
              <a:t>, </a:t>
            </a:r>
            <a:r>
              <a:rPr kumimoji="0" lang="zh-CN" altLang="en-US" sz="2800" dirty="0">
                <a:ea typeface="微软雅黑" panose="020B0503020204020204" pitchFamily="34" charset="-122"/>
                <a:cs typeface="Times New Roman" panose="02020603050405020304" pitchFamily="18" charset="0"/>
                <a:sym typeface="Symbol" panose="05050102010706020507" pitchFamily="2" charset="2"/>
              </a:rPr>
              <a:t>自静止状态摆下</a:t>
            </a:r>
            <a:r>
              <a:rPr kumimoji="0" lang="en-US" altLang="zh-CN" sz="2800" dirty="0">
                <a:ea typeface="微软雅黑" panose="020B0503020204020204" pitchFamily="34" charset="-122"/>
                <a:cs typeface="Times New Roman" panose="02020603050405020304" pitchFamily="18" charset="0"/>
                <a:sym typeface="Symbol" panose="05050102010706020507" pitchFamily="2" charset="2"/>
              </a:rPr>
              <a:t>, </a:t>
            </a:r>
            <a:r>
              <a:rPr kumimoji="0" lang="zh-CN" altLang="en-US" sz="2800" dirty="0">
                <a:ea typeface="微软雅黑" panose="020B0503020204020204" pitchFamily="34" charset="-122"/>
                <a:cs typeface="Times New Roman" panose="02020603050405020304" pitchFamily="18" charset="0"/>
                <a:sym typeface="Symbol" panose="05050102010706020507" pitchFamily="2" charset="2"/>
              </a:rPr>
              <a:t>求下摆至</a:t>
            </a:r>
            <a:r>
              <a:rPr lang="en-US" altLang="zh-CN" sz="2800" i="1" dirty="0">
                <a:sym typeface="Symbol" panose="05050102010706020507" pitchFamily="2" charset="2"/>
              </a:rPr>
              <a:t></a:t>
            </a:r>
            <a:r>
              <a:rPr kumimoji="0" lang="zh-CN" altLang="en-US" sz="2800" dirty="0">
                <a:ea typeface="微软雅黑" panose="020B0503020204020204" pitchFamily="34" charset="-122"/>
                <a:cs typeface="Times New Roman" panose="02020603050405020304" pitchFamily="18" charset="0"/>
                <a:sym typeface="Symbol" panose="05050102010706020507" pitchFamily="2" charset="2"/>
              </a:rPr>
              <a:t>位置时珠子速率和绳上张力。</a:t>
            </a:r>
            <a:endParaRPr kumimoji="0" lang="zh-CN" altLang="zh-CN" sz="2800" dirty="0">
              <a:ea typeface="微软雅黑" panose="020B0503020204020204" pitchFamily="34" charset="-122"/>
              <a:cs typeface="Times New Roman" panose="02020603050405020304" pitchFamily="18" charset="0"/>
            </a:endParaRPr>
          </a:p>
        </p:txBody>
      </p:sp>
      <p:grpSp>
        <p:nvGrpSpPr>
          <p:cNvPr id="34" name="Group 45"/>
          <p:cNvGrpSpPr/>
          <p:nvPr/>
        </p:nvGrpSpPr>
        <p:grpSpPr bwMode="auto">
          <a:xfrm>
            <a:off x="8976320" y="181376"/>
            <a:ext cx="2738438" cy="2227262"/>
            <a:chOff x="3990" y="73"/>
            <a:chExt cx="1725" cy="1403"/>
          </a:xfrm>
        </p:grpSpPr>
        <p:sp>
          <p:nvSpPr>
            <p:cNvPr id="35" name="Line 21"/>
            <p:cNvSpPr>
              <a:spLocks noChangeShapeType="1"/>
            </p:cNvSpPr>
            <p:nvPr/>
          </p:nvSpPr>
          <p:spPr bwMode="auto">
            <a:xfrm>
              <a:off x="4217" y="214"/>
              <a:ext cx="1270" cy="49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 name="Line 10"/>
            <p:cNvSpPr>
              <a:spLocks noChangeShapeType="1"/>
            </p:cNvSpPr>
            <p:nvPr/>
          </p:nvSpPr>
          <p:spPr bwMode="auto">
            <a:xfrm flipH="1" flipV="1">
              <a:off x="5145" y="581"/>
              <a:ext cx="320" cy="122"/>
            </a:xfrm>
            <a:prstGeom prst="line">
              <a:avLst/>
            </a:prstGeom>
            <a:noFill/>
            <a:ln w="38100">
              <a:solidFill>
                <a:srgbClr val="0432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7" name="Text Box 12"/>
            <p:cNvSpPr txBox="1">
              <a:spLocks noChangeArrowheads="1"/>
            </p:cNvSpPr>
            <p:nvPr/>
          </p:nvSpPr>
          <p:spPr bwMode="auto">
            <a:xfrm>
              <a:off x="5147" y="372"/>
              <a:ext cx="43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0" i="1" dirty="0"/>
                <a:t>T</a:t>
              </a:r>
              <a:endParaRPr lang="en-US" altLang="zh-CN" sz="2400" b="0" i="1" dirty="0"/>
            </a:p>
          </p:txBody>
        </p:sp>
        <p:sp>
          <p:nvSpPr>
            <p:cNvPr id="38" name="Text Box 13"/>
            <p:cNvSpPr txBox="1">
              <a:spLocks noChangeArrowheads="1"/>
            </p:cNvSpPr>
            <p:nvPr/>
          </p:nvSpPr>
          <p:spPr bwMode="auto">
            <a:xfrm>
              <a:off x="5329" y="1098"/>
              <a:ext cx="38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0" i="1" dirty="0"/>
                <a:t>m</a:t>
              </a:r>
              <a:r>
                <a:rPr lang="en-US" altLang="zh-CN" sz="2400" b="0" dirty="0"/>
                <a:t>g</a:t>
              </a:r>
              <a:endParaRPr lang="en-US" altLang="zh-CN" sz="2400" b="0" dirty="0"/>
            </a:p>
          </p:txBody>
        </p:sp>
        <p:sp>
          <p:nvSpPr>
            <p:cNvPr id="39" name="Text Box 14"/>
            <p:cNvSpPr txBox="1">
              <a:spLocks noChangeArrowheads="1"/>
            </p:cNvSpPr>
            <p:nvPr/>
          </p:nvSpPr>
          <p:spPr bwMode="auto">
            <a:xfrm>
              <a:off x="4580" y="418"/>
              <a:ext cx="43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0" i="1"/>
                <a:t>l</a:t>
              </a:r>
              <a:endParaRPr lang="en-US" altLang="zh-CN" sz="2400" b="0" i="1" baseline="-25000"/>
            </a:p>
          </p:txBody>
        </p:sp>
        <p:sp>
          <p:nvSpPr>
            <p:cNvPr id="40" name="Text Box 18"/>
            <p:cNvSpPr txBox="1">
              <a:spLocks noChangeArrowheads="1"/>
            </p:cNvSpPr>
            <p:nvPr/>
          </p:nvSpPr>
          <p:spPr bwMode="auto">
            <a:xfrm>
              <a:off x="5102" y="871"/>
              <a:ext cx="2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0" i="1">
                  <a:sym typeface="Symbol" panose="05050102010706020507" pitchFamily="2" charset="2"/>
                </a:rPr>
                <a:t>v</a:t>
              </a:r>
              <a:endParaRPr lang="en-US" altLang="zh-CN" sz="2400" b="0" i="1">
                <a:sym typeface="Symbol" panose="05050102010706020507" pitchFamily="2" charset="2"/>
              </a:endParaRPr>
            </a:p>
          </p:txBody>
        </p:sp>
        <p:sp>
          <p:nvSpPr>
            <p:cNvPr id="41" name="Line 9"/>
            <p:cNvSpPr>
              <a:spLocks noChangeShapeType="1"/>
            </p:cNvSpPr>
            <p:nvPr/>
          </p:nvSpPr>
          <p:spPr bwMode="auto">
            <a:xfrm>
              <a:off x="5510" y="781"/>
              <a:ext cx="0" cy="371"/>
            </a:xfrm>
            <a:prstGeom prst="line">
              <a:avLst/>
            </a:prstGeom>
            <a:noFill/>
            <a:ln w="38100">
              <a:solidFill>
                <a:srgbClr val="0432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2" name="Text Box 17"/>
            <p:cNvSpPr txBox="1">
              <a:spLocks noChangeArrowheads="1"/>
            </p:cNvSpPr>
            <p:nvPr/>
          </p:nvSpPr>
          <p:spPr bwMode="auto">
            <a:xfrm>
              <a:off x="4468" y="164"/>
              <a:ext cx="34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ym typeface="Symbol" panose="05050102010706020507" pitchFamily="2" charset="2"/>
                </a:rPr>
                <a:t></a:t>
              </a:r>
              <a:endParaRPr lang="en-US" altLang="zh-CN" sz="2000">
                <a:sym typeface="Symbol" panose="05050102010706020507" pitchFamily="2" charset="2"/>
              </a:endParaRPr>
            </a:p>
          </p:txBody>
        </p:sp>
        <p:sp>
          <p:nvSpPr>
            <p:cNvPr id="43" name="Line 20"/>
            <p:cNvSpPr>
              <a:spLocks noChangeShapeType="1"/>
            </p:cNvSpPr>
            <p:nvPr/>
          </p:nvSpPr>
          <p:spPr bwMode="auto">
            <a:xfrm>
              <a:off x="4217" y="214"/>
              <a:ext cx="1361" cy="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4" name="Oval 22"/>
            <p:cNvSpPr>
              <a:spLocks noChangeArrowheads="1"/>
            </p:cNvSpPr>
            <p:nvPr/>
          </p:nvSpPr>
          <p:spPr bwMode="auto">
            <a:xfrm>
              <a:off x="5476" y="687"/>
              <a:ext cx="74" cy="74"/>
            </a:xfrm>
            <a:prstGeom prst="ellipse">
              <a:avLst/>
            </a:prstGeom>
            <a:noFill/>
            <a:ln w="19050" algn="ctr">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5" name="Line 23"/>
            <p:cNvSpPr>
              <a:spLocks noChangeShapeType="1"/>
            </p:cNvSpPr>
            <p:nvPr/>
          </p:nvSpPr>
          <p:spPr bwMode="auto">
            <a:xfrm flipH="1">
              <a:off x="4466" y="214"/>
              <a:ext cx="23" cy="9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46" name="Group 34"/>
            <p:cNvGrpSpPr/>
            <p:nvPr/>
          </p:nvGrpSpPr>
          <p:grpSpPr bwMode="auto">
            <a:xfrm>
              <a:off x="3990" y="73"/>
              <a:ext cx="409" cy="136"/>
              <a:chOff x="3900" y="704"/>
              <a:chExt cx="409" cy="136"/>
            </a:xfrm>
          </p:grpSpPr>
          <p:sp>
            <p:nvSpPr>
              <p:cNvPr id="49" name="Line 24"/>
              <p:cNvSpPr>
                <a:spLocks noChangeShapeType="1"/>
              </p:cNvSpPr>
              <p:nvPr/>
            </p:nvSpPr>
            <p:spPr bwMode="auto">
              <a:xfrm>
                <a:off x="3945" y="772"/>
                <a:ext cx="363" cy="0"/>
              </a:xfrm>
              <a:prstGeom prst="line">
                <a:avLst/>
              </a:prstGeom>
              <a:noFill/>
              <a:ln w="12700">
                <a:solidFill>
                  <a:srgbClr val="FFFF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50" name="Group 31"/>
              <p:cNvGrpSpPr/>
              <p:nvPr/>
            </p:nvGrpSpPr>
            <p:grpSpPr bwMode="auto">
              <a:xfrm>
                <a:off x="3900" y="704"/>
                <a:ext cx="409" cy="68"/>
                <a:chOff x="3696" y="731"/>
                <a:chExt cx="409" cy="68"/>
              </a:xfrm>
            </p:grpSpPr>
            <p:sp>
              <p:nvSpPr>
                <p:cNvPr id="52" name="Line 25"/>
                <p:cNvSpPr>
                  <a:spLocks noChangeShapeType="1"/>
                </p:cNvSpPr>
                <p:nvPr/>
              </p:nvSpPr>
              <p:spPr bwMode="auto">
                <a:xfrm>
                  <a:off x="3696" y="731"/>
                  <a:ext cx="69" cy="6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 name="Line 26"/>
                <p:cNvSpPr>
                  <a:spLocks noChangeShapeType="1"/>
                </p:cNvSpPr>
                <p:nvPr/>
              </p:nvSpPr>
              <p:spPr bwMode="auto">
                <a:xfrm>
                  <a:off x="3764" y="731"/>
                  <a:ext cx="69" cy="6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4" name="Line 27"/>
                <p:cNvSpPr>
                  <a:spLocks noChangeShapeType="1"/>
                </p:cNvSpPr>
                <p:nvPr/>
              </p:nvSpPr>
              <p:spPr bwMode="auto">
                <a:xfrm>
                  <a:off x="3832" y="731"/>
                  <a:ext cx="69" cy="6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5" name="Line 28"/>
                <p:cNvSpPr>
                  <a:spLocks noChangeShapeType="1"/>
                </p:cNvSpPr>
                <p:nvPr/>
              </p:nvSpPr>
              <p:spPr bwMode="auto">
                <a:xfrm>
                  <a:off x="3900" y="731"/>
                  <a:ext cx="69" cy="6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6" name="Line 29"/>
                <p:cNvSpPr>
                  <a:spLocks noChangeShapeType="1"/>
                </p:cNvSpPr>
                <p:nvPr/>
              </p:nvSpPr>
              <p:spPr bwMode="auto">
                <a:xfrm>
                  <a:off x="3968" y="731"/>
                  <a:ext cx="69" cy="6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7" name="Line 30"/>
                <p:cNvSpPr>
                  <a:spLocks noChangeShapeType="1"/>
                </p:cNvSpPr>
                <p:nvPr/>
              </p:nvSpPr>
              <p:spPr bwMode="auto">
                <a:xfrm>
                  <a:off x="4036" y="731"/>
                  <a:ext cx="69" cy="6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51" name="AutoShape 32"/>
              <p:cNvSpPr>
                <a:spLocks noChangeArrowheads="1"/>
              </p:cNvSpPr>
              <p:nvPr/>
            </p:nvSpPr>
            <p:spPr bwMode="auto">
              <a:xfrm flipV="1">
                <a:off x="4082" y="772"/>
                <a:ext cx="68" cy="68"/>
              </a:xfrm>
              <a:prstGeom prst="triangle">
                <a:avLst>
                  <a:gd name="adj" fmla="val 50000"/>
                </a:avLst>
              </a:prstGeom>
              <a:noFill/>
              <a:ln w="1905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47" name="Arc 35"/>
            <p:cNvSpPr/>
            <p:nvPr/>
          </p:nvSpPr>
          <p:spPr bwMode="auto">
            <a:xfrm>
              <a:off x="4244" y="203"/>
              <a:ext cx="1365" cy="1273"/>
            </a:xfrm>
            <a:custGeom>
              <a:avLst/>
              <a:gdLst>
                <a:gd name="G0" fmla="+- 0 0 0"/>
                <a:gd name="G1" fmla="+- 0 0 0"/>
                <a:gd name="G2" fmla="+- 21600 0 0"/>
                <a:gd name="T0" fmla="*/ 21599 w 21599"/>
                <a:gd name="T1" fmla="*/ 222 h 19383"/>
                <a:gd name="T2" fmla="*/ 9532 w 21599"/>
                <a:gd name="T3" fmla="*/ 19383 h 19383"/>
                <a:gd name="T4" fmla="*/ 0 w 21599"/>
                <a:gd name="T5" fmla="*/ 0 h 19383"/>
              </a:gdLst>
              <a:ahLst/>
              <a:cxnLst>
                <a:cxn ang="0">
                  <a:pos x="T0" y="T1"/>
                </a:cxn>
                <a:cxn ang="0">
                  <a:pos x="T2" y="T3"/>
                </a:cxn>
                <a:cxn ang="0">
                  <a:pos x="T4" y="T5"/>
                </a:cxn>
              </a:cxnLst>
              <a:rect l="0" t="0" r="r" b="b"/>
              <a:pathLst>
                <a:path w="21599" h="19383" fill="none" extrusionOk="0">
                  <a:moveTo>
                    <a:pt x="21598" y="221"/>
                  </a:moveTo>
                  <a:cubicBezTo>
                    <a:pt x="21515" y="8374"/>
                    <a:pt x="16848" y="15785"/>
                    <a:pt x="9532" y="19383"/>
                  </a:cubicBezTo>
                </a:path>
                <a:path w="21599" h="19383" stroke="0" extrusionOk="0">
                  <a:moveTo>
                    <a:pt x="21598" y="221"/>
                  </a:moveTo>
                  <a:cubicBezTo>
                    <a:pt x="21515" y="8374"/>
                    <a:pt x="16848" y="15785"/>
                    <a:pt x="9532" y="19383"/>
                  </a:cubicBezTo>
                  <a:lnTo>
                    <a:pt x="0" y="0"/>
                  </a:lnTo>
                  <a:close/>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 name="Line 36"/>
            <p:cNvSpPr>
              <a:spLocks noChangeShapeType="1"/>
            </p:cNvSpPr>
            <p:nvPr/>
          </p:nvSpPr>
          <p:spPr bwMode="auto">
            <a:xfrm flipH="1">
              <a:off x="5329" y="758"/>
              <a:ext cx="181" cy="36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5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5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5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5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54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54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54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543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5436">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54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5" grpId="0" build="p"/>
      <p:bldP spid="315433" grpId="0"/>
      <p:bldP spid="31543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直线箭头连接符 53"/>
          <p:cNvCxnSpPr/>
          <p:nvPr/>
        </p:nvCxnSpPr>
        <p:spPr>
          <a:xfrm flipH="1">
            <a:off x="1700380" y="3781434"/>
            <a:ext cx="677864" cy="190051"/>
          </a:xfrm>
          <a:prstGeom prst="straightConnector1">
            <a:avLst/>
          </a:prstGeom>
          <a:ln w="28575">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321"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9E1B174-D9FA-1F4A-9F1B-58B728077929}" type="slidenum">
              <a:rPr kumimoji="0" lang="en-US" altLang="zh-CN" sz="1400"/>
            </a:fld>
            <a:endParaRPr kumimoji="0" lang="zh-CN" altLang="zh-CN" sz="1400"/>
          </a:p>
        </p:txBody>
      </p:sp>
      <p:sp>
        <p:nvSpPr>
          <p:cNvPr id="56322" name="Rectangle 2"/>
          <p:cNvSpPr>
            <a:spLocks noChangeArrowheads="1"/>
          </p:cNvSpPr>
          <p:nvPr/>
        </p:nvSpPr>
        <p:spPr bwMode="auto">
          <a:xfrm>
            <a:off x="238126" y="178692"/>
            <a:ext cx="11618514" cy="171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zh-CN" sz="2800" b="1" dirty="0">
                <a:solidFill>
                  <a:srgbClr val="FF0000"/>
                </a:solidFill>
                <a:ea typeface="微软雅黑" panose="020B0503020204020204" pitchFamily="34" charset="-122"/>
                <a:cs typeface="Times New Roman" panose="02020603050405020304" pitchFamily="18" charset="0"/>
              </a:rPr>
              <a:t> </a:t>
            </a:r>
            <a:r>
              <a:rPr kumimoji="0" lang="zh-CN" altLang="en-US" sz="2800" b="1" dirty="0">
                <a:solidFill>
                  <a:srgbClr val="FF0000"/>
                </a:solidFill>
                <a:ea typeface="微软雅黑" panose="020B0503020204020204" pitchFamily="34" charset="-122"/>
                <a:cs typeface="Times New Roman" panose="02020603050405020304" pitchFamily="18" charset="0"/>
              </a:rPr>
              <a:t>例</a:t>
            </a:r>
            <a:r>
              <a:rPr kumimoji="0" lang="en-US" altLang="zh-CN" sz="2800" b="1" dirty="0">
                <a:solidFill>
                  <a:srgbClr val="FF0000"/>
                </a:solidFill>
                <a:ea typeface="微软雅黑" panose="020B0503020204020204" pitchFamily="34" charset="-122"/>
                <a:cs typeface="Times New Roman" panose="02020603050405020304" pitchFamily="18" charset="0"/>
              </a:rPr>
              <a:t>2.5</a:t>
            </a:r>
            <a:r>
              <a:rPr kumimoji="0" lang="zh-CN" altLang="zh-CN" sz="2800" b="1" dirty="0">
                <a:solidFill>
                  <a:srgbClr val="FF0000"/>
                </a:solidFill>
                <a:ea typeface="微软雅黑" panose="020B0503020204020204" pitchFamily="34" charset="-122"/>
                <a:cs typeface="Times New Roman" panose="02020603050405020304" pitchFamily="18" charset="0"/>
              </a:rPr>
              <a:t>  </a:t>
            </a:r>
            <a:r>
              <a:rPr kumimoji="0" lang="zh-CN" altLang="en-US" sz="2800" dirty="0">
                <a:ea typeface="微软雅黑" panose="020B0503020204020204" pitchFamily="34" charset="-122"/>
                <a:cs typeface="Times New Roman" panose="02020603050405020304" pitchFamily="18" charset="0"/>
              </a:rPr>
              <a:t>一个水平的木制圆盘绕其中心竖直轴匀速转动。在盘上离中心</a:t>
            </a:r>
            <a:r>
              <a:rPr kumimoji="0" lang="en-US" altLang="zh-CN" sz="2800" b="1" i="1" dirty="0">
                <a:ea typeface="微软雅黑" panose="020B0503020204020204" pitchFamily="34" charset="-122"/>
                <a:cs typeface="Times New Roman" panose="02020603050405020304" pitchFamily="18" charset="0"/>
              </a:rPr>
              <a:t>r</a:t>
            </a:r>
            <a:r>
              <a:rPr kumimoji="0" lang="zh-CN" altLang="en-US" sz="2800" b="1" dirty="0">
                <a:ea typeface="微软雅黑" panose="020B0503020204020204" pitchFamily="34" charset="-122"/>
                <a:cs typeface="Times New Roman" panose="02020603050405020304" pitchFamily="18" charset="0"/>
              </a:rPr>
              <a:t> </a:t>
            </a:r>
            <a:r>
              <a:rPr kumimoji="0" lang="en-US" altLang="zh-CN" sz="2800" dirty="0">
                <a:ea typeface="微软雅黑" panose="020B0503020204020204" pitchFamily="34" charset="-122"/>
                <a:cs typeface="Times New Roman" panose="02020603050405020304" pitchFamily="18" charset="0"/>
              </a:rPr>
              <a:t>=</a:t>
            </a:r>
            <a:r>
              <a:rPr kumimoji="0" lang="zh-CN" altLang="en-US" sz="2800" dirty="0">
                <a:ea typeface="微软雅黑" panose="020B0503020204020204" pitchFamily="34" charset="-122"/>
                <a:cs typeface="Times New Roman" panose="02020603050405020304" pitchFamily="18" charset="0"/>
              </a:rPr>
              <a:t> </a:t>
            </a:r>
            <a:r>
              <a:rPr kumimoji="0" lang="en-US" altLang="zh-CN" sz="2800" dirty="0">
                <a:ea typeface="微软雅黑" panose="020B0503020204020204" pitchFamily="34" charset="-122"/>
                <a:cs typeface="Times New Roman" panose="02020603050405020304" pitchFamily="18" charset="0"/>
              </a:rPr>
              <a:t>20</a:t>
            </a:r>
            <a:r>
              <a:rPr kumimoji="0" lang="zh-CN" altLang="en-US" sz="2800" dirty="0">
                <a:ea typeface="微软雅黑" panose="020B0503020204020204" pitchFamily="34" charset="-122"/>
                <a:cs typeface="Times New Roman" panose="02020603050405020304" pitchFamily="18" charset="0"/>
              </a:rPr>
              <a:t> </a:t>
            </a:r>
            <a:r>
              <a:rPr kumimoji="0" lang="en-US" altLang="zh-CN" sz="2800" dirty="0">
                <a:ea typeface="微软雅黑" panose="020B0503020204020204" pitchFamily="34" charset="-122"/>
                <a:cs typeface="Times New Roman" panose="02020603050405020304" pitchFamily="18" charset="0"/>
              </a:rPr>
              <a:t>cm</a:t>
            </a:r>
            <a:r>
              <a:rPr kumimoji="0" lang="zh-CN" altLang="en-US" sz="2800" dirty="0">
                <a:ea typeface="微软雅黑" panose="020B0503020204020204" pitchFamily="34" charset="-122"/>
                <a:cs typeface="Times New Roman" panose="02020603050405020304" pitchFamily="18" charset="0"/>
              </a:rPr>
              <a:t>处放一小铁块，如果铁块与木板间的静摩擦系数 </a:t>
            </a:r>
            <a:r>
              <a:rPr kumimoji="0" lang="zh-CN" altLang="en-US" sz="2800" i="1" dirty="0">
                <a:ea typeface="微软雅黑" panose="020B0503020204020204" pitchFamily="34" charset="-122"/>
                <a:cs typeface="Times New Roman" panose="02020603050405020304" pitchFamily="18" charset="0"/>
              </a:rPr>
              <a:t>𝛍</a:t>
            </a:r>
            <a:r>
              <a:rPr kumimoji="0" lang="en-US" altLang="zh-CN" sz="2800" baseline="-25000" dirty="0">
                <a:ea typeface="微软雅黑" panose="020B0503020204020204" pitchFamily="34" charset="-122"/>
                <a:cs typeface="Times New Roman" panose="02020603050405020304" pitchFamily="18" charset="0"/>
              </a:rPr>
              <a:t>S</a:t>
            </a:r>
            <a:r>
              <a:rPr kumimoji="0" lang="zh-CN" altLang="en-US" sz="2800" dirty="0">
                <a:ea typeface="微软雅黑" panose="020B0503020204020204" pitchFamily="34" charset="-122"/>
                <a:cs typeface="Times New Roman" panose="02020603050405020304" pitchFamily="18" charset="0"/>
              </a:rPr>
              <a:t> </a:t>
            </a:r>
            <a:r>
              <a:rPr kumimoji="0" lang="en-US" altLang="zh-CN" sz="2800" dirty="0">
                <a:ea typeface="微软雅黑" panose="020B0503020204020204" pitchFamily="34" charset="-122"/>
                <a:cs typeface="Times New Roman" panose="02020603050405020304" pitchFamily="18" charset="0"/>
              </a:rPr>
              <a:t>=</a:t>
            </a:r>
            <a:r>
              <a:rPr kumimoji="0" lang="zh-CN" altLang="en-US" sz="2800" dirty="0">
                <a:ea typeface="微软雅黑" panose="020B0503020204020204" pitchFamily="34" charset="-122"/>
                <a:cs typeface="Times New Roman" panose="02020603050405020304" pitchFamily="18" charset="0"/>
              </a:rPr>
              <a:t> </a:t>
            </a:r>
            <a:r>
              <a:rPr kumimoji="0" lang="en-US" altLang="zh-CN" sz="2800" dirty="0">
                <a:ea typeface="微软雅黑" panose="020B0503020204020204" pitchFamily="34" charset="-122"/>
                <a:cs typeface="Times New Roman" panose="02020603050405020304" pitchFamily="18" charset="0"/>
              </a:rPr>
              <a:t>0.4</a:t>
            </a:r>
            <a:r>
              <a:rPr kumimoji="0" lang="zh-CN" altLang="en-US" sz="2800" dirty="0">
                <a:ea typeface="微软雅黑" panose="020B0503020204020204" pitchFamily="34" charset="-122"/>
                <a:cs typeface="Times New Roman" panose="02020603050405020304" pitchFamily="18" charset="0"/>
              </a:rPr>
              <a:t>，求圆盘转速增大到多少（</a:t>
            </a:r>
            <a:r>
              <a:rPr kumimoji="0" lang="en-US" altLang="zh-CN" sz="2800" dirty="0">
                <a:ea typeface="微软雅黑" panose="020B0503020204020204" pitchFamily="34" charset="-122"/>
                <a:cs typeface="Times New Roman" panose="02020603050405020304" pitchFamily="18" charset="0"/>
              </a:rPr>
              <a:t>rad/min</a:t>
            </a:r>
            <a:r>
              <a:rPr kumimoji="0" lang="zh-CN" altLang="en-US" sz="2800" dirty="0">
                <a:ea typeface="微软雅黑" panose="020B0503020204020204" pitchFamily="34" charset="-122"/>
                <a:cs typeface="Times New Roman" panose="02020603050405020304" pitchFamily="18" charset="0"/>
              </a:rPr>
              <a:t>）时</a:t>
            </a:r>
            <a:r>
              <a:rPr kumimoji="0" lang="zh-CN" altLang="zh-CN" sz="2800" dirty="0">
                <a:ea typeface="微软雅黑" panose="020B0503020204020204" pitchFamily="34" charset="-122"/>
                <a:cs typeface="Times New Roman" panose="02020603050405020304" pitchFamily="18" charset="0"/>
              </a:rPr>
              <a:t> </a:t>
            </a:r>
            <a:r>
              <a:rPr kumimoji="0" lang="zh-CN" altLang="en-US" sz="2800" dirty="0">
                <a:ea typeface="微软雅黑" panose="020B0503020204020204" pitchFamily="34" charset="-122"/>
                <a:cs typeface="Times New Roman" panose="02020603050405020304" pitchFamily="18" charset="0"/>
              </a:rPr>
              <a:t>，铁块开始在盘上移动？</a:t>
            </a:r>
            <a:endParaRPr kumimoji="0" lang="zh-CN" altLang="zh-CN" sz="2800" dirty="0">
              <a:ea typeface="微软雅黑" panose="020B0503020204020204" pitchFamily="34" charset="-122"/>
              <a:cs typeface="Times New Roman" panose="02020603050405020304" pitchFamily="18" charset="0"/>
            </a:endParaRPr>
          </a:p>
        </p:txBody>
      </p:sp>
      <p:sp>
        <p:nvSpPr>
          <p:cNvPr id="18435" name="Rectangle 3"/>
          <p:cNvSpPr>
            <a:spLocks noChangeArrowheads="1"/>
          </p:cNvSpPr>
          <p:nvPr/>
        </p:nvSpPr>
        <p:spPr bwMode="auto">
          <a:xfrm>
            <a:off x="341674" y="1986692"/>
            <a:ext cx="5257800" cy="62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kumimoji="0" lang="zh-CN" altLang="en-US" sz="28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解</a:t>
            </a:r>
            <a:r>
              <a:rPr kumimoji="0" lang="zh-CN" altLang="zh-CN" sz="2800" b="1" dirty="0">
                <a:solidFill>
                  <a:srgbClr val="FF0000"/>
                </a:solidFill>
                <a:latin typeface="微软雅黑" panose="020B0503020204020204" pitchFamily="34" charset="-122"/>
                <a:ea typeface="微软雅黑" panose="020B0503020204020204" pitchFamily="34" charset="-122"/>
                <a:sym typeface="Symbol" panose="05050102010706020507" pitchFamily="2" charset="2"/>
              </a:rPr>
              <a:t> </a:t>
            </a:r>
            <a:r>
              <a:rPr kumimoji="0" lang="zh-CN" altLang="zh-CN" sz="2800" dirty="0">
                <a:latin typeface="微软雅黑" panose="020B0503020204020204" pitchFamily="34" charset="-122"/>
                <a:ea typeface="微软雅黑" panose="020B0503020204020204" pitchFamily="34" charset="-122"/>
                <a:sym typeface="Symbol" panose="05050102010706020507" pitchFamily="2" charset="2"/>
              </a:rPr>
              <a:t> </a:t>
            </a:r>
            <a:r>
              <a:rPr kumimoji="0" lang="zh-CN" altLang="en-US" sz="2800" dirty="0">
                <a:latin typeface="微软雅黑" panose="020B0503020204020204" pitchFamily="34" charset="-122"/>
                <a:ea typeface="微软雅黑" panose="020B0503020204020204" pitchFamily="34" charset="-122"/>
                <a:sym typeface="Symbol" panose="05050102010706020507" pitchFamily="2" charset="2"/>
              </a:rPr>
              <a:t>取小铁块为研究对象。</a:t>
            </a:r>
            <a:r>
              <a:rPr kumimoji="0" lang="zh-CN" altLang="zh-CN" sz="2800" i="1" dirty="0">
                <a:latin typeface="微软雅黑" panose="020B0503020204020204" pitchFamily="34" charset="-122"/>
                <a:ea typeface="微软雅黑" panose="020B0503020204020204" pitchFamily="34" charset="-122"/>
                <a:sym typeface="Symbol" panose="05050102010706020507" pitchFamily="2" charset="2"/>
              </a:rPr>
              <a:t> </a:t>
            </a:r>
            <a:endParaRPr kumimoji="0" lang="zh-CN" altLang="zh-CN" sz="2800" i="1" dirty="0">
              <a:latin typeface="微软雅黑" panose="020B0503020204020204" pitchFamily="34" charset="-122"/>
              <a:ea typeface="微软雅黑" panose="020B0503020204020204" pitchFamily="34" charset="-122"/>
              <a:sym typeface="Symbol" panose="05050102010706020507" pitchFamily="2" charset="2"/>
            </a:endParaRPr>
          </a:p>
        </p:txBody>
      </p:sp>
      <p:sp>
        <p:nvSpPr>
          <p:cNvPr id="2" name="椭圆 1"/>
          <p:cNvSpPr/>
          <p:nvPr/>
        </p:nvSpPr>
        <p:spPr>
          <a:xfrm>
            <a:off x="391567" y="3440358"/>
            <a:ext cx="2667679" cy="11480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箭头连接符 5"/>
          <p:cNvCxnSpPr/>
          <p:nvPr/>
        </p:nvCxnSpPr>
        <p:spPr>
          <a:xfrm flipV="1">
            <a:off x="1701248" y="2873580"/>
            <a:ext cx="0" cy="1071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19" descr="深色上对角线"/>
          <p:cNvSpPr>
            <a:spLocks noChangeArrowheads="1"/>
          </p:cNvSpPr>
          <p:nvPr/>
        </p:nvSpPr>
        <p:spPr bwMode="auto">
          <a:xfrm>
            <a:off x="2340785" y="3676963"/>
            <a:ext cx="196218" cy="163515"/>
          </a:xfrm>
          <a:prstGeom prst="rect">
            <a:avLst/>
          </a:prstGeom>
          <a:blipFill dpi="0" rotWithShape="0">
            <a:blip r:embed="rId1"/>
            <a:srcRect/>
            <a:tile tx="0" ty="0" sx="100000" sy="100000" flip="none" algn="tl"/>
          </a:blipFill>
          <a:ln w="9525">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400"/>
          </a:p>
        </p:txBody>
      </p:sp>
      <p:cxnSp>
        <p:nvCxnSpPr>
          <p:cNvPr id="44" name="直线箭头连接符 43"/>
          <p:cNvCxnSpPr/>
          <p:nvPr/>
        </p:nvCxnSpPr>
        <p:spPr>
          <a:xfrm flipV="1">
            <a:off x="1701248" y="4014380"/>
            <a:ext cx="0" cy="1071003"/>
          </a:xfrm>
          <a:prstGeom prst="straightConnector1">
            <a:avLst/>
          </a:prstGeom>
          <a:ln w="28575">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666800" y="3937904"/>
            <a:ext cx="67160" cy="671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6" name="直线箭头连接符 45"/>
          <p:cNvCxnSpPr/>
          <p:nvPr/>
        </p:nvCxnSpPr>
        <p:spPr>
          <a:xfrm flipV="1">
            <a:off x="1700380" y="5085383"/>
            <a:ext cx="158730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p:nvPr/>
        </p:nvCxnSpPr>
        <p:spPr>
          <a:xfrm flipH="1">
            <a:off x="695400" y="5085384"/>
            <a:ext cx="987586" cy="496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70832" y="4843339"/>
            <a:ext cx="415498" cy="461665"/>
          </a:xfrm>
          <a:prstGeom prst="rect">
            <a:avLst/>
          </a:prstGeom>
        </p:spPr>
        <p:txBody>
          <a:bodyPr wrap="none">
            <a:spAutoFit/>
          </a:bodyPr>
          <a:lstStyle/>
          <a:p>
            <a:r>
              <a:rPr lang="en-US" altLang="zh-CN" b="1" i="1" dirty="0">
                <a:ea typeface="微软雅黑" panose="020B0503020204020204" pitchFamily="34" charset="-122"/>
                <a:cs typeface="Times New Roman" panose="02020603050405020304" pitchFamily="18" charset="0"/>
              </a:rPr>
              <a:t>x</a:t>
            </a:r>
            <a:r>
              <a:rPr lang="zh-CN" altLang="en-US" b="1" dirty="0">
                <a:ea typeface="微软雅黑" panose="020B0503020204020204" pitchFamily="34" charset="-122"/>
                <a:cs typeface="Times New Roman" panose="02020603050405020304" pitchFamily="18" charset="0"/>
              </a:rPr>
              <a:t> </a:t>
            </a:r>
            <a:endParaRPr lang="zh-CN" altLang="en-US" dirty="0"/>
          </a:p>
        </p:txBody>
      </p:sp>
      <p:sp>
        <p:nvSpPr>
          <p:cNvPr id="51" name="矩形 50"/>
          <p:cNvSpPr/>
          <p:nvPr/>
        </p:nvSpPr>
        <p:spPr>
          <a:xfrm>
            <a:off x="1763936" y="2669732"/>
            <a:ext cx="397866" cy="461665"/>
          </a:xfrm>
          <a:prstGeom prst="rect">
            <a:avLst/>
          </a:prstGeom>
        </p:spPr>
        <p:txBody>
          <a:bodyPr wrap="none">
            <a:spAutoFit/>
          </a:bodyPr>
          <a:lstStyle/>
          <a:p>
            <a:r>
              <a:rPr lang="en-US" altLang="zh-CN" b="1" i="1" dirty="0">
                <a:ea typeface="微软雅黑" panose="020B0503020204020204" pitchFamily="34" charset="-122"/>
                <a:cs typeface="Times New Roman" panose="02020603050405020304" pitchFamily="18" charset="0"/>
              </a:rPr>
              <a:t>y</a:t>
            </a:r>
            <a:r>
              <a:rPr lang="zh-CN" altLang="en-US" b="1" dirty="0">
                <a:ea typeface="微软雅黑" panose="020B0503020204020204" pitchFamily="34" charset="-122"/>
                <a:cs typeface="Times New Roman" panose="02020603050405020304" pitchFamily="18" charset="0"/>
              </a:rPr>
              <a:t> </a:t>
            </a:r>
            <a:endParaRPr lang="zh-CN" altLang="en-US" dirty="0"/>
          </a:p>
        </p:txBody>
      </p:sp>
      <p:sp>
        <p:nvSpPr>
          <p:cNvPr id="52" name="矩形 51"/>
          <p:cNvSpPr/>
          <p:nvPr/>
        </p:nvSpPr>
        <p:spPr>
          <a:xfrm>
            <a:off x="563326" y="5052141"/>
            <a:ext cx="381836" cy="461665"/>
          </a:xfrm>
          <a:prstGeom prst="rect">
            <a:avLst/>
          </a:prstGeom>
        </p:spPr>
        <p:txBody>
          <a:bodyPr wrap="none">
            <a:spAutoFit/>
          </a:bodyPr>
          <a:lstStyle/>
          <a:p>
            <a:r>
              <a:rPr lang="en-US" altLang="zh-CN" b="1" i="1" dirty="0">
                <a:ea typeface="微软雅黑" panose="020B0503020204020204" pitchFamily="34" charset="-122"/>
                <a:cs typeface="Times New Roman" panose="02020603050405020304" pitchFamily="18" charset="0"/>
              </a:rPr>
              <a:t>z</a:t>
            </a:r>
            <a:r>
              <a:rPr lang="zh-CN" altLang="en-US" b="1" dirty="0">
                <a:ea typeface="微软雅黑" panose="020B0503020204020204" pitchFamily="34" charset="-122"/>
                <a:cs typeface="Times New Roman" panose="02020603050405020304" pitchFamily="18" charset="0"/>
              </a:rPr>
              <a:t> </a:t>
            </a:r>
            <a:endParaRPr lang="zh-CN" altLang="en-US" dirty="0"/>
          </a:p>
        </p:txBody>
      </p:sp>
      <p:sp>
        <p:nvSpPr>
          <p:cNvPr id="53" name="Line 34"/>
          <p:cNvSpPr>
            <a:spLocks noChangeShapeType="1"/>
          </p:cNvSpPr>
          <p:nvPr/>
        </p:nvSpPr>
        <p:spPr bwMode="auto">
          <a:xfrm rot="5400000">
            <a:off x="2133418" y="3581830"/>
            <a:ext cx="150282" cy="502997"/>
          </a:xfrm>
          <a:prstGeom prst="line">
            <a:avLst/>
          </a:prstGeom>
          <a:noFill/>
          <a:ln w="34925">
            <a:solidFill>
              <a:srgbClr val="0432FF"/>
            </a:solidFill>
            <a:rou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34"/>
          <p:cNvSpPr>
            <a:spLocks noChangeShapeType="1"/>
          </p:cNvSpPr>
          <p:nvPr/>
        </p:nvSpPr>
        <p:spPr bwMode="auto">
          <a:xfrm rot="5400000">
            <a:off x="2220718" y="4002745"/>
            <a:ext cx="453953" cy="2383"/>
          </a:xfrm>
          <a:prstGeom prst="line">
            <a:avLst/>
          </a:prstGeom>
          <a:noFill/>
          <a:ln w="34925">
            <a:solidFill>
              <a:srgbClr val="0432FF"/>
            </a:solidFill>
            <a:prstDash val="sysDash"/>
            <a:rou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34"/>
          <p:cNvSpPr>
            <a:spLocks noChangeShapeType="1"/>
          </p:cNvSpPr>
          <p:nvPr/>
        </p:nvSpPr>
        <p:spPr bwMode="auto">
          <a:xfrm rot="5400000" flipH="1">
            <a:off x="2194941" y="3515164"/>
            <a:ext cx="495619" cy="2385"/>
          </a:xfrm>
          <a:prstGeom prst="line">
            <a:avLst/>
          </a:prstGeom>
          <a:noFill/>
          <a:ln w="34925">
            <a:solidFill>
              <a:srgbClr val="0432FF"/>
            </a:solidFill>
            <a:rou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58" name="矩形 57"/>
              <p:cNvSpPr/>
              <p:nvPr/>
            </p:nvSpPr>
            <p:spPr>
              <a:xfrm>
                <a:off x="2277340" y="2840753"/>
                <a:ext cx="495649" cy="506421"/>
              </a:xfrm>
              <a:prstGeom prst="rect">
                <a:avLst/>
              </a:prstGeom>
            </p:spPr>
            <p:txBody>
              <a:bodyPr wrap="none">
                <a:spAutoFit/>
              </a:bodyPr>
              <a:lstStyle/>
              <a:p>
                <a14:m>
                  <m:oMath xmlns:m="http://schemas.openxmlformats.org/officeDocument/2006/math">
                    <m:acc>
                      <m:accPr>
                        <m:chr m:val="⃑"/>
                        <m:ctrlPr>
                          <a:rPr lang="en-US" altLang="zh-CN" b="1" i="1" smtClean="0">
                            <a:solidFill>
                              <a:srgbClr val="0432FF"/>
                            </a:solidFill>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b="1" i="1" smtClean="0">
                            <a:solidFill>
                              <a:srgbClr val="0432FF"/>
                            </a:solidFill>
                            <a:latin typeface="Cambria Math" panose="02040503050406030204" pitchFamily="18" charset="0"/>
                            <a:ea typeface="微软雅黑" panose="020B0503020204020204" pitchFamily="34" charset="-122"/>
                            <a:cs typeface="Times New Roman" panose="02020603050405020304" pitchFamily="18" charset="0"/>
                          </a:rPr>
                          <m:t>𝑵</m:t>
                        </m:r>
                      </m:e>
                    </m:acc>
                  </m:oMath>
                </a14:m>
                <a:r>
                  <a:rPr lang="zh-CN" altLang="en-US" b="1" dirty="0">
                    <a:solidFill>
                      <a:srgbClr val="0432FF"/>
                    </a:solidFill>
                    <a:ea typeface="微软雅黑" panose="020B0503020204020204" pitchFamily="34" charset="-122"/>
                    <a:cs typeface="Times New Roman" panose="02020603050405020304" pitchFamily="18" charset="0"/>
                  </a:rPr>
                  <a:t> </a:t>
                </a:r>
                <a:endParaRPr lang="zh-CN" altLang="en-US" dirty="0"/>
              </a:p>
            </p:txBody>
          </p:sp>
        </mc:Choice>
        <mc:Fallback>
          <p:sp>
            <p:nvSpPr>
              <p:cNvPr id="58" name="矩形 57"/>
              <p:cNvSpPr>
                <a:spLocks noRot="1" noChangeAspect="1" noMove="1" noResize="1" noEditPoints="1" noAdjustHandles="1" noChangeArrowheads="1" noChangeShapeType="1" noTextEdit="1"/>
              </p:cNvSpPr>
              <p:nvPr/>
            </p:nvSpPr>
            <p:spPr>
              <a:xfrm>
                <a:off x="2277340" y="2840753"/>
                <a:ext cx="495649" cy="506421"/>
              </a:xfrm>
              <a:prstGeom prst="rect">
                <a:avLst/>
              </a:prstGeom>
              <a:blipFill rotWithShape="1">
                <a:blip r:embed="rId2"/>
                <a:stretch>
                  <a:fillRect l="-46" t="-79" r="-12951"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矩形 58"/>
              <p:cNvSpPr/>
              <p:nvPr/>
            </p:nvSpPr>
            <p:spPr>
              <a:xfrm>
                <a:off x="2108373" y="4100222"/>
                <a:ext cx="755335" cy="461665"/>
              </a:xfrm>
              <a:prstGeom prst="rect">
                <a:avLst/>
              </a:prstGeom>
            </p:spPr>
            <p:txBody>
              <a:bodyPr wrap="none">
                <a:spAutoFit/>
              </a:bodyPr>
              <a:lstStyle/>
              <a:p>
                <a14:m>
                  <m:oMath xmlns:m="http://schemas.openxmlformats.org/officeDocument/2006/math">
                    <m:r>
                      <a:rPr lang="en-US" altLang="zh-CN" b="1" i="1" smtClean="0">
                        <a:solidFill>
                          <a:srgbClr val="0432FF"/>
                        </a:solidFill>
                        <a:latin typeface="Cambria Math" panose="02040503050406030204" pitchFamily="18" charset="0"/>
                        <a:ea typeface="微软雅黑" panose="020B0503020204020204" pitchFamily="34" charset="-122"/>
                        <a:cs typeface="Times New Roman" panose="02020603050405020304" pitchFamily="18" charset="0"/>
                      </a:rPr>
                      <m:t>𝒎</m:t>
                    </m:r>
                    <m:acc>
                      <m:accPr>
                        <m:chr m:val="⃑"/>
                        <m:ctrlPr>
                          <a:rPr lang="en-US" altLang="zh-CN" b="1" i="1" smtClean="0">
                            <a:solidFill>
                              <a:srgbClr val="0432FF"/>
                            </a:solidFill>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b="1" i="1" smtClean="0">
                            <a:solidFill>
                              <a:srgbClr val="0432FF"/>
                            </a:solidFill>
                            <a:latin typeface="Cambria Math" panose="02040503050406030204" pitchFamily="18" charset="0"/>
                            <a:ea typeface="微软雅黑" panose="020B0503020204020204" pitchFamily="34" charset="-122"/>
                            <a:cs typeface="Times New Roman" panose="02020603050405020304" pitchFamily="18" charset="0"/>
                          </a:rPr>
                          <m:t>𝒈</m:t>
                        </m:r>
                      </m:e>
                    </m:acc>
                  </m:oMath>
                </a14:m>
                <a:r>
                  <a:rPr lang="zh-CN" altLang="en-US" b="1" dirty="0">
                    <a:solidFill>
                      <a:srgbClr val="0432FF"/>
                    </a:solidFill>
                    <a:ea typeface="微软雅黑" panose="020B0503020204020204" pitchFamily="34" charset="-122"/>
                    <a:cs typeface="Times New Roman" panose="02020603050405020304" pitchFamily="18" charset="0"/>
                  </a:rPr>
                  <a:t> </a:t>
                </a:r>
                <a:endParaRPr lang="zh-CN" altLang="en-US" dirty="0">
                  <a:solidFill>
                    <a:srgbClr val="0432FF"/>
                  </a:solidFill>
                </a:endParaRPr>
              </a:p>
            </p:txBody>
          </p:sp>
        </mc:Choice>
        <mc:Fallback>
          <p:sp>
            <p:nvSpPr>
              <p:cNvPr id="59" name="矩形 58"/>
              <p:cNvSpPr>
                <a:spLocks noRot="1" noChangeAspect="1" noMove="1" noResize="1" noEditPoints="1" noAdjustHandles="1" noChangeArrowheads="1" noChangeShapeType="1" noTextEdit="1"/>
              </p:cNvSpPr>
              <p:nvPr/>
            </p:nvSpPr>
            <p:spPr>
              <a:xfrm>
                <a:off x="2108373" y="4100222"/>
                <a:ext cx="755335" cy="461665"/>
              </a:xfrm>
              <a:prstGeom prst="rect">
                <a:avLst/>
              </a:prstGeom>
              <a:blipFill rotWithShape="1">
                <a:blip r:embed="rId3"/>
                <a:stretch>
                  <a:fillRect l="-23" t="-6" r="-8173"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矩形 59"/>
              <p:cNvSpPr/>
              <p:nvPr/>
            </p:nvSpPr>
            <p:spPr>
              <a:xfrm>
                <a:off x="1778993" y="3350984"/>
                <a:ext cx="575735" cy="51712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b="1" i="1" dirty="0" smtClean="0">
                              <a:solidFill>
                                <a:srgbClr val="0432FF"/>
                              </a:solidFill>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b="1" i="1" dirty="0" smtClean="0">
                                  <a:solidFill>
                                    <a:srgbClr val="0432FF"/>
                                  </a:solidFill>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b="1" i="1" dirty="0" smtClean="0">
                                  <a:solidFill>
                                    <a:srgbClr val="0432FF"/>
                                  </a:solidFill>
                                  <a:latin typeface="Cambria Math" panose="02040503050406030204" pitchFamily="18" charset="0"/>
                                  <a:ea typeface="微软雅黑" panose="020B0503020204020204" pitchFamily="34" charset="-122"/>
                                  <a:cs typeface="Times New Roman" panose="02020603050405020304" pitchFamily="18" charset="0"/>
                                </a:rPr>
                                <m:t>𝒇</m:t>
                              </m:r>
                            </m:e>
                          </m:acc>
                        </m:e>
                        <m:sub>
                          <m:r>
                            <a:rPr lang="en-US" altLang="zh-CN" b="1" i="1" dirty="0" smtClean="0">
                              <a:solidFill>
                                <a:srgbClr val="0432FF"/>
                              </a:solidFill>
                              <a:latin typeface="Cambria Math" panose="02040503050406030204" pitchFamily="18" charset="0"/>
                              <a:ea typeface="微软雅黑" panose="020B0503020204020204" pitchFamily="34" charset="-122"/>
                              <a:cs typeface="Times New Roman" panose="02020603050405020304" pitchFamily="18" charset="0"/>
                            </a:rPr>
                            <m:t>𝑺</m:t>
                          </m:r>
                        </m:sub>
                      </m:sSub>
                    </m:oMath>
                  </m:oMathPara>
                </a14:m>
                <a:endParaRPr lang="zh-CN" altLang="en-US" dirty="0">
                  <a:solidFill>
                    <a:srgbClr val="0432FF"/>
                  </a:solidFill>
                </a:endParaRPr>
              </a:p>
            </p:txBody>
          </p:sp>
        </mc:Choice>
        <mc:Fallback>
          <p:sp>
            <p:nvSpPr>
              <p:cNvPr id="60" name="矩形 59"/>
              <p:cNvSpPr>
                <a:spLocks noRot="1" noChangeAspect="1" noMove="1" noResize="1" noEditPoints="1" noAdjustHandles="1" noChangeArrowheads="1" noChangeShapeType="1" noTextEdit="1"/>
              </p:cNvSpPr>
              <p:nvPr/>
            </p:nvSpPr>
            <p:spPr>
              <a:xfrm>
                <a:off x="1778993" y="3350984"/>
                <a:ext cx="575735" cy="517129"/>
              </a:xfrm>
              <a:prstGeom prst="rect">
                <a:avLst/>
              </a:prstGeom>
              <a:blipFill rotWithShape="1">
                <a:blip r:embed="rId4"/>
                <a:stretch>
                  <a:fillRect l="-62" t="-17" r="26" b="63"/>
                </a:stretch>
              </a:blipFill>
            </p:spPr>
            <p:txBody>
              <a:bodyPr/>
              <a:lstStyle/>
              <a:p>
                <a:r>
                  <a:rPr lang="zh-CN" altLang="en-US">
                    <a:noFill/>
                  </a:rPr>
                  <a:t> </a:t>
                </a:r>
              </a:p>
            </p:txBody>
          </p:sp>
        </mc:Fallback>
      </mc:AlternateContent>
      <p:sp>
        <p:nvSpPr>
          <p:cNvPr id="13" name="矩形 12"/>
          <p:cNvSpPr/>
          <p:nvPr/>
        </p:nvSpPr>
        <p:spPr>
          <a:xfrm>
            <a:off x="2816364" y="2922154"/>
            <a:ext cx="9110186" cy="461665"/>
          </a:xfrm>
          <a:prstGeom prst="rect">
            <a:avLst/>
          </a:prstGeom>
        </p:spPr>
        <p:txBody>
          <a:bodyPr wrap="none">
            <a:spAutoFit/>
          </a:bodyPr>
          <a:lstStyle/>
          <a:p>
            <a:r>
              <a:rPr lang="zh-CN" altLang="en-US" dirty="0">
                <a:ea typeface="微软雅黑" panose="020B0503020204020204" pitchFamily="34" charset="-122"/>
                <a:cs typeface="Times New Roman" panose="02020603050405020304" pitchFamily="18" charset="0"/>
              </a:rPr>
              <a:t>分析：相对于盘不动，即随盘做匀速圆周运动，具有向心加速度：</a:t>
            </a:r>
            <a:endParaRPr lang="en-US" altLang="zh-CN" dirty="0">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2" name="矩形 61"/>
              <p:cNvSpPr/>
              <p:nvPr/>
            </p:nvSpPr>
            <p:spPr>
              <a:xfrm>
                <a:off x="5828664" y="3482918"/>
                <a:ext cx="1520544"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𝑛</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𝜔</m:t>
                          </m:r>
                        </m:e>
                        <m:sup>
                          <m:r>
                            <a:rPr lang="en-US" altLang="zh-CN" b="0" i="1" smtClean="0">
                              <a:latin typeface="Cambria Math" panose="02040503050406030204" pitchFamily="18" charset="0"/>
                              <a:ea typeface="Cambria Math" panose="02040503050406030204" pitchFamily="18" charset="0"/>
                            </a:rPr>
                            <m:t>2</m:t>
                          </m:r>
                        </m:sup>
                      </m:sSup>
                    </m:oMath>
                  </m:oMathPara>
                </a14:m>
                <a:endParaRPr lang="en-US" altLang="zh-CN" dirty="0"/>
              </a:p>
            </p:txBody>
          </p:sp>
        </mc:Choice>
        <mc:Fallback>
          <p:sp>
            <p:nvSpPr>
              <p:cNvPr id="62" name="矩形 61"/>
              <p:cNvSpPr>
                <a:spLocks noRot="1" noChangeAspect="1" noMove="1" noResize="1" noEditPoints="1" noAdjustHandles="1" noChangeArrowheads="1" noChangeShapeType="1" noTextEdit="1"/>
              </p:cNvSpPr>
              <p:nvPr/>
            </p:nvSpPr>
            <p:spPr>
              <a:xfrm>
                <a:off x="5828664" y="3482918"/>
                <a:ext cx="1520544" cy="461665"/>
              </a:xfrm>
              <a:prstGeom prst="rect">
                <a:avLst/>
              </a:prstGeom>
              <a:blipFill rotWithShape="1">
                <a:blip r:embed="rId5"/>
                <a:stretch>
                  <a:fillRect l="-42" t="-125" r="23" b="130"/>
                </a:stretch>
              </a:blipFill>
            </p:spPr>
            <p:txBody>
              <a:bodyPr/>
              <a:lstStyle/>
              <a:p>
                <a:r>
                  <a:rPr lang="zh-CN" altLang="en-US">
                    <a:noFill/>
                  </a:rPr>
                  <a:t> </a:t>
                </a:r>
              </a:p>
            </p:txBody>
          </p:sp>
        </mc:Fallback>
      </mc:AlternateContent>
      <p:sp>
        <p:nvSpPr>
          <p:cNvPr id="63" name="矩形 62"/>
          <p:cNvSpPr/>
          <p:nvPr/>
        </p:nvSpPr>
        <p:spPr>
          <a:xfrm>
            <a:off x="3349018" y="4191091"/>
            <a:ext cx="1723549" cy="461665"/>
          </a:xfrm>
          <a:prstGeom prst="rect">
            <a:avLst/>
          </a:prstGeom>
        </p:spPr>
        <p:txBody>
          <a:bodyPr wrap="none">
            <a:spAutoFit/>
          </a:bodyPr>
          <a:lstStyle/>
          <a:p>
            <a:r>
              <a:rPr lang="zh-CN" altLang="en-US" dirty="0">
                <a:ea typeface="微软雅黑" panose="020B0503020204020204" pitchFamily="34" charset="-122"/>
                <a:cs typeface="Times New Roman" panose="02020603050405020304" pitchFamily="18" charset="0"/>
              </a:rPr>
              <a:t>根据牛二：</a:t>
            </a:r>
            <a:endParaRPr lang="en-US" altLang="zh-CN" dirty="0">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文本框 13"/>
              <p:cNvSpPr txBox="1"/>
              <p:nvPr/>
            </p:nvSpPr>
            <p:spPr>
              <a:xfrm>
                <a:off x="5278256" y="4182950"/>
                <a:ext cx="1310680"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𝑠</m:t>
                          </m:r>
                        </m:sub>
                      </m:sSub>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𝑚</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𝑎</m:t>
                          </m:r>
                        </m:e>
                        <m:sub>
                          <m:r>
                            <a:rPr kumimoji="1" lang="en-US" altLang="zh-CN" b="0" i="1" smtClean="0">
                              <a:latin typeface="Cambria Math" panose="02040503050406030204" pitchFamily="18" charset="0"/>
                              <a:ea typeface="Cambria Math" panose="02040503050406030204" pitchFamily="18" charset="0"/>
                            </a:rPr>
                            <m:t>𝑛</m:t>
                          </m:r>
                        </m:sub>
                      </m:sSub>
                    </m:oMath>
                  </m:oMathPara>
                </a14:m>
                <a:endParaRPr kumimoji="1"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5278256" y="4182950"/>
                <a:ext cx="1310680" cy="369332"/>
              </a:xfrm>
              <a:prstGeom prst="rect">
                <a:avLst/>
              </a:prstGeom>
              <a:blipFill rotWithShape="1">
                <a:blip r:embed="rId6"/>
                <a:stretch>
                  <a:fillRect l="-10" t="-56" r="-4734" b="1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p:cNvSpPr txBox="1"/>
              <p:nvPr/>
            </p:nvSpPr>
            <p:spPr>
              <a:xfrm>
                <a:off x="5197074" y="4831490"/>
                <a:ext cx="241726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𝑠</m:t>
                          </m:r>
                        </m:sub>
                      </m:sSub>
                      <m:r>
                        <a:rPr kumimoji="1" lang="en-US" altLang="zh-CN" i="1" dirty="0"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𝜇</m:t>
                          </m:r>
                        </m:e>
                        <m:sub>
                          <m:r>
                            <a:rPr kumimoji="1" lang="en-US" altLang="zh-CN" b="0" i="1" smtClean="0">
                              <a:latin typeface="Cambria Math" panose="02040503050406030204" pitchFamily="18" charset="0"/>
                              <a:ea typeface="Cambria Math" panose="02040503050406030204" pitchFamily="18" charset="0"/>
                            </a:rPr>
                            <m:t>𝑆</m:t>
                          </m:r>
                        </m:sub>
                      </m:sSub>
                      <m:r>
                        <a:rPr kumimoji="1" lang="en-US" altLang="zh-CN" b="0" i="1" smtClean="0">
                          <a:latin typeface="Cambria Math" panose="02040503050406030204" pitchFamily="18" charset="0"/>
                          <a:ea typeface="Cambria Math" panose="02040503050406030204" pitchFamily="18" charset="0"/>
                        </a:rPr>
                        <m:t>𝑁</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𝜇</m:t>
                          </m:r>
                        </m:e>
                        <m:sub>
                          <m:r>
                            <a:rPr kumimoji="1" lang="en-US" altLang="zh-CN" i="1">
                              <a:latin typeface="Cambria Math" panose="02040503050406030204" pitchFamily="18" charset="0"/>
                              <a:ea typeface="Cambria Math" panose="02040503050406030204" pitchFamily="18" charset="0"/>
                            </a:rPr>
                            <m:t>𝑆</m:t>
                          </m:r>
                        </m:sub>
                      </m:sSub>
                      <m:r>
                        <a:rPr kumimoji="1" lang="en-US" altLang="zh-CN" b="0" i="1" smtClean="0">
                          <a:latin typeface="Cambria Math" panose="02040503050406030204" pitchFamily="18" charset="0"/>
                          <a:ea typeface="Cambria Math" panose="02040503050406030204" pitchFamily="18" charset="0"/>
                        </a:rPr>
                        <m:t>𝑚𝑔</m:t>
                      </m:r>
                    </m:oMath>
                  </m:oMathPara>
                </a14:m>
                <a:endParaRPr kumimoji="1" lang="zh-CN" altLang="en-US" i="1" dirty="0"/>
              </a:p>
            </p:txBody>
          </p:sp>
        </mc:Choice>
        <mc:Fallback>
          <p:sp>
            <p:nvSpPr>
              <p:cNvPr id="65" name="文本框 64"/>
              <p:cNvSpPr txBox="1">
                <a:spLocks noRot="1" noChangeAspect="1" noMove="1" noResize="1" noEditPoints="1" noAdjustHandles="1" noChangeArrowheads="1" noChangeShapeType="1" noTextEdit="1"/>
              </p:cNvSpPr>
              <p:nvPr/>
            </p:nvSpPr>
            <p:spPr>
              <a:xfrm>
                <a:off x="5197074" y="4831490"/>
                <a:ext cx="2417265" cy="369332"/>
              </a:xfrm>
              <a:prstGeom prst="rect">
                <a:avLst/>
              </a:prstGeom>
              <a:blipFill rotWithShape="1">
                <a:blip r:embed="rId7"/>
                <a:stretch>
                  <a:fillRect l="-10" t="-111" r="-2126" b="47"/>
                </a:stretch>
              </a:blipFill>
            </p:spPr>
            <p:txBody>
              <a:bodyPr/>
              <a:lstStyle/>
              <a:p>
                <a:r>
                  <a:rPr lang="zh-CN" altLang="en-US">
                    <a:noFill/>
                  </a:rPr>
                  <a:t> </a:t>
                </a:r>
              </a:p>
            </p:txBody>
          </p:sp>
        </mc:Fallback>
      </mc:AlternateContent>
      <p:sp>
        <p:nvSpPr>
          <p:cNvPr id="66" name="矩形 65"/>
          <p:cNvSpPr/>
          <p:nvPr/>
        </p:nvSpPr>
        <p:spPr>
          <a:xfrm>
            <a:off x="3749275" y="4821308"/>
            <a:ext cx="1107996" cy="461665"/>
          </a:xfrm>
          <a:prstGeom prst="rect">
            <a:avLst/>
          </a:prstGeom>
        </p:spPr>
        <p:txBody>
          <a:bodyPr wrap="none">
            <a:spAutoFit/>
          </a:bodyPr>
          <a:lstStyle/>
          <a:p>
            <a:r>
              <a:rPr lang="zh-CN" altLang="en-US" dirty="0">
                <a:ea typeface="微软雅黑" panose="020B0503020204020204" pitchFamily="34" charset="-122"/>
                <a:cs typeface="Times New Roman" panose="02020603050405020304" pitchFamily="18" charset="0"/>
              </a:rPr>
              <a:t>由于：</a:t>
            </a:r>
            <a:endParaRPr lang="en-US" altLang="zh-CN" dirty="0">
              <a:ea typeface="微软雅黑" panose="020B0503020204020204" pitchFamily="34" charset="-122"/>
              <a:cs typeface="Times New Roman" panose="02020603050405020304" pitchFamily="18" charset="0"/>
            </a:endParaRPr>
          </a:p>
        </p:txBody>
      </p:sp>
      <p:sp>
        <p:nvSpPr>
          <p:cNvPr id="15" name="右箭头 14"/>
          <p:cNvSpPr/>
          <p:nvPr/>
        </p:nvSpPr>
        <p:spPr>
          <a:xfrm>
            <a:off x="3825619" y="5586684"/>
            <a:ext cx="639699"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6" name="矩形 15"/>
              <p:cNvSpPr/>
              <p:nvPr/>
            </p:nvSpPr>
            <p:spPr>
              <a:xfrm>
                <a:off x="4641030" y="5509734"/>
                <a:ext cx="1947906"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𝜇</m:t>
                          </m:r>
                        </m:e>
                        <m:sub>
                          <m:r>
                            <a:rPr kumimoji="1" lang="en-US" altLang="zh-CN" i="1">
                              <a:latin typeface="Cambria Math" panose="02040503050406030204" pitchFamily="18" charset="0"/>
                              <a:ea typeface="Cambria Math" panose="02040503050406030204" pitchFamily="18" charset="0"/>
                            </a:rPr>
                            <m:t>𝑆</m:t>
                          </m:r>
                        </m:sub>
                      </m:sSub>
                      <m:r>
                        <a:rPr kumimoji="1" lang="en-US" altLang="zh-CN" i="1">
                          <a:latin typeface="Cambria Math" panose="02040503050406030204" pitchFamily="18" charset="0"/>
                          <a:ea typeface="Cambria Math" panose="02040503050406030204" pitchFamily="18" charset="0"/>
                        </a:rPr>
                        <m:t>𝑚𝑔</m:t>
                      </m:r>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𝑟</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𝜔</m:t>
                          </m:r>
                        </m:e>
                        <m:sup>
                          <m:r>
                            <a:rPr kumimoji="1" lang="en-US" altLang="zh-CN" b="0" i="1" smtClean="0">
                              <a:latin typeface="Cambria Math" panose="02040503050406030204" pitchFamily="18" charset="0"/>
                              <a:ea typeface="Cambria Math" panose="02040503050406030204" pitchFamily="18" charset="0"/>
                            </a:rPr>
                            <m:t>2</m:t>
                          </m:r>
                        </m:sup>
                      </m:sSup>
                    </m:oMath>
                  </m:oMathPara>
                </a14:m>
                <a:endParaRPr lang="zh-CN" altLang="en-US" dirty="0"/>
              </a:p>
            </p:txBody>
          </p:sp>
        </mc:Choice>
        <mc:Fallback>
          <p:sp>
            <p:nvSpPr>
              <p:cNvPr id="16" name="矩形 15"/>
              <p:cNvSpPr>
                <a:spLocks noRot="1" noChangeAspect="1" noMove="1" noResize="1" noEditPoints="1" noAdjustHandles="1" noChangeArrowheads="1" noChangeShapeType="1" noTextEdit="1"/>
              </p:cNvSpPr>
              <p:nvPr/>
            </p:nvSpPr>
            <p:spPr>
              <a:xfrm>
                <a:off x="4641030" y="5509734"/>
                <a:ext cx="1947906" cy="461665"/>
              </a:xfrm>
              <a:prstGeom prst="rect">
                <a:avLst/>
              </a:prstGeom>
              <a:blipFill rotWithShape="1">
                <a:blip r:embed="rId8"/>
                <a:stretch>
                  <a:fillRect l="-23" t="-103" r="9" b="107"/>
                </a:stretch>
              </a:blipFill>
            </p:spPr>
            <p:txBody>
              <a:bodyPr/>
              <a:lstStyle/>
              <a:p>
                <a:r>
                  <a:rPr lang="zh-CN" altLang="en-US">
                    <a:noFill/>
                  </a:rPr>
                  <a:t> </a:t>
                </a:r>
              </a:p>
            </p:txBody>
          </p:sp>
        </mc:Fallback>
      </mc:AlternateContent>
      <p:sp>
        <p:nvSpPr>
          <p:cNvPr id="69" name="右箭头 68"/>
          <p:cNvSpPr/>
          <p:nvPr/>
        </p:nvSpPr>
        <p:spPr>
          <a:xfrm>
            <a:off x="3792005" y="6291164"/>
            <a:ext cx="639699"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70" name="文本框 69"/>
              <p:cNvSpPr txBox="1"/>
              <p:nvPr/>
            </p:nvSpPr>
            <p:spPr>
              <a:xfrm>
                <a:off x="4665754" y="6057800"/>
                <a:ext cx="3543471" cy="7515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Cambria Math" panose="02040503050406030204" pitchFamily="18" charset="0"/>
                        </a:rPr>
                        <m:t>𝜔</m:t>
                      </m:r>
                      <m:r>
                        <a:rPr kumimoji="1" lang="en-US" altLang="zh-CN" i="1" dirty="0" smtClean="0">
                          <a:latin typeface="Cambria Math" panose="02040503050406030204" pitchFamily="18" charset="0"/>
                          <a:ea typeface="Cambria Math" panose="02040503050406030204" pitchFamily="18" charset="0"/>
                        </a:rPr>
                        <m:t>≤</m:t>
                      </m:r>
                      <m:rad>
                        <m:radPr>
                          <m:degHide m:val="on"/>
                          <m:ctrlPr>
                            <a:rPr kumimoji="1" lang="en-US" altLang="zh-CN" i="1" dirty="0" smtClean="0">
                              <a:latin typeface="Cambria Math" panose="02040503050406030204" pitchFamily="18" charset="0"/>
                              <a:ea typeface="Cambria Math" panose="02040503050406030204" pitchFamily="18" charset="0"/>
                            </a:rPr>
                          </m:ctrlPr>
                        </m:radPr>
                        <m:deg/>
                        <m:e>
                          <m:f>
                            <m:fPr>
                              <m:ctrlPr>
                                <a:rPr kumimoji="1" lang="en-US" altLang="zh-CN" i="1">
                                  <a:latin typeface="Cambria Math" panose="02040503050406030204" pitchFamily="18" charset="0"/>
                                  <a:ea typeface="Cambria Math" panose="02040503050406030204" pitchFamily="18" charset="0"/>
                                </a:rPr>
                              </m:ctrlPr>
                            </m:fPr>
                            <m:num>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𝜇</m:t>
                                  </m:r>
                                </m:e>
                                <m:sub>
                                  <m:r>
                                    <a:rPr kumimoji="1" lang="en-US" altLang="zh-CN" i="1">
                                      <a:latin typeface="Cambria Math" panose="02040503050406030204" pitchFamily="18" charset="0"/>
                                      <a:ea typeface="Cambria Math" panose="02040503050406030204" pitchFamily="18" charset="0"/>
                                    </a:rPr>
                                    <m:t>𝑆</m:t>
                                  </m:r>
                                </m:sub>
                              </m:sSub>
                              <m:r>
                                <a:rPr kumimoji="1" lang="en-US" altLang="zh-CN" i="1">
                                  <a:latin typeface="Cambria Math" panose="02040503050406030204" pitchFamily="18" charset="0"/>
                                  <a:ea typeface="Cambria Math" panose="02040503050406030204" pitchFamily="18" charset="0"/>
                                </a:rPr>
                                <m:t>𝑚𝑔</m:t>
                              </m:r>
                            </m:num>
                            <m:den>
                              <m:r>
                                <a:rPr kumimoji="1" lang="en-US" altLang="zh-CN" i="1">
                                  <a:latin typeface="Cambria Math" panose="02040503050406030204" pitchFamily="18" charset="0"/>
                                  <a:ea typeface="Cambria Math" panose="02040503050406030204" pitchFamily="18" charset="0"/>
                                </a:rPr>
                                <m:t>𝑟</m:t>
                              </m:r>
                            </m:den>
                          </m:f>
                        </m:e>
                      </m:rad>
                      <m:r>
                        <a:rPr kumimoji="1" lang="en-US" altLang="zh-CN" b="0" i="1" smtClean="0">
                          <a:latin typeface="Cambria Math" panose="02040503050406030204" pitchFamily="18" charset="0"/>
                          <a:ea typeface="Cambria Math" panose="02040503050406030204" pitchFamily="18" charset="0"/>
                        </a:rPr>
                        <m:t>=</m:t>
                      </m:r>
                      <m:r>
                        <a:rPr kumimoji="1" lang="en-US" altLang="zh-CN" i="1" smtClean="0">
                          <a:latin typeface="Cambria Math" panose="02040503050406030204" pitchFamily="18" charset="0"/>
                          <a:ea typeface="Cambria Math" panose="02040503050406030204" pitchFamily="18" charset="0"/>
                        </a:rPr>
                        <m:t>4</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43</m:t>
                      </m:r>
                      <m:r>
                        <a:rPr kumimoji="1" lang="en-US" altLang="zh-CN" b="0" i="1" smtClean="0">
                          <a:latin typeface="Cambria Math" panose="02040503050406030204" pitchFamily="18" charset="0"/>
                          <a:ea typeface="Cambria Math" panose="02040503050406030204" pitchFamily="18" charset="0"/>
                        </a:rPr>
                        <m:t> </m:t>
                      </m:r>
                      <m:r>
                        <m:rPr>
                          <m:sty m:val="p"/>
                        </m:rPr>
                        <a:rPr kumimoji="1" lang="en-US" altLang="zh-CN" b="0" i="0" smtClean="0">
                          <a:latin typeface="Cambria Math" panose="02040503050406030204" pitchFamily="18" charset="0"/>
                          <a:ea typeface="Cambria Math" panose="02040503050406030204" pitchFamily="18" charset="0"/>
                        </a:rPr>
                        <m:t>rad</m:t>
                      </m:r>
                      <m:r>
                        <a:rPr kumimoji="1" lang="en-US" altLang="zh-CN" b="0" i="0" smtClean="0">
                          <a:latin typeface="Cambria Math" panose="02040503050406030204" pitchFamily="18" charset="0"/>
                          <a:ea typeface="Cambria Math" panose="02040503050406030204" pitchFamily="18" charset="0"/>
                        </a:rPr>
                        <m:t>/</m:t>
                      </m:r>
                      <m:r>
                        <m:rPr>
                          <m:sty m:val="p"/>
                        </m:rPr>
                        <a:rPr kumimoji="1" lang="en-US" altLang="zh-CN" b="0" i="0" smtClean="0">
                          <a:latin typeface="Cambria Math" panose="02040503050406030204" pitchFamily="18" charset="0"/>
                          <a:ea typeface="Cambria Math" panose="02040503050406030204" pitchFamily="18" charset="0"/>
                        </a:rPr>
                        <m:t>s</m:t>
                      </m:r>
                    </m:oMath>
                  </m:oMathPara>
                </a14:m>
                <a:endParaRPr kumimoji="1" lang="zh-CN" altLang="en-US" dirty="0"/>
              </a:p>
            </p:txBody>
          </p:sp>
        </mc:Choice>
        <mc:Fallback>
          <p:sp>
            <p:nvSpPr>
              <p:cNvPr id="70" name="文本框 69"/>
              <p:cNvSpPr txBox="1">
                <a:spLocks noRot="1" noChangeAspect="1" noMove="1" noResize="1" noEditPoints="1" noAdjustHandles="1" noChangeArrowheads="1" noChangeShapeType="1" noTextEdit="1"/>
              </p:cNvSpPr>
              <p:nvPr/>
            </p:nvSpPr>
            <p:spPr>
              <a:xfrm>
                <a:off x="4665754" y="6057800"/>
                <a:ext cx="3543471" cy="751552"/>
              </a:xfrm>
              <a:prstGeom prst="rect">
                <a:avLst/>
              </a:prstGeom>
              <a:blipFill rotWithShape="1">
                <a:blip r:embed="rId9"/>
                <a:stretch>
                  <a:fillRect l="-12" t="-71" r="16" b="3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dissolve">
                                      <p:cBhvr>
                                        <p:cTn id="7" dur="500"/>
                                        <p:tgtEl>
                                          <p:spTgt spid="184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par>
                                <p:cTn id="13" presetID="3" presetClass="entr" presetSubtype="1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linds(horizontal)">
                                      <p:cBhvr>
                                        <p:cTn id="15" dur="500"/>
                                        <p:tgtEl>
                                          <p:spTgt spid="46"/>
                                        </p:tgtEl>
                                      </p:cBhvr>
                                    </p:animEffect>
                                  </p:childTnLst>
                                </p:cTn>
                              </p:par>
                              <p:par>
                                <p:cTn id="16" presetID="3" presetClass="entr" presetSubtype="1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blinds(horizontal)">
                                      <p:cBhvr>
                                        <p:cTn id="18" dur="500"/>
                                        <p:tgtEl>
                                          <p:spTgt spid="44"/>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blinds(horizontal)">
                                      <p:cBhvr>
                                        <p:cTn id="24" dur="500"/>
                                        <p:tgtEl>
                                          <p:spTgt spid="4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blinds(horizontal)">
                                      <p:cBhvr>
                                        <p:cTn id="27" dur="500"/>
                                        <p:tgtEl>
                                          <p:spTgt spid="5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blinds(horizontal)">
                                      <p:cBhvr>
                                        <p:cTn id="35" dur="500"/>
                                        <p:tgtEl>
                                          <p:spTgt spid="5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blinds(horizontal)">
                                      <p:cBhvr>
                                        <p:cTn id="38" dur="500"/>
                                        <p:tgtEl>
                                          <p:spTgt spid="5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blinds(horizontal)">
                                      <p:cBhvr>
                                        <p:cTn id="41" dur="500"/>
                                        <p:tgtEl>
                                          <p:spTgt spid="5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blinds(horizontal)">
                                      <p:cBhvr>
                                        <p:cTn id="44" dur="500"/>
                                        <p:tgtEl>
                                          <p:spTgt spid="5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linds(horizontal)">
                                      <p:cBhvr>
                                        <p:cTn id="47" dur="500"/>
                                        <p:tgtEl>
                                          <p:spTgt spid="5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blinds(horizontal)">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wipe(left)">
                                      <p:cBhvr>
                                        <p:cTn id="60" dur="500"/>
                                        <p:tgtEl>
                                          <p:spTgt spid="6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left)">
                                      <p:cBhvr>
                                        <p:cTn id="65" dur="500"/>
                                        <p:tgtEl>
                                          <p:spTgt spid="63"/>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wipe(left)">
                                      <p:cBhvr>
                                        <p:cTn id="74" dur="500"/>
                                        <p:tgtEl>
                                          <p:spTgt spid="66"/>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wipe(left)">
                                      <p:cBhvr>
                                        <p:cTn id="78" dur="500"/>
                                        <p:tgtEl>
                                          <p:spTgt spid="6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left)">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69"/>
                                        </p:tgtEl>
                                        <p:attrNameLst>
                                          <p:attrName>style.visibility</p:attrName>
                                        </p:attrNameLst>
                                      </p:cBhvr>
                                      <p:to>
                                        <p:strVal val="visible"/>
                                      </p:to>
                                    </p:set>
                                    <p:animEffect transition="in" filter="wipe(left)">
                                      <p:cBhvr>
                                        <p:cTn id="92" dur="500"/>
                                        <p:tgtEl>
                                          <p:spTgt spid="69"/>
                                        </p:tgtEl>
                                      </p:cBhvr>
                                    </p:animEffect>
                                  </p:childTnLst>
                                </p:cTn>
                              </p:par>
                            </p:childTnLst>
                          </p:cTn>
                        </p:par>
                        <p:par>
                          <p:cTn id="93" fill="hold">
                            <p:stCondLst>
                              <p:cond delay="500"/>
                            </p:stCondLst>
                            <p:childTnLst>
                              <p:par>
                                <p:cTn id="94" presetID="22" presetClass="entr" presetSubtype="8" fill="hold" grpId="0" nodeType="after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wipe(left)">
                                      <p:cBhvr>
                                        <p:cTn id="9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11" grpId="0"/>
      <p:bldP spid="51" grpId="0"/>
      <p:bldP spid="52" grpId="0"/>
      <p:bldP spid="53" grpId="0" animBg="1"/>
      <p:bldP spid="56" grpId="0" animBg="1"/>
      <p:bldP spid="57" grpId="0" animBg="1"/>
      <p:bldP spid="58" grpId="0"/>
      <p:bldP spid="59" grpId="0"/>
      <p:bldP spid="60" grpId="0"/>
      <p:bldP spid="13" grpId="0"/>
      <p:bldP spid="62" grpId="0"/>
      <p:bldP spid="63" grpId="0"/>
      <p:bldP spid="14" grpId="0"/>
      <p:bldP spid="65" grpId="0"/>
      <p:bldP spid="66" grpId="0"/>
      <p:bldP spid="15" grpId="0" animBg="1"/>
      <p:bldP spid="16" grpId="0"/>
      <p:bldP spid="69" grpId="0" animBg="1"/>
      <p:bldP spid="7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C1544E80-42D5-6447-9010-C3577C77A28E}" type="slidenum">
              <a:rPr lang="zh-CN"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6146" name="Rectangle 2"/>
          <p:cNvSpPr>
            <a:spLocks noChangeArrowheads="1"/>
          </p:cNvSpPr>
          <p:nvPr/>
        </p:nvSpPr>
        <p:spPr bwMode="auto">
          <a:xfrm>
            <a:off x="146050" y="782638"/>
            <a:ext cx="7318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b="1" dirty="0">
                <a:solidFill>
                  <a:srgbClr val="FF0000"/>
                </a:solidFill>
                <a:latin typeface="微软雅黑" panose="020B0503020204020204" pitchFamily="34" charset="-122"/>
                <a:ea typeface="微软雅黑" panose="020B0503020204020204" pitchFamily="34" charset="-122"/>
              </a:rPr>
              <a:t>问题：牛顿三大定律</a:t>
            </a:r>
            <a:r>
              <a:rPr lang="zh-CN" altLang="en-US" b="1" dirty="0">
                <a:solidFill>
                  <a:srgbClr val="0432FF"/>
                </a:solidFill>
                <a:latin typeface="微软雅黑" panose="020B0503020204020204" pitchFamily="34" charset="-122"/>
                <a:ea typeface="微软雅黑" panose="020B0503020204020204" pitchFamily="34" charset="-122"/>
              </a:rPr>
              <a:t>只适用于惯性系</a:t>
            </a:r>
            <a:endParaRPr lang="zh-CN" altLang="en-US" sz="3200" b="1" dirty="0">
              <a:solidFill>
                <a:srgbClr val="0432FF"/>
              </a:solidFill>
              <a:latin typeface="微软雅黑" panose="020B0503020204020204" pitchFamily="34" charset="-122"/>
              <a:ea typeface="微软雅黑" panose="020B0503020204020204" pitchFamily="34" charset="-122"/>
            </a:endParaRPr>
          </a:p>
        </p:txBody>
      </p:sp>
      <p:sp>
        <p:nvSpPr>
          <p:cNvPr id="6147" name="Rectangle 3"/>
          <p:cNvSpPr>
            <a:spLocks noChangeArrowheads="1"/>
          </p:cNvSpPr>
          <p:nvPr/>
        </p:nvSpPr>
        <p:spPr bwMode="auto">
          <a:xfrm>
            <a:off x="323850" y="1381125"/>
            <a:ext cx="10236646" cy="597856"/>
          </a:xfrm>
          <a:prstGeom prst="rect">
            <a:avLst/>
          </a:prstGeom>
          <a:solidFill>
            <a:srgbClr val="FFFF00"/>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lang="zh-CN" altLang="en-US" dirty="0">
                <a:solidFill>
                  <a:srgbClr val="FF0000"/>
                </a:solidFill>
                <a:latin typeface="微软雅黑" panose="020B0503020204020204" pitchFamily="34" charset="-122"/>
                <a:ea typeface="微软雅黑" panose="020B0503020204020204" pitchFamily="34" charset="-122"/>
              </a:rPr>
              <a:t>相对于惯性系做</a:t>
            </a:r>
            <a:r>
              <a:rPr lang="zh-CN" altLang="en-US" b="1" u="sng" dirty="0">
                <a:solidFill>
                  <a:srgbClr val="FF0000"/>
                </a:solidFill>
                <a:latin typeface="微软雅黑" panose="020B0503020204020204" pitchFamily="34" charset="-122"/>
                <a:ea typeface="微软雅黑" panose="020B0503020204020204" pitchFamily="34" charset="-122"/>
              </a:rPr>
              <a:t>匀速直线运动</a:t>
            </a:r>
            <a:r>
              <a:rPr lang="zh-CN" altLang="en-US" dirty="0">
                <a:solidFill>
                  <a:srgbClr val="FF0000"/>
                </a:solidFill>
                <a:latin typeface="微软雅黑" panose="020B0503020204020204" pitchFamily="34" charset="-122"/>
                <a:ea typeface="微软雅黑" panose="020B0503020204020204" pitchFamily="34" charset="-122"/>
              </a:rPr>
              <a:t>的任何其他参考系，一定是惯性系。</a:t>
            </a:r>
            <a:endParaRPr lang="zh-CN" altLang="en-US" b="1" dirty="0">
              <a:latin typeface="微软雅黑" panose="020B0503020204020204" pitchFamily="34" charset="-122"/>
              <a:ea typeface="微软雅黑" panose="020B0503020204020204" pitchFamily="34" charset="-122"/>
            </a:endParaRPr>
          </a:p>
        </p:txBody>
      </p:sp>
      <p:sp>
        <p:nvSpPr>
          <p:cNvPr id="17" name="Rectangle 2"/>
          <p:cNvSpPr>
            <a:spLocks noChangeArrowheads="1"/>
          </p:cNvSpPr>
          <p:nvPr/>
        </p:nvSpPr>
        <p:spPr bwMode="auto">
          <a:xfrm>
            <a:off x="2927648" y="160229"/>
            <a:ext cx="53288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eaLnBrk="1" hangingPunct="1">
              <a:lnSpc>
                <a:spcPct val="100000"/>
              </a:lnSpc>
              <a:spcBef>
                <a:spcPct val="0"/>
              </a:spcBef>
              <a:buFontTx/>
              <a:buNone/>
            </a:pPr>
            <a:r>
              <a:rPr lang="zh-CN" altLang="zh-CN" sz="3200" b="1" dirty="0">
                <a:latin typeface="Times New Roman" panose="02020603050405020304" pitchFamily="18" charset="0"/>
                <a:ea typeface="黑体" panose="02010609060101010101" pitchFamily="49" charset="-122"/>
                <a:sym typeface="Symbol" panose="05050102010706020507" pitchFamily="2" charset="2"/>
              </a:rPr>
              <a:t>§</a:t>
            </a:r>
            <a:r>
              <a:rPr lang="en-US" altLang="zh-CN" sz="3200" b="1" dirty="0">
                <a:latin typeface="Times New Roman" panose="02020603050405020304" pitchFamily="18" charset="0"/>
                <a:ea typeface="黑体" panose="02010609060101010101" pitchFamily="49" charset="-122"/>
                <a:sym typeface="Symbol" panose="05050102010706020507" pitchFamily="2" charset="2"/>
              </a:rPr>
              <a:t>2</a:t>
            </a:r>
            <a:r>
              <a:rPr lang="zh-CN" altLang="zh-CN" sz="3200" b="1" dirty="0">
                <a:latin typeface="Times New Roman" panose="02020603050405020304" pitchFamily="18" charset="0"/>
                <a:ea typeface="黑体" panose="02010609060101010101" pitchFamily="49" charset="-122"/>
                <a:sym typeface="Symbol" panose="05050102010706020507" pitchFamily="2" charset="2"/>
              </a:rPr>
              <a:t>-</a:t>
            </a:r>
            <a:r>
              <a:rPr lang="en-US" altLang="zh-CN" sz="3200" b="1" dirty="0">
                <a:latin typeface="Times New Roman" panose="02020603050405020304" pitchFamily="18" charset="0"/>
                <a:ea typeface="黑体" panose="02010609060101010101" pitchFamily="49" charset="-122"/>
                <a:sym typeface="Symbol" panose="05050102010706020507" pitchFamily="2" charset="2"/>
              </a:rPr>
              <a:t>5</a:t>
            </a:r>
            <a:r>
              <a:rPr lang="zh-CN" altLang="zh-CN" sz="3200" b="1" dirty="0">
                <a:latin typeface="Times New Roman" panose="02020603050405020304" pitchFamily="18" charset="0"/>
                <a:ea typeface="黑体" panose="02010609060101010101" pitchFamily="49" charset="-122"/>
                <a:sym typeface="Symbol" panose="05050102010706020507" pitchFamily="2" charset="2"/>
              </a:rPr>
              <a:t>  </a:t>
            </a:r>
            <a:r>
              <a:rPr lang="zh-CN" altLang="en-US" sz="3200" b="1" dirty="0">
                <a:latin typeface="Times New Roman" panose="02020603050405020304" pitchFamily="18" charset="0"/>
                <a:ea typeface="黑体" panose="02010609060101010101" pitchFamily="49" charset="-122"/>
                <a:sym typeface="Symbol" panose="05050102010706020507" pitchFamily="2" charset="2"/>
              </a:rPr>
              <a:t>非惯性系与惯性力</a:t>
            </a:r>
            <a:endParaRPr lang="zh-CN" altLang="zh-CN" sz="3200" b="1" dirty="0">
              <a:latin typeface="Times New Roman" panose="02020603050405020304" pitchFamily="18" charset="0"/>
              <a:ea typeface="黑体" panose="02010609060101010101" pitchFamily="49" charset="-122"/>
              <a:sym typeface="Symbol" panose="05050102010706020507" pitchFamily="2" charset="2"/>
            </a:endParaRPr>
          </a:p>
        </p:txBody>
      </p:sp>
      <p:sp>
        <p:nvSpPr>
          <p:cNvPr id="12" name="Rectangle 3"/>
          <p:cNvSpPr>
            <a:spLocks noChangeArrowheads="1"/>
          </p:cNvSpPr>
          <p:nvPr/>
        </p:nvSpPr>
        <p:spPr bwMode="auto">
          <a:xfrm>
            <a:off x="333375" y="2134870"/>
            <a:ext cx="8714740" cy="575310"/>
          </a:xfrm>
          <a:prstGeom prst="rect">
            <a:avLst/>
          </a:prstGeom>
          <a:solidFill>
            <a:srgbClr val="FFFF00"/>
          </a:solidFill>
          <a:ln>
            <a:noFill/>
          </a:ln>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endParaRPr lang="zh-CN" altLang="en-US" b="1" dirty="0">
              <a:latin typeface="微软雅黑" panose="020B0503020204020204" pitchFamily="34" charset="-122"/>
              <a:ea typeface="微软雅黑" panose="020B0503020204020204" pitchFamily="34" charset="-122"/>
            </a:endParaRPr>
          </a:p>
        </p:txBody>
      </p:sp>
      <p:sp>
        <p:nvSpPr>
          <p:cNvPr id="2" name="矩形 1"/>
          <p:cNvSpPr/>
          <p:nvPr/>
        </p:nvSpPr>
        <p:spPr>
          <a:xfrm>
            <a:off x="337061" y="3093703"/>
            <a:ext cx="9167894" cy="461665"/>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    </a:t>
            </a:r>
            <a:r>
              <a:rPr lang="zh-CN" altLang="en-US" b="1" dirty="0">
                <a:solidFill>
                  <a:srgbClr val="0432FF"/>
                </a:solidFill>
                <a:latin typeface="微软雅黑" panose="020B0503020204020204" pitchFamily="34" charset="-122"/>
                <a:ea typeface="微软雅黑" panose="020B0503020204020204" pitchFamily="34" charset="-122"/>
              </a:rPr>
              <a:t>太阳参考系</a:t>
            </a:r>
            <a:r>
              <a:rPr lang="zh-CN" altLang="en-US" dirty="0">
                <a:latin typeface="微软雅黑" panose="020B0503020204020204" pitchFamily="34" charset="-122"/>
                <a:ea typeface="微软雅黑" panose="020B0503020204020204" pitchFamily="34" charset="-122"/>
              </a:rPr>
              <a:t>是一个很好的惯性系。</a:t>
            </a:r>
            <a:r>
              <a:rPr lang="zh-CN" altLang="en-US" b="1" dirty="0">
                <a:solidFill>
                  <a:srgbClr val="0432FF"/>
                </a:solidFill>
                <a:latin typeface="微软雅黑" panose="020B0503020204020204" pitchFamily="34" charset="-122"/>
                <a:ea typeface="微软雅黑" panose="020B0503020204020204" pitchFamily="34" charset="-122"/>
              </a:rPr>
              <a:t>地心参考系</a:t>
            </a:r>
            <a:r>
              <a:rPr lang="zh-CN" altLang="en-US" dirty="0">
                <a:latin typeface="微软雅黑" panose="020B0503020204020204" pitchFamily="34" charset="-122"/>
                <a:ea typeface="微软雅黑" panose="020B0503020204020204" pitchFamily="34" charset="-122"/>
              </a:rPr>
              <a:t>、</a:t>
            </a:r>
            <a:r>
              <a:rPr lang="zh-CN" altLang="en-US" b="1" dirty="0">
                <a:solidFill>
                  <a:srgbClr val="0432FF"/>
                </a:solidFill>
                <a:latin typeface="微软雅黑" panose="020B0503020204020204" pitchFamily="34" charset="-122"/>
                <a:ea typeface="微软雅黑" panose="020B0503020204020204" pitchFamily="34" charset="-122"/>
              </a:rPr>
              <a:t>地面参考系</a:t>
            </a:r>
            <a:r>
              <a:rPr lang="zh-CN" altLang="en-US" dirty="0">
                <a:latin typeface="微软雅黑" panose="020B0503020204020204" pitchFamily="34" charset="-122"/>
                <a:ea typeface="微软雅黑" panose="020B0503020204020204" pitchFamily="34" charset="-122"/>
              </a:rPr>
              <a:t>呢？</a:t>
            </a:r>
            <a:endParaRPr lang="zh-CN" altLang="en-US" dirty="0"/>
          </a:p>
        </p:txBody>
      </p:sp>
      <mc:AlternateContent xmlns:mc="http://schemas.openxmlformats.org/markup-compatibility/2006">
        <mc:Choice xmlns:a14="http://schemas.microsoft.com/office/drawing/2010/main" Requires="a14">
          <p:sp>
            <p:nvSpPr>
              <p:cNvPr id="18" name="矩形 17"/>
              <p:cNvSpPr/>
              <p:nvPr/>
            </p:nvSpPr>
            <p:spPr>
              <a:xfrm>
                <a:off x="349398" y="3818135"/>
                <a:ext cx="12250918" cy="461665"/>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    地球相对太阳系的</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𝑎</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6</m:t>
                    </m:r>
                    <m:r>
                      <a:rPr lang="en-US" altLang="zh-CN" b="0"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sup>
                    </m:sSup>
                    <m:r>
                      <a:rPr lang="en-US" altLang="zh-CN" b="0" i="1" smtClean="0">
                        <a:latin typeface="Cambria Math" panose="02040503050406030204" pitchFamily="18" charset="0"/>
                        <a:ea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𝑠</m:t>
                        </m:r>
                      </m:e>
                      <m:sup>
                        <m:r>
                          <a:rPr lang="en-US" altLang="zh-CN" b="0" i="1" smtClean="0">
                            <a:latin typeface="Cambria Math" panose="02040503050406030204" pitchFamily="18" charset="0"/>
                            <a:ea typeface="Cambria Math" panose="02040503050406030204" pitchFamily="18" charset="0"/>
                          </a:rPr>
                          <m:t>2</m:t>
                        </m:r>
                      </m:sup>
                    </m:sSup>
                  </m:oMath>
                </a14:m>
                <a:r>
                  <a:rPr lang="zh-CN" altLang="en-US" dirty="0">
                    <a:latin typeface="微软雅黑" panose="020B0503020204020204" pitchFamily="34" charset="-122"/>
                    <a:ea typeface="微软雅黑" panose="020B0503020204020204" pitchFamily="34" charset="-122"/>
                  </a:rPr>
                  <a:t>，不到</a:t>
                </a:r>
                <a:r>
                  <a:rPr lang="en-US" altLang="zh-CN" i="1"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，因此</a:t>
                </a:r>
                <a:r>
                  <a:rPr lang="zh-CN" altLang="en-US" b="1" dirty="0">
                    <a:solidFill>
                      <a:srgbClr val="0432FF"/>
                    </a:solidFill>
                    <a:latin typeface="微软雅黑" panose="020B0503020204020204" pitchFamily="34" charset="-122"/>
                    <a:ea typeface="微软雅黑" panose="020B0503020204020204" pitchFamily="34" charset="-122"/>
                  </a:rPr>
                  <a:t>地心系</a:t>
                </a:r>
                <a:r>
                  <a:rPr lang="zh-CN" altLang="en-US" dirty="0">
                    <a:latin typeface="微软雅黑" panose="020B0503020204020204" pitchFamily="34" charset="-122"/>
                    <a:ea typeface="微软雅黑" panose="020B0503020204020204" pitchFamily="34" charset="-122"/>
                  </a:rPr>
                  <a:t>可近似看作惯性系。</a:t>
                </a:r>
                <a:endParaRPr lang="zh-CN" altLang="en-US" dirty="0"/>
              </a:p>
            </p:txBody>
          </p:sp>
        </mc:Choice>
        <mc:Fallback>
          <p:sp>
            <p:nvSpPr>
              <p:cNvPr id="18" name="矩形 17"/>
              <p:cNvSpPr>
                <a:spLocks noRot="1" noChangeAspect="1" noMove="1" noResize="1" noEditPoints="1" noAdjustHandles="1" noChangeArrowheads="1" noChangeShapeType="1" noTextEdit="1"/>
              </p:cNvSpPr>
              <p:nvPr/>
            </p:nvSpPr>
            <p:spPr>
              <a:xfrm>
                <a:off x="349398" y="3818135"/>
                <a:ext cx="12250918" cy="461665"/>
              </a:xfrm>
              <a:prstGeom prst="rect">
                <a:avLst/>
              </a:prstGeom>
              <a:blipFill rotWithShape="1">
                <a:blip r:embed="rId1"/>
                <a:stretch>
                  <a:fillRect l="-1" t="-112" b="1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382825" y="4478281"/>
                <a:ext cx="11866734" cy="1135054"/>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地球绕地心轴自转，但相对地心系的</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𝑎</m:t>
                        </m:r>
                      </m:e>
                      <m:sub>
                        <m:r>
                          <a:rPr lang="en-US" altLang="zh-CN" b="0" i="1" smtClean="0">
                            <a:latin typeface="Cambria Math" panose="02040503050406030204" pitchFamily="18" charset="0"/>
                            <a:ea typeface="微软雅黑" panose="020B0503020204020204" pitchFamily="34" charset="-122"/>
                          </a:rPr>
                          <m:t>𝑛</m:t>
                        </m:r>
                      </m:sub>
                    </m:sSub>
                    <m:r>
                      <a:rPr lang="en-US" altLang="zh-CN" b="0" i="1" dirty="0"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微软雅黑" panose="020B0503020204020204" pitchFamily="34" charset="-122"/>
                      </a:rPr>
                      <m:t>3</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m:t>
                    </m:r>
                    <m:r>
                      <a:rPr lang="en-US" altLang="zh-CN" b="0"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𝑠</m:t>
                        </m:r>
                      </m:e>
                      <m:sup>
                        <m:r>
                          <a:rPr lang="en-US" altLang="zh-CN" b="0" i="1" smtClean="0">
                            <a:latin typeface="Cambria Math" panose="02040503050406030204" pitchFamily="18" charset="0"/>
                            <a:ea typeface="Cambria Math" panose="02040503050406030204" pitchFamily="18" charset="0"/>
                          </a:rPr>
                          <m:t>2</m:t>
                        </m:r>
                      </m:sup>
                    </m:sSup>
                  </m:oMath>
                </a14:m>
                <a:r>
                  <a:rPr lang="zh-CN" altLang="en-US" dirty="0">
                    <a:latin typeface="微软雅黑" panose="020B0503020204020204" pitchFamily="34" charset="-122"/>
                    <a:ea typeface="微软雅黑" panose="020B0503020204020204" pitchFamily="34" charset="-122"/>
                  </a:rPr>
                  <a:t>，因此对时间不长的运动，</a:t>
                </a:r>
                <a:r>
                  <a:rPr lang="zh-CN" altLang="en-US" b="1" dirty="0">
                    <a:solidFill>
                      <a:srgbClr val="0432FF"/>
                    </a:solidFill>
                    <a:latin typeface="微软雅黑" panose="020B0503020204020204" pitchFamily="34" charset="-122"/>
                    <a:ea typeface="微软雅黑" panose="020B0503020204020204" pitchFamily="34" charset="-122"/>
                  </a:rPr>
                  <a:t>地面系</a:t>
                </a:r>
                <a:r>
                  <a:rPr lang="zh-CN" altLang="en-US" dirty="0">
                    <a:latin typeface="微软雅黑" panose="020B0503020204020204" pitchFamily="34" charset="-122"/>
                    <a:ea typeface="微软雅黑" panose="020B0503020204020204" pitchFamily="34" charset="-122"/>
                  </a:rPr>
                  <a:t>也可以近似看作惯性系。</a:t>
                </a:r>
                <a:endParaRPr lang="zh-CN" altLang="en-US" dirty="0">
                  <a:latin typeface="微软雅黑" panose="020B0503020204020204" pitchFamily="34" charset="-122"/>
                  <a:ea typeface="微软雅黑" panose="020B0503020204020204" pitchFamily="34" charset="-122"/>
                </a:endParaRPr>
              </a:p>
            </p:txBody>
          </p:sp>
        </mc:Choice>
        <mc:Fallback>
          <p:sp>
            <p:nvSpPr>
              <p:cNvPr id="19" name="矩形 18"/>
              <p:cNvSpPr>
                <a:spLocks noRot="1" noChangeAspect="1" noMove="1" noResize="1" noEditPoints="1" noAdjustHandles="1" noChangeArrowheads="1" noChangeShapeType="1" noTextEdit="1"/>
              </p:cNvSpPr>
              <p:nvPr/>
            </p:nvSpPr>
            <p:spPr>
              <a:xfrm>
                <a:off x="382825" y="4478281"/>
                <a:ext cx="11866734" cy="1135054"/>
              </a:xfrm>
              <a:prstGeom prst="rect">
                <a:avLst/>
              </a:prstGeom>
              <a:blipFill rotWithShape="1">
                <a:blip r:embed="rId2"/>
                <a:stretch>
                  <a:fillRect l="-5" t="-23" r="3" b="-224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E7C8CE0-C9E7-D347-9E25-2FD9A0657FA3}" type="slidenum">
              <a:rPr kumimoji="0" lang="zh-CN" altLang="zh-CN" sz="1400"/>
            </a:fld>
            <a:endParaRPr kumimoji="0" lang="zh-CN" altLang="zh-CN" sz="1400" dirty="0"/>
          </a:p>
        </p:txBody>
      </p:sp>
      <p:sp>
        <p:nvSpPr>
          <p:cNvPr id="7170" name="Rectangle 2"/>
          <p:cNvSpPr>
            <a:spLocks noChangeArrowheads="1"/>
          </p:cNvSpPr>
          <p:nvPr/>
        </p:nvSpPr>
        <p:spPr bwMode="auto">
          <a:xfrm>
            <a:off x="263352" y="153987"/>
            <a:ext cx="6096000"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kumimoji="0" lang="zh-CN" altLang="en-US" sz="2800" b="1" dirty="0">
                <a:solidFill>
                  <a:srgbClr val="FF0000"/>
                </a:solidFill>
                <a:latin typeface="微软雅黑" panose="020B0503020204020204" pitchFamily="34" charset="-122"/>
                <a:ea typeface="微软雅黑" panose="020B0503020204020204" pitchFamily="34" charset="-122"/>
              </a:rPr>
              <a:t>二、惯性力 </a:t>
            </a:r>
            <a:r>
              <a:rPr kumimoji="0" lang="en-US" altLang="zh-CN" sz="2800" b="1" dirty="0">
                <a:solidFill>
                  <a:srgbClr val="FF0000"/>
                </a:solidFill>
                <a:latin typeface="微软雅黑" panose="020B0503020204020204" pitchFamily="34" charset="-122"/>
                <a:ea typeface="微软雅黑" panose="020B0503020204020204" pitchFamily="34" charset="-122"/>
              </a:rPr>
              <a:t>(Inertial force)</a:t>
            </a:r>
            <a:endParaRPr kumimoji="0"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7171" name="Rectangle 3"/>
          <p:cNvSpPr>
            <a:spLocks noChangeArrowheads="1"/>
          </p:cNvSpPr>
          <p:nvPr/>
        </p:nvSpPr>
        <p:spPr bwMode="auto">
          <a:xfrm>
            <a:off x="-192360" y="942679"/>
            <a:ext cx="12576720" cy="152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50000"/>
              </a:lnSpc>
              <a:spcBef>
                <a:spcPct val="50000"/>
              </a:spcBef>
              <a:buFontTx/>
              <a:buNone/>
            </a:pPr>
            <a:r>
              <a:rPr kumimoji="0" lang="zh-CN" altLang="en-US" sz="2800" dirty="0">
                <a:latin typeface="微软雅黑" panose="020B0503020204020204" pitchFamily="34" charset="-122"/>
                <a:ea typeface="微软雅黑" panose="020B0503020204020204" pitchFamily="34" charset="-122"/>
              </a:rPr>
              <a:t>    </a:t>
            </a:r>
            <a:r>
              <a:rPr kumimoji="0" lang="zh-CN" altLang="en-US" sz="2800" b="1" dirty="0">
                <a:solidFill>
                  <a:srgbClr val="FF0000"/>
                </a:solidFill>
                <a:latin typeface="微软雅黑" panose="020B0503020204020204" pitchFamily="34" charset="-122"/>
                <a:ea typeface="微软雅黑" panose="020B0503020204020204" pitchFamily="34" charset="-122"/>
              </a:rPr>
              <a:t>非惯性系中牛顿运动定律不成立</a:t>
            </a:r>
            <a:r>
              <a:rPr kumimoji="0" lang="en-US" altLang="zh-CN" sz="2800" dirty="0">
                <a:latin typeface="微软雅黑" panose="020B0503020204020204" pitchFamily="34" charset="-122"/>
                <a:ea typeface="微软雅黑" panose="020B0503020204020204" pitchFamily="34" charset="-122"/>
              </a:rPr>
              <a:t>, </a:t>
            </a:r>
            <a:r>
              <a:rPr kumimoji="0" lang="zh-CN" altLang="en-US" sz="2800" dirty="0">
                <a:latin typeface="微软雅黑" panose="020B0503020204020204" pitchFamily="34" charset="-122"/>
                <a:ea typeface="微软雅黑" panose="020B0503020204020204" pitchFamily="34" charset="-122"/>
              </a:rPr>
              <a:t>不能直接用牛顿运动定律。</a:t>
            </a:r>
            <a:endParaRPr kumimoji="0" lang="en-US" altLang="zh-CN" sz="2800"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kumimoji="0" lang="zh-CN" altLang="en-US" sz="2800" dirty="0">
                <a:solidFill>
                  <a:srgbClr val="FF0000"/>
                </a:solidFill>
                <a:latin typeface="微软雅黑" panose="020B0503020204020204" pitchFamily="34" charset="-122"/>
                <a:ea typeface="微软雅黑" panose="020B0503020204020204" pitchFamily="34" charset="-122"/>
              </a:rPr>
              <a:t>    </a:t>
            </a:r>
            <a:r>
              <a:rPr kumimoji="0" lang="zh-CN" altLang="en-US" sz="2800" dirty="0">
                <a:latin typeface="微软雅黑" panose="020B0503020204020204" pitchFamily="34" charset="-122"/>
                <a:ea typeface="微软雅黑" panose="020B0503020204020204" pitchFamily="34" charset="-122"/>
              </a:rPr>
              <a:t>若仍希望用牛顿运动定律处理问题</a:t>
            </a:r>
            <a:r>
              <a:rPr kumimoji="0" lang="en-US" altLang="zh-CN" sz="2800" dirty="0">
                <a:latin typeface="微软雅黑" panose="020B0503020204020204" pitchFamily="34" charset="-122"/>
                <a:ea typeface="微软雅黑" panose="020B0503020204020204" pitchFamily="34" charset="-122"/>
              </a:rPr>
              <a:t>, </a:t>
            </a:r>
            <a:r>
              <a:rPr kumimoji="0" lang="zh-CN" altLang="en-US" sz="2800" dirty="0">
                <a:latin typeface="微软雅黑" panose="020B0503020204020204" pitchFamily="34" charset="-122"/>
                <a:ea typeface="微软雅黑" panose="020B0503020204020204" pitchFamily="34" charset="-122"/>
              </a:rPr>
              <a:t>则必须</a:t>
            </a:r>
            <a:r>
              <a:rPr kumimoji="0" lang="zh-CN" altLang="en-US" sz="2800" dirty="0">
                <a:solidFill>
                  <a:srgbClr val="0432FF"/>
                </a:solidFill>
                <a:latin typeface="微软雅黑" panose="020B0503020204020204" pitchFamily="34" charset="-122"/>
                <a:ea typeface="微软雅黑" panose="020B0503020204020204" pitchFamily="34" charset="-122"/>
              </a:rPr>
              <a:t>引入一种作用于物体上的</a:t>
            </a:r>
            <a:r>
              <a:rPr kumimoji="0" lang="zh-CN" altLang="en-US" sz="2800" b="1" dirty="0">
                <a:solidFill>
                  <a:srgbClr val="FF0000"/>
                </a:solidFill>
                <a:latin typeface="微软雅黑" panose="020B0503020204020204" pitchFamily="34" charset="-122"/>
                <a:ea typeface="微软雅黑" panose="020B0503020204020204" pitchFamily="34" charset="-122"/>
              </a:rPr>
              <a:t>惯性力</a:t>
            </a:r>
            <a:r>
              <a:rPr kumimoji="0" lang="zh-CN" altLang="en-US" sz="2800" dirty="0">
                <a:latin typeface="微软雅黑" panose="020B0503020204020204" pitchFamily="34" charset="-122"/>
                <a:ea typeface="微软雅黑" panose="020B0503020204020204" pitchFamily="34" charset="-122"/>
              </a:rPr>
              <a:t>。</a:t>
            </a:r>
            <a:endParaRPr kumimoji="0" lang="zh-CN" altLang="en-US" sz="2800" dirty="0">
              <a:latin typeface="微软雅黑" panose="020B0503020204020204" pitchFamily="34" charset="-122"/>
              <a:ea typeface="微软雅黑" panose="020B0503020204020204" pitchFamily="34" charset="-122"/>
            </a:endParaRPr>
          </a:p>
        </p:txBody>
      </p:sp>
      <p:sp>
        <p:nvSpPr>
          <p:cNvPr id="2" name="矩形 1"/>
          <p:cNvSpPr/>
          <p:nvPr/>
        </p:nvSpPr>
        <p:spPr>
          <a:xfrm>
            <a:off x="263352" y="2996952"/>
            <a:ext cx="11593288" cy="1308563"/>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 在非惯性系中应用牛顿定律时，计算力要计入</a:t>
            </a:r>
            <a:r>
              <a:rPr lang="zh-CN" altLang="en-US" sz="2800" dirty="0">
                <a:solidFill>
                  <a:srgbClr val="0432FF"/>
                </a:solidFill>
                <a:latin typeface="微软雅黑" panose="020B0503020204020204" pitchFamily="34" charset="-122"/>
                <a:ea typeface="微软雅黑" panose="020B0503020204020204" pitchFamily="34" charset="-122"/>
              </a:rPr>
              <a:t>真实力</a:t>
            </a:r>
            <a:r>
              <a:rPr lang="zh-CN" altLang="en-US" sz="2800" dirty="0">
                <a:latin typeface="微软雅黑" panose="020B0503020204020204" pitchFamily="34" charset="-122"/>
                <a:ea typeface="微软雅黑" panose="020B0503020204020204" pitchFamily="34" charset="-122"/>
              </a:rPr>
              <a:t>和</a:t>
            </a:r>
            <a:r>
              <a:rPr lang="zh-CN" altLang="en-US" sz="2800" dirty="0">
                <a:solidFill>
                  <a:srgbClr val="0432FF"/>
                </a:solidFill>
                <a:latin typeface="微软雅黑" panose="020B0503020204020204" pitchFamily="34" charset="-122"/>
                <a:ea typeface="微软雅黑" panose="020B0503020204020204" pitchFamily="34" charset="-122"/>
              </a:rPr>
              <a:t>假想的惯性力</a:t>
            </a:r>
            <a:r>
              <a:rPr lang="zh-CN" altLang="en-US" sz="2800" dirty="0">
                <a:latin typeface="微软雅黑" panose="020B0503020204020204" pitchFamily="34" charset="-122"/>
                <a:ea typeface="微软雅黑" panose="020B0503020204020204" pitchFamily="34" charset="-122"/>
              </a:rPr>
              <a:t>，加速度要用</a:t>
            </a:r>
            <a:r>
              <a:rPr lang="zh-CN" altLang="en-US" sz="2800" dirty="0">
                <a:solidFill>
                  <a:srgbClr val="0432FF"/>
                </a:solidFill>
                <a:latin typeface="微软雅黑" panose="020B0503020204020204" pitchFamily="34" charset="-122"/>
                <a:ea typeface="微软雅黑" panose="020B0503020204020204" pitchFamily="34" charset="-122"/>
              </a:rPr>
              <a:t>相对加速度</a:t>
            </a:r>
            <a:r>
              <a:rPr lang="zh-CN" altLang="en-US" sz="2800" dirty="0">
                <a:latin typeface="微软雅黑" panose="020B0503020204020204" pitchFamily="34" charset="-122"/>
                <a:ea typeface="微软雅黑" panose="020B0503020204020204" pitchFamily="34" charset="-122"/>
              </a:rPr>
              <a:t>。</a:t>
            </a:r>
            <a:endParaRPr lang="zh-CN" altLang="en-US"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D209665-8522-0E42-BB59-D86C056F3AA8}" type="slidenum">
              <a:rPr lang="zh-CN" altLang="zh-CN" smtClean="0"/>
            </a:fld>
            <a:endParaRPr lang="zh-CN" altLang="zh-CN"/>
          </a:p>
        </p:txBody>
      </p:sp>
      <mc:AlternateContent xmlns:mc="http://schemas.openxmlformats.org/markup-compatibility/2006">
        <mc:Choice xmlns:a14="http://schemas.microsoft.com/office/drawing/2010/main" Requires="a14">
          <p:sp>
            <p:nvSpPr>
              <p:cNvPr id="3" name="Rectangle 4"/>
              <p:cNvSpPr>
                <a:spLocks noChangeArrowheads="1"/>
              </p:cNvSpPr>
              <p:nvPr/>
            </p:nvSpPr>
            <p:spPr bwMode="auto">
              <a:xfrm>
                <a:off x="399892" y="1130107"/>
                <a:ext cx="11737304" cy="119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zh-CN" altLang="en-US" sz="2800" dirty="0">
                    <a:latin typeface="微软雅黑" panose="020B0503020204020204" pitchFamily="34" charset="-122"/>
                    <a:ea typeface="微软雅黑" panose="020B0503020204020204" pitchFamily="34" charset="-122"/>
                  </a:rPr>
                  <a:t>  设一质点，质量为</a:t>
                </a:r>
                <a:r>
                  <a:rPr kumimoji="0" lang="en-US" altLang="zh-CN" b="1" i="1" dirty="0">
                    <a:ea typeface="微软雅黑" panose="020B0503020204020204" pitchFamily="34" charset="-122"/>
                    <a:cs typeface="Times New Roman" panose="02020603050405020304" pitchFamily="18" charset="0"/>
                  </a:rPr>
                  <a:t>m</a:t>
                </a:r>
                <a:r>
                  <a:rPr kumimoji="0" lang="zh-CN" altLang="en-US" sz="2800" dirty="0">
                    <a:latin typeface="微软雅黑" panose="020B0503020204020204" pitchFamily="34" charset="-122"/>
                    <a:ea typeface="微软雅黑" panose="020B0503020204020204" pitchFamily="34" charset="-122"/>
                  </a:rPr>
                  <a:t>，相对于某一惯性系</a:t>
                </a:r>
                <a:r>
                  <a:rPr kumimoji="0" lang="en-US" altLang="zh-CN" b="1" i="1" dirty="0">
                    <a:ea typeface="微软雅黑" panose="020B0503020204020204" pitchFamily="34" charset="-122"/>
                    <a:cs typeface="Times New Roman" panose="02020603050405020304" pitchFamily="18" charset="0"/>
                  </a:rPr>
                  <a:t>S</a:t>
                </a:r>
                <a:r>
                  <a:rPr kumimoji="0" lang="zh-CN" altLang="en-US" sz="2800" dirty="0">
                    <a:latin typeface="微软雅黑" panose="020B0503020204020204" pitchFamily="34" charset="-122"/>
                    <a:ea typeface="微软雅黑" panose="020B0503020204020204" pitchFamily="34" charset="-122"/>
                  </a:rPr>
                  <a:t>，它在实际外力</a:t>
                </a:r>
                <a14:m>
                  <m:oMath xmlns:m="http://schemas.openxmlformats.org/officeDocument/2006/math">
                    <m:acc>
                      <m:accPr>
                        <m:chr m:val="⃑"/>
                        <m:ctrlPr>
                          <a:rPr kumimoji="0" lang="zh-CN" altLang="en-US" b="1" i="1" smtClean="0">
                            <a:latin typeface="Cambria Math" panose="02040503050406030204" pitchFamily="18" charset="0"/>
                            <a:ea typeface="微软雅黑" panose="020B0503020204020204" pitchFamily="34" charset="-122"/>
                          </a:rPr>
                        </m:ctrlPr>
                      </m:accPr>
                      <m:e>
                        <m:r>
                          <a:rPr kumimoji="0" lang="en-US" altLang="zh-CN" b="1" i="1" smtClean="0">
                            <a:latin typeface="Cambria Math" panose="02040503050406030204" pitchFamily="18" charset="0"/>
                            <a:ea typeface="微软雅黑" panose="020B0503020204020204" pitchFamily="34" charset="-122"/>
                          </a:rPr>
                          <m:t>𝑭</m:t>
                        </m:r>
                      </m:e>
                    </m:acc>
                  </m:oMath>
                </a14:m>
                <a:r>
                  <a:rPr kumimoji="0" lang="zh-CN" altLang="en-US" sz="2800" dirty="0">
                    <a:latin typeface="微软雅黑" panose="020B0503020204020204" pitchFamily="34" charset="-122"/>
                    <a:ea typeface="微软雅黑" panose="020B0503020204020204" pitchFamily="34" charset="-122"/>
                  </a:rPr>
                  <a:t>作用下产生加速度</a:t>
                </a:r>
                <a14:m>
                  <m:oMath xmlns:m="http://schemas.openxmlformats.org/officeDocument/2006/math">
                    <m:acc>
                      <m:accPr>
                        <m:chr m:val="⃑"/>
                        <m:ctrlPr>
                          <a:rPr kumimoji="0" lang="zh-CN" altLang="en-US" b="1" i="1" smtClean="0">
                            <a:latin typeface="Cambria Math" panose="02040503050406030204" pitchFamily="18" charset="0"/>
                            <a:ea typeface="微软雅黑" panose="020B0503020204020204" pitchFamily="34" charset="-122"/>
                          </a:rPr>
                        </m:ctrlPr>
                      </m:accPr>
                      <m:e>
                        <m:r>
                          <a:rPr kumimoji="0" lang="en-US" altLang="zh-CN" b="1" i="1" smtClean="0">
                            <a:latin typeface="Cambria Math" panose="02040503050406030204" pitchFamily="18" charset="0"/>
                            <a:ea typeface="微软雅黑" panose="020B0503020204020204" pitchFamily="34" charset="-122"/>
                          </a:rPr>
                          <m:t>𝒂</m:t>
                        </m:r>
                      </m:e>
                    </m:acc>
                    <m:r>
                      <a:rPr kumimoji="0" lang="en-US" altLang="zh-CN" b="1" i="1" smtClean="0">
                        <a:latin typeface="Cambria Math" panose="02040503050406030204" pitchFamily="18" charset="0"/>
                        <a:ea typeface="微软雅黑" panose="020B0503020204020204" pitchFamily="34" charset="-122"/>
                      </a:rPr>
                      <m:t> </m:t>
                    </m:r>
                  </m:oMath>
                </a14:m>
                <a:r>
                  <a:rPr kumimoji="0" lang="zh-CN" altLang="en-US" sz="2800" dirty="0">
                    <a:latin typeface="微软雅黑" panose="020B0503020204020204" pitchFamily="34" charset="-122"/>
                    <a:ea typeface="微软雅黑" panose="020B0503020204020204" pitchFamily="34" charset="-122"/>
                  </a:rPr>
                  <a:t>，根据牛二，有：</a:t>
                </a:r>
                <a:r>
                  <a:rPr kumimoji="0" lang="zh-CN" altLang="en-US" sz="2800" dirty="0">
                    <a:ea typeface="微软雅黑" panose="020B0503020204020204" pitchFamily="34" charset="-122"/>
                  </a:rPr>
                  <a:t> </a:t>
                </a:r>
                <a14:m>
                  <m:oMath xmlns:m="http://schemas.openxmlformats.org/officeDocument/2006/math">
                    <m:acc>
                      <m:accPr>
                        <m:chr m:val="⃑"/>
                        <m:ctrlPr>
                          <a:rPr kumimoji="0" lang="zh-CN" altLang="en-US" b="1" i="1" smtClean="0">
                            <a:latin typeface="Cambria Math" panose="02040503050406030204" pitchFamily="18" charset="0"/>
                            <a:ea typeface="微软雅黑" panose="020B0503020204020204" pitchFamily="34" charset="-122"/>
                          </a:rPr>
                        </m:ctrlPr>
                      </m:accPr>
                      <m:e>
                        <m:r>
                          <a:rPr kumimoji="0" lang="en-US" altLang="zh-CN" b="1" i="1" smtClean="0">
                            <a:latin typeface="Cambria Math" panose="02040503050406030204" pitchFamily="18" charset="0"/>
                            <a:ea typeface="微软雅黑" panose="020B0503020204020204" pitchFamily="34" charset="-122"/>
                          </a:rPr>
                          <m:t>𝑭</m:t>
                        </m:r>
                      </m:e>
                    </m:acc>
                    <m:r>
                      <a:rPr kumimoji="0" lang="en-US" altLang="zh-CN" b="1" i="1" smtClean="0">
                        <a:latin typeface="Cambria Math" panose="02040503050406030204" pitchFamily="18" charset="0"/>
                        <a:ea typeface="Cambria Math" panose="02040503050406030204" pitchFamily="18" charset="0"/>
                      </a:rPr>
                      <m:t>=</m:t>
                    </m:r>
                    <m:r>
                      <a:rPr kumimoji="0" lang="en-US" altLang="zh-CN" b="1" i="1" smtClean="0">
                        <a:latin typeface="Cambria Math" panose="02040503050406030204" pitchFamily="18" charset="0"/>
                        <a:ea typeface="Cambria Math" panose="02040503050406030204" pitchFamily="18" charset="0"/>
                      </a:rPr>
                      <m:t>𝒎</m:t>
                    </m:r>
                    <m:acc>
                      <m:accPr>
                        <m:chr m:val="⃑"/>
                        <m:ctrlPr>
                          <a:rPr kumimoji="0" lang="zh-CN" altLang="en-US" b="1" i="1" smtClean="0">
                            <a:latin typeface="Cambria Math" panose="02040503050406030204" pitchFamily="18" charset="0"/>
                            <a:ea typeface="微软雅黑" panose="020B0503020204020204" pitchFamily="34" charset="-122"/>
                          </a:rPr>
                        </m:ctrlPr>
                      </m:accPr>
                      <m:e>
                        <m:r>
                          <a:rPr kumimoji="0" lang="en-US" altLang="zh-CN" b="1" i="1" smtClean="0">
                            <a:latin typeface="Cambria Math" panose="02040503050406030204" pitchFamily="18" charset="0"/>
                            <a:ea typeface="微软雅黑" panose="020B0503020204020204" pitchFamily="34" charset="-122"/>
                          </a:rPr>
                          <m:t>𝒂</m:t>
                        </m:r>
                      </m:e>
                    </m:acc>
                  </m:oMath>
                </a14:m>
                <a:endParaRPr kumimoji="0" lang="en-US" altLang="zh-CN" b="1" dirty="0">
                  <a:latin typeface="微软雅黑" panose="020B0503020204020204" pitchFamily="34" charset="-122"/>
                  <a:ea typeface="微软雅黑" panose="020B0503020204020204" pitchFamily="34" charset="-122"/>
                </a:endParaRPr>
              </a:p>
            </p:txBody>
          </p:sp>
        </mc:Choice>
        <mc:Fallback>
          <p:sp>
            <p:nvSpPr>
              <p:cNvPr id="3" name="Rectangle 4"/>
              <p:cNvSpPr>
                <a:spLocks noRot="1" noChangeAspect="1" noMove="1" noResize="1" noEditPoints="1" noAdjustHandles="1" noChangeArrowheads="1" noChangeShapeType="1" noTextEdit="1"/>
              </p:cNvSpPr>
              <p:nvPr/>
            </p:nvSpPr>
            <p:spPr bwMode="auto">
              <a:xfrm>
                <a:off x="399892" y="1130107"/>
                <a:ext cx="11737304" cy="1196994"/>
              </a:xfrm>
              <a:prstGeom prst="rect">
                <a:avLst/>
              </a:prstGeom>
              <a:blipFill rotWithShape="1">
                <a:blip r:embed="rId1"/>
                <a:stretch>
                  <a:fillRect l="-4" t="-37" r="4" b="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Rectangle 5"/>
          <p:cNvSpPr>
            <a:spLocks noChangeArrowheads="1"/>
          </p:cNvSpPr>
          <p:nvPr/>
        </p:nvSpPr>
        <p:spPr bwMode="auto">
          <a:xfrm>
            <a:off x="464151" y="404664"/>
            <a:ext cx="4960012" cy="59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50000"/>
              </a:spcBef>
              <a:buFontTx/>
              <a:buNone/>
            </a:pPr>
            <a:r>
              <a:rPr kumimoji="0" lang="zh-CN" altLang="en-US" sz="2800" b="1" dirty="0">
                <a:solidFill>
                  <a:srgbClr val="FF0000"/>
                </a:solidFill>
                <a:latin typeface="微软雅黑" panose="020B0503020204020204" pitchFamily="34" charset="-122"/>
                <a:ea typeface="微软雅黑" panose="020B0503020204020204" pitchFamily="34" charset="-122"/>
              </a:rPr>
              <a:t>加速平动参考系中的惯性力： </a:t>
            </a:r>
            <a:endParaRPr kumimoji="0" lang="zh-CN" altLang="en-US" sz="2800"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Rectangle 4"/>
              <p:cNvSpPr>
                <a:spLocks noChangeArrowheads="1"/>
              </p:cNvSpPr>
              <p:nvPr/>
            </p:nvSpPr>
            <p:spPr bwMode="auto">
              <a:xfrm>
                <a:off x="356756" y="2443952"/>
                <a:ext cx="11737304" cy="106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zh-CN" altLang="en-US" sz="2800" dirty="0">
                    <a:latin typeface="微软雅黑" panose="020B0503020204020204" pitchFamily="34" charset="-122"/>
                    <a:ea typeface="微软雅黑" panose="020B0503020204020204" pitchFamily="34" charset="-122"/>
                  </a:rPr>
                  <a:t>  设另一参考系</a:t>
                </a:r>
                <a:r>
                  <a:rPr kumimoji="0" lang="en-US" altLang="zh-CN" b="1" i="1" dirty="0">
                    <a:ea typeface="微软雅黑" panose="020B0503020204020204" pitchFamily="34" charset="-122"/>
                    <a:cs typeface="Times New Roman" panose="02020603050405020304" pitchFamily="18" charset="0"/>
                  </a:rPr>
                  <a:t>S’</a:t>
                </a:r>
                <a:r>
                  <a:rPr kumimoji="0" lang="zh-CN" altLang="en-US" sz="2800" dirty="0">
                    <a:latin typeface="微软雅黑" panose="020B0503020204020204" pitchFamily="34" charset="-122"/>
                    <a:ea typeface="微软雅黑" panose="020B0503020204020204" pitchFamily="34" charset="-122"/>
                  </a:rPr>
                  <a:t>，相对于惯性系</a:t>
                </a:r>
                <a:r>
                  <a:rPr kumimoji="0" lang="en-US" altLang="zh-CN" b="1" i="1" dirty="0">
                    <a:ea typeface="微软雅黑" panose="020B0503020204020204" pitchFamily="34" charset="-122"/>
                    <a:cs typeface="Times New Roman" panose="02020603050405020304" pitchFamily="18" charset="0"/>
                  </a:rPr>
                  <a:t>S</a:t>
                </a:r>
                <a:r>
                  <a:rPr kumimoji="0" lang="zh-CN" altLang="en-US" sz="2800" dirty="0">
                    <a:ea typeface="微软雅黑" panose="020B0503020204020204" pitchFamily="34" charset="-122"/>
                    <a:cs typeface="Times New Roman" panose="02020603050405020304" pitchFamily="18" charset="0"/>
                  </a:rPr>
                  <a:t>以</a:t>
                </a:r>
                <a:r>
                  <a:rPr kumimoji="0" lang="zh-CN" altLang="en-US" sz="2800" dirty="0">
                    <a:solidFill>
                      <a:srgbClr val="FF0000"/>
                    </a:solidFill>
                    <a:latin typeface="微软雅黑" panose="020B0503020204020204" pitchFamily="34" charset="-122"/>
                    <a:ea typeface="微软雅黑" panose="020B0503020204020204" pitchFamily="34" charset="-122"/>
                  </a:rPr>
                  <a:t>加速度</a:t>
                </a:r>
                <a14:m>
                  <m:oMath xmlns:m="http://schemas.openxmlformats.org/officeDocument/2006/math">
                    <m:sSub>
                      <m:sSubPr>
                        <m:ctrlPr>
                          <a:rPr kumimoji="0" lang="en-US" altLang="zh-CN" b="1" i="1" smtClean="0">
                            <a:solidFill>
                              <a:srgbClr val="FF0000"/>
                            </a:solidFill>
                            <a:latin typeface="Cambria Math" panose="02040503050406030204" pitchFamily="18" charset="0"/>
                            <a:ea typeface="微软雅黑" panose="020B0503020204020204" pitchFamily="34" charset="-122"/>
                          </a:rPr>
                        </m:ctrlPr>
                      </m:sSubPr>
                      <m:e>
                        <m:acc>
                          <m:accPr>
                            <m:chr m:val="⃑"/>
                            <m:ctrlPr>
                              <a:rPr kumimoji="0" lang="en-US" altLang="zh-CN" b="1" i="1" smtClean="0">
                                <a:solidFill>
                                  <a:srgbClr val="FF0000"/>
                                </a:solidFill>
                                <a:latin typeface="Cambria Math" panose="02040503050406030204" pitchFamily="18" charset="0"/>
                                <a:ea typeface="微软雅黑" panose="020B0503020204020204" pitchFamily="34" charset="-122"/>
                              </a:rPr>
                            </m:ctrlPr>
                          </m:accPr>
                          <m:e>
                            <m:r>
                              <a:rPr kumimoji="0" lang="en-US" altLang="zh-CN" b="1" i="1" smtClean="0">
                                <a:solidFill>
                                  <a:srgbClr val="FF0000"/>
                                </a:solidFill>
                                <a:latin typeface="Cambria Math" panose="02040503050406030204" pitchFamily="18" charset="0"/>
                                <a:ea typeface="微软雅黑" panose="020B0503020204020204" pitchFamily="34" charset="-122"/>
                              </a:rPr>
                              <m:t>𝒂</m:t>
                            </m:r>
                          </m:e>
                        </m:acc>
                      </m:e>
                      <m:sub>
                        <m:r>
                          <a:rPr kumimoji="0" lang="en-US" altLang="zh-CN" b="1" i="1" smtClean="0">
                            <a:solidFill>
                              <a:srgbClr val="FF0000"/>
                            </a:solidFill>
                            <a:latin typeface="Cambria Math" panose="02040503050406030204" pitchFamily="18" charset="0"/>
                            <a:ea typeface="微软雅黑" panose="020B0503020204020204" pitchFamily="34" charset="-122"/>
                          </a:rPr>
                          <m:t>𝟎</m:t>
                        </m:r>
                      </m:sub>
                    </m:sSub>
                  </m:oMath>
                </a14:m>
                <a:r>
                  <a:rPr kumimoji="0" lang="zh-CN" altLang="en-US" sz="2800" dirty="0">
                    <a:latin typeface="微软雅黑" panose="020B0503020204020204" pitchFamily="34" charset="-122"/>
                    <a:ea typeface="微软雅黑" panose="020B0503020204020204" pitchFamily="34" charset="-122"/>
                  </a:rPr>
                  <a:t>平动。在</a:t>
                </a:r>
                <a:r>
                  <a:rPr kumimoji="0" lang="en-US" altLang="zh-CN" sz="2800" b="1" i="1" dirty="0">
                    <a:ea typeface="微软雅黑" panose="020B0503020204020204" pitchFamily="34" charset="-122"/>
                    <a:cs typeface="Times New Roman" panose="02020603050405020304" pitchFamily="18" charset="0"/>
                  </a:rPr>
                  <a:t>S’</a:t>
                </a:r>
                <a:r>
                  <a:rPr kumimoji="0" lang="zh-CN" altLang="en-US" sz="2800" dirty="0">
                    <a:latin typeface="微软雅黑" panose="020B0503020204020204" pitchFamily="34" charset="-122"/>
                    <a:ea typeface="微软雅黑" panose="020B0503020204020204" pitchFamily="34" charset="-122"/>
                  </a:rPr>
                  <a:t>参考系中，质点的加速度为</a:t>
                </a:r>
                <a14:m>
                  <m:oMath xmlns:m="http://schemas.openxmlformats.org/officeDocument/2006/math">
                    <m:sSup>
                      <m:sSupPr>
                        <m:ctrlPr>
                          <a:rPr kumimoji="0" lang="en-US" altLang="zh-CN" b="1" i="1" smtClean="0">
                            <a:latin typeface="Cambria Math" panose="02040503050406030204" pitchFamily="18" charset="0"/>
                            <a:ea typeface="微软雅黑" panose="020B0503020204020204" pitchFamily="34" charset="-122"/>
                          </a:rPr>
                        </m:ctrlPr>
                      </m:sSupPr>
                      <m:e>
                        <m:acc>
                          <m:accPr>
                            <m:chr m:val="⃑"/>
                            <m:ctrlPr>
                              <a:rPr kumimoji="0" lang="en-US" altLang="zh-CN" b="1" i="1" smtClean="0">
                                <a:latin typeface="Cambria Math" panose="02040503050406030204" pitchFamily="18" charset="0"/>
                                <a:ea typeface="微软雅黑" panose="020B0503020204020204" pitchFamily="34" charset="-122"/>
                              </a:rPr>
                            </m:ctrlPr>
                          </m:accPr>
                          <m:e>
                            <m:r>
                              <a:rPr kumimoji="0" lang="en-US" altLang="zh-CN" b="1" i="1" smtClean="0">
                                <a:latin typeface="Cambria Math" panose="02040503050406030204" pitchFamily="18" charset="0"/>
                                <a:ea typeface="微软雅黑" panose="020B0503020204020204" pitchFamily="34" charset="-122"/>
                              </a:rPr>
                              <m:t>𝒂</m:t>
                            </m:r>
                          </m:e>
                        </m:acc>
                      </m:e>
                      <m:sup>
                        <m:r>
                          <a:rPr kumimoji="0" lang="en-US" altLang="zh-CN" b="1" i="1" smtClean="0">
                            <a:latin typeface="Cambria Math" panose="02040503050406030204" pitchFamily="18" charset="0"/>
                            <a:ea typeface="微软雅黑" panose="020B0503020204020204" pitchFamily="34" charset="-122"/>
                          </a:rPr>
                          <m:t>′</m:t>
                        </m:r>
                      </m:sup>
                    </m:sSup>
                  </m:oMath>
                </a14:m>
                <a:r>
                  <a:rPr kumimoji="0" lang="zh-CN" altLang="en-US" sz="2800" dirty="0">
                    <a:latin typeface="微软雅黑" panose="020B0503020204020204" pitchFamily="34" charset="-122"/>
                    <a:ea typeface="微软雅黑" panose="020B0503020204020204" pitchFamily="34" charset="-122"/>
                  </a:rPr>
                  <a:t>。</a:t>
                </a:r>
                <a:endParaRPr kumimoji="0" lang="en-US" altLang="zh-CN" dirty="0">
                  <a:latin typeface="微软雅黑" panose="020B0503020204020204" pitchFamily="34" charset="-122"/>
                  <a:ea typeface="微软雅黑" panose="020B0503020204020204" pitchFamily="34" charset="-122"/>
                </a:endParaRPr>
              </a:p>
            </p:txBody>
          </p:sp>
        </mc:Choice>
        <mc:Fallback>
          <p:sp>
            <p:nvSpPr>
              <p:cNvPr id="5" name="Rectangle 4"/>
              <p:cNvSpPr>
                <a:spLocks noRot="1" noChangeAspect="1" noMove="1" noResize="1" noEditPoints="1" noAdjustHandles="1" noChangeArrowheads="1" noChangeShapeType="1" noTextEdit="1"/>
              </p:cNvSpPr>
              <p:nvPr/>
            </p:nvSpPr>
            <p:spPr bwMode="auto">
              <a:xfrm>
                <a:off x="356756" y="2443952"/>
                <a:ext cx="11737304" cy="1065869"/>
              </a:xfrm>
              <a:prstGeom prst="rect">
                <a:avLst/>
              </a:prstGeom>
              <a:blipFill rotWithShape="1">
                <a:blip r:embed="rId2"/>
                <a:stretch>
                  <a:fillRect l="-4" t="-44" r="4" b="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4"/>
          <p:cNvSpPr>
            <a:spLocks noChangeArrowheads="1"/>
          </p:cNvSpPr>
          <p:nvPr/>
        </p:nvSpPr>
        <p:spPr bwMode="auto">
          <a:xfrm>
            <a:off x="468416" y="3609332"/>
            <a:ext cx="40721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zh-CN" altLang="en-US" sz="2800" dirty="0">
                <a:latin typeface="微软雅黑" panose="020B0503020204020204" pitchFamily="34" charset="-122"/>
                <a:ea typeface="微软雅黑" panose="020B0503020204020204" pitchFamily="34" charset="-122"/>
              </a:rPr>
              <a:t>  由运动的相对性可知：</a:t>
            </a:r>
            <a:endParaRPr kumimoji="0"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4540606" y="3547777"/>
                <a:ext cx="2281650" cy="584775"/>
              </a:xfrm>
              <a:prstGeom prst="rect">
                <a:avLst/>
              </a:prstGeom>
            </p:spPr>
            <p:txBody>
              <a:bodyPr wrap="none">
                <a:spAutoFit/>
              </a:bodyPr>
              <a:lstStyle/>
              <a:p>
                <a14:m>
                  <m:oMath xmlns:m="http://schemas.openxmlformats.org/officeDocument/2006/math">
                    <m:acc>
                      <m:accPr>
                        <m:chr m:val="⃑"/>
                        <m:ctrlPr>
                          <a:rPr kumimoji="0" lang="zh-CN" altLang="en-US" sz="3200" b="1" i="1" smtClean="0">
                            <a:latin typeface="Cambria Math" panose="02040503050406030204" pitchFamily="18" charset="0"/>
                            <a:ea typeface="微软雅黑" panose="020B0503020204020204" pitchFamily="34" charset="-122"/>
                          </a:rPr>
                        </m:ctrlPr>
                      </m:accPr>
                      <m:e>
                        <m:r>
                          <a:rPr kumimoji="0" lang="en-US" altLang="zh-CN" sz="3200" b="1" i="1" smtClean="0">
                            <a:latin typeface="Cambria Math" panose="02040503050406030204" pitchFamily="18" charset="0"/>
                            <a:ea typeface="微软雅黑" panose="020B0503020204020204" pitchFamily="34" charset="-122"/>
                          </a:rPr>
                          <m:t>𝒂</m:t>
                        </m:r>
                      </m:e>
                    </m:acc>
                    <m:r>
                      <a:rPr kumimoji="0" lang="en-US" altLang="zh-CN" sz="3200" b="1" i="1" smtClean="0">
                        <a:latin typeface="Cambria Math" panose="02040503050406030204" pitchFamily="18" charset="0"/>
                        <a:ea typeface="Cambria Math" panose="02040503050406030204" pitchFamily="18" charset="0"/>
                      </a:rPr>
                      <m:t>=</m:t>
                    </m:r>
                  </m:oMath>
                </a14:m>
                <a:r>
                  <a:rPr kumimoji="0" lang="en-US" altLang="zh-CN" sz="3200" b="1" dirty="0">
                    <a:ea typeface="微软雅黑" panose="020B0503020204020204" pitchFamily="34" charset="-122"/>
                  </a:rPr>
                  <a:t> </a:t>
                </a:r>
                <a14:m>
                  <m:oMath xmlns:m="http://schemas.openxmlformats.org/officeDocument/2006/math">
                    <m:sSup>
                      <m:sSupPr>
                        <m:ctrlPr>
                          <a:rPr kumimoji="0" lang="en-US" altLang="zh-CN" sz="3200" b="1" i="1" smtClean="0">
                            <a:latin typeface="Cambria Math" panose="02040503050406030204" pitchFamily="18" charset="0"/>
                            <a:ea typeface="微软雅黑" panose="020B0503020204020204" pitchFamily="34" charset="-122"/>
                          </a:rPr>
                        </m:ctrlPr>
                      </m:sSupPr>
                      <m:e>
                        <m:acc>
                          <m:accPr>
                            <m:chr m:val="⃑"/>
                            <m:ctrlPr>
                              <a:rPr kumimoji="0" lang="en-US" altLang="zh-CN" sz="3200" b="1" i="1" smtClean="0">
                                <a:latin typeface="Cambria Math" panose="02040503050406030204" pitchFamily="18" charset="0"/>
                                <a:ea typeface="微软雅黑" panose="020B0503020204020204" pitchFamily="34" charset="-122"/>
                              </a:rPr>
                            </m:ctrlPr>
                          </m:accPr>
                          <m:e>
                            <m:r>
                              <a:rPr kumimoji="0" lang="en-US" altLang="zh-CN" sz="3200" b="1" i="1" smtClean="0">
                                <a:latin typeface="Cambria Math" panose="02040503050406030204" pitchFamily="18" charset="0"/>
                                <a:ea typeface="微软雅黑" panose="020B0503020204020204" pitchFamily="34" charset="-122"/>
                              </a:rPr>
                              <m:t>𝒂</m:t>
                            </m:r>
                          </m:e>
                        </m:acc>
                      </m:e>
                      <m:sup>
                        <m:r>
                          <a:rPr kumimoji="0" lang="en-US" altLang="zh-CN" sz="3200" b="1" i="1" smtClean="0">
                            <a:latin typeface="Cambria Math" panose="02040503050406030204" pitchFamily="18" charset="0"/>
                            <a:ea typeface="微软雅黑" panose="020B0503020204020204" pitchFamily="34" charset="-122"/>
                          </a:rPr>
                          <m:t>′</m:t>
                        </m:r>
                      </m:sup>
                    </m:sSup>
                    <m:r>
                      <a:rPr kumimoji="0" lang="en-US" altLang="zh-CN" sz="3200" b="1" i="1" smtClean="0">
                        <a:latin typeface="Cambria Math" panose="02040503050406030204" pitchFamily="18" charset="0"/>
                        <a:ea typeface="Cambria Math" panose="02040503050406030204" pitchFamily="18" charset="0"/>
                      </a:rPr>
                      <m:t>+</m:t>
                    </m:r>
                    <m:sSub>
                      <m:sSubPr>
                        <m:ctrlPr>
                          <a:rPr kumimoji="0" lang="en-US" altLang="zh-CN" sz="3200" b="1" i="1" smtClean="0">
                            <a:latin typeface="Cambria Math" panose="02040503050406030204" pitchFamily="18" charset="0"/>
                            <a:ea typeface="微软雅黑" panose="020B0503020204020204" pitchFamily="34" charset="-122"/>
                          </a:rPr>
                        </m:ctrlPr>
                      </m:sSubPr>
                      <m:e>
                        <m:acc>
                          <m:accPr>
                            <m:chr m:val="⃑"/>
                            <m:ctrlPr>
                              <a:rPr kumimoji="0" lang="en-US" altLang="zh-CN" sz="3200" b="1" i="1" smtClean="0">
                                <a:latin typeface="Cambria Math" panose="02040503050406030204" pitchFamily="18" charset="0"/>
                                <a:ea typeface="微软雅黑" panose="020B0503020204020204" pitchFamily="34" charset="-122"/>
                              </a:rPr>
                            </m:ctrlPr>
                          </m:accPr>
                          <m:e>
                            <m:r>
                              <a:rPr kumimoji="0" lang="en-US" altLang="zh-CN" sz="3200" b="1" i="1" smtClean="0">
                                <a:latin typeface="Cambria Math" panose="02040503050406030204" pitchFamily="18" charset="0"/>
                                <a:ea typeface="微软雅黑" panose="020B0503020204020204" pitchFamily="34" charset="-122"/>
                              </a:rPr>
                              <m:t>𝒂</m:t>
                            </m:r>
                          </m:e>
                        </m:acc>
                      </m:e>
                      <m:sub>
                        <m:r>
                          <a:rPr kumimoji="0" lang="en-US" altLang="zh-CN" sz="3200" b="1" i="1" smtClean="0">
                            <a:latin typeface="Cambria Math" panose="02040503050406030204" pitchFamily="18" charset="0"/>
                            <a:ea typeface="微软雅黑" panose="020B0503020204020204" pitchFamily="34" charset="-122"/>
                          </a:rPr>
                          <m:t>𝟎</m:t>
                        </m:r>
                      </m:sub>
                    </m:sSub>
                  </m:oMath>
                </a14:m>
                <a:endParaRPr lang="zh-CN" altLang="en-US" sz="3200" dirty="0"/>
              </a:p>
            </p:txBody>
          </p:sp>
        </mc:Choice>
        <mc:Fallback>
          <p:sp>
            <p:nvSpPr>
              <p:cNvPr id="7" name="矩形 6"/>
              <p:cNvSpPr>
                <a:spLocks noRot="1" noChangeAspect="1" noMove="1" noResize="1" noEditPoints="1" noAdjustHandles="1" noChangeArrowheads="1" noChangeShapeType="1" noTextEdit="1"/>
              </p:cNvSpPr>
              <p:nvPr/>
            </p:nvSpPr>
            <p:spPr>
              <a:xfrm>
                <a:off x="4540606" y="3547777"/>
                <a:ext cx="2281650" cy="584775"/>
              </a:xfrm>
              <a:prstGeom prst="rect">
                <a:avLst/>
              </a:prstGeom>
              <a:blipFill rotWithShape="1">
                <a:blip r:embed="rId3"/>
                <a:stretch>
                  <a:fillRect l="-16" t="-5" r="20" b="104"/>
                </a:stretch>
              </a:blipFill>
            </p:spPr>
            <p:txBody>
              <a:bodyPr/>
              <a:lstStyle/>
              <a:p>
                <a:r>
                  <a:rPr lang="zh-CN" altLang="en-US">
                    <a:noFill/>
                  </a:rPr>
                  <a:t> </a:t>
                </a:r>
              </a:p>
            </p:txBody>
          </p:sp>
        </mc:Fallback>
      </mc:AlternateContent>
      <p:sp>
        <p:nvSpPr>
          <p:cNvPr id="8" name="右箭头 7"/>
          <p:cNvSpPr/>
          <p:nvPr/>
        </p:nvSpPr>
        <p:spPr>
          <a:xfrm>
            <a:off x="767408" y="4574573"/>
            <a:ext cx="864096" cy="412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9" name="矩形 8"/>
              <p:cNvSpPr/>
              <p:nvPr/>
            </p:nvSpPr>
            <p:spPr>
              <a:xfrm>
                <a:off x="1847528" y="4417871"/>
                <a:ext cx="6906506" cy="6446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kumimoji="0" lang="zh-CN" altLang="en-US" sz="3200" b="1" i="1" smtClean="0">
                              <a:latin typeface="Cambria Math" panose="02040503050406030204" pitchFamily="18" charset="0"/>
                              <a:ea typeface="微软雅黑" panose="020B0503020204020204" pitchFamily="34" charset="-122"/>
                            </a:rPr>
                          </m:ctrlPr>
                        </m:accPr>
                        <m:e>
                          <m:r>
                            <a:rPr kumimoji="0" lang="en-US" altLang="zh-CN" sz="3200" b="1" i="1" smtClean="0">
                              <a:latin typeface="Cambria Math" panose="02040503050406030204" pitchFamily="18" charset="0"/>
                              <a:ea typeface="微软雅黑" panose="020B0503020204020204" pitchFamily="34" charset="-122"/>
                            </a:rPr>
                            <m:t>𝑭</m:t>
                          </m:r>
                        </m:e>
                      </m:acc>
                      <m:r>
                        <a:rPr kumimoji="0" lang="en-US" altLang="zh-CN" sz="3200" b="1" i="1" smtClean="0">
                          <a:latin typeface="Cambria Math" panose="02040503050406030204" pitchFamily="18" charset="0"/>
                          <a:ea typeface="Cambria Math" panose="02040503050406030204" pitchFamily="18" charset="0"/>
                        </a:rPr>
                        <m:t>=</m:t>
                      </m:r>
                      <m:r>
                        <a:rPr kumimoji="0" lang="en-US" altLang="zh-CN" sz="3200" b="1" i="1" smtClean="0">
                          <a:latin typeface="Cambria Math" panose="02040503050406030204" pitchFamily="18" charset="0"/>
                          <a:ea typeface="Cambria Math" panose="02040503050406030204" pitchFamily="18" charset="0"/>
                        </a:rPr>
                        <m:t>𝒎</m:t>
                      </m:r>
                      <m:acc>
                        <m:accPr>
                          <m:chr m:val="⃑"/>
                          <m:ctrlPr>
                            <a:rPr kumimoji="0" lang="zh-CN" altLang="en-US" sz="3200" b="1" i="1" smtClean="0">
                              <a:latin typeface="Cambria Math" panose="02040503050406030204" pitchFamily="18" charset="0"/>
                              <a:ea typeface="微软雅黑" panose="020B0503020204020204" pitchFamily="34" charset="-122"/>
                            </a:rPr>
                          </m:ctrlPr>
                        </m:accPr>
                        <m:e>
                          <m:r>
                            <a:rPr kumimoji="0" lang="en-US" altLang="zh-CN" sz="3200" b="1" i="1" smtClean="0">
                              <a:latin typeface="Cambria Math" panose="02040503050406030204" pitchFamily="18" charset="0"/>
                              <a:ea typeface="微软雅黑" panose="020B0503020204020204" pitchFamily="34" charset="-122"/>
                            </a:rPr>
                            <m:t>𝒂</m:t>
                          </m:r>
                        </m:e>
                      </m:acc>
                      <m:r>
                        <a:rPr kumimoji="0" lang="en-US" altLang="zh-CN" sz="3200" b="1" i="1" smtClean="0">
                          <a:latin typeface="Cambria Math" panose="02040503050406030204" pitchFamily="18" charset="0"/>
                          <a:ea typeface="Cambria Math" panose="02040503050406030204" pitchFamily="18" charset="0"/>
                        </a:rPr>
                        <m:t>=</m:t>
                      </m:r>
                      <m:r>
                        <a:rPr kumimoji="0" lang="en-US" altLang="zh-CN" sz="3200" b="1" i="1" smtClean="0">
                          <a:latin typeface="Cambria Math" panose="02040503050406030204" pitchFamily="18" charset="0"/>
                          <a:ea typeface="Cambria Math" panose="02040503050406030204" pitchFamily="18" charset="0"/>
                        </a:rPr>
                        <m:t>𝒎</m:t>
                      </m:r>
                      <m:d>
                        <m:dPr>
                          <m:ctrlPr>
                            <a:rPr kumimoji="0" lang="en-US" altLang="zh-CN" sz="3200" b="1" i="1" smtClean="0">
                              <a:latin typeface="Cambria Math" panose="02040503050406030204" pitchFamily="18" charset="0"/>
                              <a:ea typeface="Cambria Math" panose="02040503050406030204" pitchFamily="18" charset="0"/>
                            </a:rPr>
                          </m:ctrlPr>
                        </m:dPr>
                        <m:e>
                          <m:sSup>
                            <m:sSupPr>
                              <m:ctrlPr>
                                <a:rPr kumimoji="0" lang="en-US" altLang="zh-CN" sz="3200" b="1" i="1" smtClean="0">
                                  <a:latin typeface="Cambria Math" panose="02040503050406030204" pitchFamily="18" charset="0"/>
                                  <a:ea typeface="微软雅黑" panose="020B0503020204020204" pitchFamily="34" charset="-122"/>
                                </a:rPr>
                              </m:ctrlPr>
                            </m:sSupPr>
                            <m:e>
                              <m:acc>
                                <m:accPr>
                                  <m:chr m:val="⃑"/>
                                  <m:ctrlPr>
                                    <a:rPr kumimoji="0" lang="en-US" altLang="zh-CN" sz="3200" b="1" i="1" smtClean="0">
                                      <a:latin typeface="Cambria Math" panose="02040503050406030204" pitchFamily="18" charset="0"/>
                                      <a:ea typeface="微软雅黑" panose="020B0503020204020204" pitchFamily="34" charset="-122"/>
                                    </a:rPr>
                                  </m:ctrlPr>
                                </m:accPr>
                                <m:e>
                                  <m:r>
                                    <a:rPr kumimoji="0" lang="en-US" altLang="zh-CN" sz="3200" b="1" i="1" smtClean="0">
                                      <a:latin typeface="Cambria Math" panose="02040503050406030204" pitchFamily="18" charset="0"/>
                                      <a:ea typeface="微软雅黑" panose="020B0503020204020204" pitchFamily="34" charset="-122"/>
                                    </a:rPr>
                                    <m:t>𝒂</m:t>
                                  </m:r>
                                </m:e>
                              </m:acc>
                            </m:e>
                            <m:sup>
                              <m:r>
                                <a:rPr kumimoji="0" lang="en-US" altLang="zh-CN" sz="3200" b="1" i="1" smtClean="0">
                                  <a:latin typeface="Cambria Math" panose="02040503050406030204" pitchFamily="18" charset="0"/>
                                  <a:ea typeface="微软雅黑" panose="020B0503020204020204" pitchFamily="34" charset="-122"/>
                                </a:rPr>
                                <m:t>′</m:t>
                              </m:r>
                            </m:sup>
                          </m:sSup>
                          <m:r>
                            <a:rPr kumimoji="0" lang="en-US" altLang="zh-CN" sz="3200" b="1" i="1" smtClean="0">
                              <a:latin typeface="Cambria Math" panose="02040503050406030204" pitchFamily="18" charset="0"/>
                              <a:ea typeface="Cambria Math" panose="02040503050406030204" pitchFamily="18" charset="0"/>
                            </a:rPr>
                            <m:t>+</m:t>
                          </m:r>
                          <m:sSub>
                            <m:sSubPr>
                              <m:ctrlPr>
                                <a:rPr kumimoji="0" lang="en-US" altLang="zh-CN" sz="3200" b="1" i="1" smtClean="0">
                                  <a:latin typeface="Cambria Math" panose="02040503050406030204" pitchFamily="18" charset="0"/>
                                  <a:ea typeface="微软雅黑" panose="020B0503020204020204" pitchFamily="34" charset="-122"/>
                                </a:rPr>
                              </m:ctrlPr>
                            </m:sSubPr>
                            <m:e>
                              <m:acc>
                                <m:accPr>
                                  <m:chr m:val="⃑"/>
                                  <m:ctrlPr>
                                    <a:rPr kumimoji="0" lang="en-US" altLang="zh-CN" sz="3200" b="1" i="1" smtClean="0">
                                      <a:latin typeface="Cambria Math" panose="02040503050406030204" pitchFamily="18" charset="0"/>
                                      <a:ea typeface="微软雅黑" panose="020B0503020204020204" pitchFamily="34" charset="-122"/>
                                    </a:rPr>
                                  </m:ctrlPr>
                                </m:accPr>
                                <m:e>
                                  <m:r>
                                    <a:rPr kumimoji="0" lang="en-US" altLang="zh-CN" sz="3200" b="1" i="1" smtClean="0">
                                      <a:latin typeface="Cambria Math" panose="02040503050406030204" pitchFamily="18" charset="0"/>
                                      <a:ea typeface="微软雅黑" panose="020B0503020204020204" pitchFamily="34" charset="-122"/>
                                    </a:rPr>
                                    <m:t>𝒂</m:t>
                                  </m:r>
                                </m:e>
                              </m:acc>
                            </m:e>
                            <m:sub>
                              <m:r>
                                <a:rPr kumimoji="0" lang="en-US" altLang="zh-CN" sz="3200" b="1" i="1" smtClean="0">
                                  <a:latin typeface="Cambria Math" panose="02040503050406030204" pitchFamily="18" charset="0"/>
                                  <a:ea typeface="微软雅黑" panose="020B0503020204020204" pitchFamily="34" charset="-122"/>
                                </a:rPr>
                                <m:t>𝟎</m:t>
                              </m:r>
                            </m:sub>
                          </m:sSub>
                        </m:e>
                      </m:d>
                      <m:r>
                        <a:rPr kumimoji="0" lang="en-US" altLang="zh-CN" sz="3200" b="1" i="1" smtClean="0">
                          <a:latin typeface="Cambria Math" panose="02040503050406030204" pitchFamily="18" charset="0"/>
                          <a:ea typeface="Cambria Math" panose="02040503050406030204" pitchFamily="18" charset="0"/>
                        </a:rPr>
                        <m:t>=</m:t>
                      </m:r>
                      <m:r>
                        <a:rPr kumimoji="0" lang="en-US" altLang="zh-CN" sz="3200" b="1" i="1" smtClean="0">
                          <a:latin typeface="Cambria Math" panose="02040503050406030204" pitchFamily="18" charset="0"/>
                          <a:ea typeface="Cambria Math" panose="02040503050406030204" pitchFamily="18" charset="0"/>
                        </a:rPr>
                        <m:t>𝒎</m:t>
                      </m:r>
                      <m:sSup>
                        <m:sSupPr>
                          <m:ctrlPr>
                            <a:rPr kumimoji="0" lang="en-US" altLang="zh-CN" sz="3200" b="1" i="1" smtClean="0">
                              <a:latin typeface="Cambria Math" panose="02040503050406030204" pitchFamily="18" charset="0"/>
                              <a:ea typeface="微软雅黑" panose="020B0503020204020204" pitchFamily="34" charset="-122"/>
                            </a:rPr>
                          </m:ctrlPr>
                        </m:sSupPr>
                        <m:e>
                          <m:acc>
                            <m:accPr>
                              <m:chr m:val="⃑"/>
                              <m:ctrlPr>
                                <a:rPr kumimoji="0" lang="en-US" altLang="zh-CN" sz="3200" b="1" i="1" smtClean="0">
                                  <a:latin typeface="Cambria Math" panose="02040503050406030204" pitchFamily="18" charset="0"/>
                                  <a:ea typeface="微软雅黑" panose="020B0503020204020204" pitchFamily="34" charset="-122"/>
                                </a:rPr>
                              </m:ctrlPr>
                            </m:accPr>
                            <m:e>
                              <m:r>
                                <a:rPr kumimoji="0" lang="en-US" altLang="zh-CN" sz="3200" b="1" i="1" smtClean="0">
                                  <a:latin typeface="Cambria Math" panose="02040503050406030204" pitchFamily="18" charset="0"/>
                                  <a:ea typeface="微软雅黑" panose="020B0503020204020204" pitchFamily="34" charset="-122"/>
                                </a:rPr>
                                <m:t>𝒂</m:t>
                              </m:r>
                            </m:e>
                          </m:acc>
                        </m:e>
                        <m:sup>
                          <m:r>
                            <a:rPr kumimoji="0" lang="en-US" altLang="zh-CN" sz="3200" b="1" i="1" smtClean="0">
                              <a:latin typeface="Cambria Math" panose="02040503050406030204" pitchFamily="18" charset="0"/>
                              <a:ea typeface="微软雅黑" panose="020B0503020204020204" pitchFamily="34" charset="-122"/>
                            </a:rPr>
                            <m:t>′</m:t>
                          </m:r>
                        </m:sup>
                      </m:sSup>
                      <m:r>
                        <a:rPr kumimoji="0" lang="en-US" altLang="zh-CN" sz="3200" b="1" i="1" smtClean="0">
                          <a:latin typeface="Cambria Math" panose="02040503050406030204" pitchFamily="18" charset="0"/>
                          <a:ea typeface="Cambria Math" panose="02040503050406030204" pitchFamily="18" charset="0"/>
                        </a:rPr>
                        <m:t>+</m:t>
                      </m:r>
                      <m:r>
                        <a:rPr kumimoji="0" lang="en-US" altLang="zh-CN" sz="3200" b="1" i="1" smtClean="0">
                          <a:latin typeface="Cambria Math" panose="02040503050406030204" pitchFamily="18" charset="0"/>
                          <a:ea typeface="Cambria Math" panose="02040503050406030204" pitchFamily="18" charset="0"/>
                        </a:rPr>
                        <m:t>𝒎</m:t>
                      </m:r>
                      <m:sSub>
                        <m:sSubPr>
                          <m:ctrlPr>
                            <a:rPr kumimoji="0" lang="en-US" altLang="zh-CN" sz="3200" b="1" i="1" smtClean="0">
                              <a:latin typeface="Cambria Math" panose="02040503050406030204" pitchFamily="18" charset="0"/>
                              <a:ea typeface="微软雅黑" panose="020B0503020204020204" pitchFamily="34" charset="-122"/>
                            </a:rPr>
                          </m:ctrlPr>
                        </m:sSubPr>
                        <m:e>
                          <m:acc>
                            <m:accPr>
                              <m:chr m:val="⃑"/>
                              <m:ctrlPr>
                                <a:rPr kumimoji="0" lang="en-US" altLang="zh-CN" sz="3200" b="1" i="1" smtClean="0">
                                  <a:latin typeface="Cambria Math" panose="02040503050406030204" pitchFamily="18" charset="0"/>
                                  <a:ea typeface="微软雅黑" panose="020B0503020204020204" pitchFamily="34" charset="-122"/>
                                </a:rPr>
                              </m:ctrlPr>
                            </m:accPr>
                            <m:e>
                              <m:r>
                                <a:rPr kumimoji="0" lang="en-US" altLang="zh-CN" sz="3200" b="1" i="1" smtClean="0">
                                  <a:latin typeface="Cambria Math" panose="02040503050406030204" pitchFamily="18" charset="0"/>
                                  <a:ea typeface="微软雅黑" panose="020B0503020204020204" pitchFamily="34" charset="-122"/>
                                </a:rPr>
                                <m:t>𝒂</m:t>
                              </m:r>
                            </m:e>
                          </m:acc>
                        </m:e>
                        <m:sub>
                          <m:r>
                            <a:rPr kumimoji="0" lang="en-US" altLang="zh-CN" sz="3200" b="1" i="1" smtClean="0">
                              <a:latin typeface="Cambria Math" panose="02040503050406030204" pitchFamily="18" charset="0"/>
                              <a:ea typeface="微软雅黑" panose="020B0503020204020204" pitchFamily="34" charset="-122"/>
                            </a:rPr>
                            <m:t>𝟎</m:t>
                          </m:r>
                        </m:sub>
                      </m:sSub>
                    </m:oMath>
                  </m:oMathPara>
                </a14:m>
                <a:endParaRPr lang="zh-CN" altLang="en-US" sz="3200" dirty="0"/>
              </a:p>
            </p:txBody>
          </p:sp>
        </mc:Choice>
        <mc:Fallback>
          <p:sp>
            <p:nvSpPr>
              <p:cNvPr id="9" name="矩形 8"/>
              <p:cNvSpPr>
                <a:spLocks noRot="1" noChangeAspect="1" noMove="1" noResize="1" noEditPoints="1" noAdjustHandles="1" noChangeArrowheads="1" noChangeShapeType="1" noTextEdit="1"/>
              </p:cNvSpPr>
              <p:nvPr/>
            </p:nvSpPr>
            <p:spPr>
              <a:xfrm>
                <a:off x="1847528" y="4417871"/>
                <a:ext cx="6906506" cy="644664"/>
              </a:xfrm>
              <a:prstGeom prst="rect">
                <a:avLst/>
              </a:prstGeom>
              <a:blipFill rotWithShape="1">
                <a:blip r:embed="rId4"/>
                <a:stretch>
                  <a:fillRect l="-5" t="-27" r="8" b="49"/>
                </a:stretch>
              </a:blipFill>
            </p:spPr>
            <p:txBody>
              <a:bodyPr/>
              <a:lstStyle/>
              <a:p>
                <a:r>
                  <a:rPr lang="zh-CN" altLang="en-US">
                    <a:noFill/>
                  </a:rPr>
                  <a:t> </a:t>
                </a:r>
              </a:p>
            </p:txBody>
          </p:sp>
        </mc:Fallback>
      </mc:AlternateContent>
      <p:sp>
        <p:nvSpPr>
          <p:cNvPr id="10" name="右箭头 9"/>
          <p:cNvSpPr/>
          <p:nvPr/>
        </p:nvSpPr>
        <p:spPr>
          <a:xfrm>
            <a:off x="752872" y="5437663"/>
            <a:ext cx="864096" cy="412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1" name="矩形 10"/>
              <p:cNvSpPr/>
              <p:nvPr/>
            </p:nvSpPr>
            <p:spPr>
              <a:xfrm>
                <a:off x="1981926" y="5321557"/>
                <a:ext cx="3810274" cy="6446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zh-CN" altLang="en-US" sz="3200" b="1" i="1" smtClean="0">
                              <a:latin typeface="Cambria Math" panose="02040503050406030204" pitchFamily="18" charset="0"/>
                              <a:ea typeface="微软雅黑" panose="020B0503020204020204" pitchFamily="34" charset="-122"/>
                            </a:rPr>
                          </m:ctrlPr>
                        </m:accPr>
                        <m:e>
                          <m:r>
                            <a:rPr lang="en-US" altLang="zh-CN" sz="3200" b="1" i="1">
                              <a:latin typeface="Cambria Math" panose="02040503050406030204" pitchFamily="18" charset="0"/>
                              <a:ea typeface="微软雅黑" panose="020B0503020204020204" pitchFamily="34" charset="-122"/>
                            </a:rPr>
                            <m:t>𝑭</m:t>
                          </m:r>
                        </m:e>
                      </m:acc>
                      <m:r>
                        <a:rPr lang="en-US" altLang="zh-CN" sz="3200" b="1" i="1" smtClean="0">
                          <a:latin typeface="Cambria Math" panose="02040503050406030204" pitchFamily="18" charset="0"/>
                          <a:ea typeface="Cambria Math" panose="02040503050406030204" pitchFamily="18" charset="0"/>
                        </a:rPr>
                        <m:t>+</m:t>
                      </m:r>
                      <m:d>
                        <m:dPr>
                          <m:ctrlPr>
                            <a:rPr lang="en-US" altLang="zh-CN" sz="3200" b="1" i="1">
                              <a:latin typeface="Cambria Math" panose="02040503050406030204" pitchFamily="18" charset="0"/>
                              <a:ea typeface="Cambria Math" panose="02040503050406030204" pitchFamily="18" charset="0"/>
                            </a:rPr>
                          </m:ctrlPr>
                        </m:dPr>
                        <m:e>
                          <m:r>
                            <a:rPr lang="en-US" altLang="zh-CN" sz="3200" b="1" i="1" smtClean="0">
                              <a:solidFill>
                                <a:srgbClr val="FF0000"/>
                              </a:solidFill>
                              <a:latin typeface="Cambria Math" panose="02040503050406030204" pitchFamily="18" charset="0"/>
                              <a:ea typeface="Cambria Math" panose="02040503050406030204" pitchFamily="18" charset="0"/>
                            </a:rPr>
                            <m:t>−</m:t>
                          </m:r>
                          <m:r>
                            <a:rPr lang="en-US" altLang="zh-CN" sz="3200" b="1" i="1" smtClean="0">
                              <a:solidFill>
                                <a:srgbClr val="FF0000"/>
                              </a:solidFill>
                              <a:latin typeface="Cambria Math" panose="02040503050406030204" pitchFamily="18" charset="0"/>
                              <a:ea typeface="Cambria Math" panose="02040503050406030204" pitchFamily="18" charset="0"/>
                            </a:rPr>
                            <m:t>𝒎</m:t>
                          </m:r>
                          <m:sSub>
                            <m:sSubPr>
                              <m:ctrlPr>
                                <a:rPr lang="en-US" altLang="zh-CN" sz="3200" b="1" i="1">
                                  <a:solidFill>
                                    <a:srgbClr val="FF0000"/>
                                  </a:solidFill>
                                  <a:latin typeface="Cambria Math" panose="02040503050406030204" pitchFamily="18" charset="0"/>
                                  <a:ea typeface="微软雅黑" panose="020B0503020204020204" pitchFamily="34" charset="-122"/>
                                </a:rPr>
                              </m:ctrlPr>
                            </m:sSubPr>
                            <m:e>
                              <m:acc>
                                <m:accPr>
                                  <m:chr m:val="⃑"/>
                                  <m:ctrlPr>
                                    <a:rPr lang="en-US" altLang="zh-CN" sz="3200" b="1" i="1">
                                      <a:solidFill>
                                        <a:srgbClr val="FF0000"/>
                                      </a:solidFill>
                                      <a:latin typeface="Cambria Math" panose="02040503050406030204" pitchFamily="18" charset="0"/>
                                      <a:ea typeface="微软雅黑" panose="020B0503020204020204" pitchFamily="34" charset="-122"/>
                                    </a:rPr>
                                  </m:ctrlPr>
                                </m:accPr>
                                <m:e>
                                  <m:r>
                                    <a:rPr lang="en-US" altLang="zh-CN" sz="3200" b="1" i="1">
                                      <a:solidFill>
                                        <a:srgbClr val="FF0000"/>
                                      </a:solidFill>
                                      <a:latin typeface="Cambria Math" panose="02040503050406030204" pitchFamily="18" charset="0"/>
                                      <a:ea typeface="微软雅黑" panose="020B0503020204020204" pitchFamily="34" charset="-122"/>
                                    </a:rPr>
                                    <m:t>𝒂</m:t>
                                  </m:r>
                                </m:e>
                              </m:acc>
                            </m:e>
                            <m:sub>
                              <m:r>
                                <a:rPr lang="en-US" altLang="zh-CN" sz="3200" b="1" i="1">
                                  <a:solidFill>
                                    <a:srgbClr val="FF0000"/>
                                  </a:solidFill>
                                  <a:latin typeface="Cambria Math" panose="02040503050406030204" pitchFamily="18" charset="0"/>
                                  <a:ea typeface="微软雅黑" panose="020B0503020204020204" pitchFamily="34" charset="-122"/>
                                </a:rPr>
                                <m:t>𝟎</m:t>
                              </m:r>
                            </m:sub>
                          </m:sSub>
                        </m:e>
                      </m:d>
                      <m:r>
                        <a:rPr lang="en-US" altLang="zh-CN" sz="3200" b="1" i="1">
                          <a:latin typeface="Cambria Math" panose="02040503050406030204" pitchFamily="18" charset="0"/>
                          <a:ea typeface="Cambria Math" panose="02040503050406030204" pitchFamily="18" charset="0"/>
                        </a:rPr>
                        <m:t>=</m:t>
                      </m:r>
                      <m:r>
                        <a:rPr lang="en-US" altLang="zh-CN" sz="3200" b="1" i="1">
                          <a:latin typeface="Cambria Math" panose="02040503050406030204" pitchFamily="18" charset="0"/>
                          <a:ea typeface="Cambria Math" panose="02040503050406030204" pitchFamily="18" charset="0"/>
                        </a:rPr>
                        <m:t>𝒎</m:t>
                      </m:r>
                      <m:sSup>
                        <m:sSupPr>
                          <m:ctrlPr>
                            <a:rPr lang="en-US" altLang="zh-CN" sz="3200" b="1" i="1">
                              <a:latin typeface="Cambria Math" panose="02040503050406030204" pitchFamily="18" charset="0"/>
                              <a:ea typeface="微软雅黑" panose="020B0503020204020204" pitchFamily="34" charset="-122"/>
                            </a:rPr>
                          </m:ctrlPr>
                        </m:sSupPr>
                        <m:e>
                          <m:acc>
                            <m:accPr>
                              <m:chr m:val="⃑"/>
                              <m:ctrlPr>
                                <a:rPr lang="en-US" altLang="zh-CN" sz="3200" b="1" i="1">
                                  <a:latin typeface="Cambria Math" panose="02040503050406030204" pitchFamily="18" charset="0"/>
                                  <a:ea typeface="微软雅黑" panose="020B0503020204020204" pitchFamily="34" charset="-122"/>
                                </a:rPr>
                              </m:ctrlPr>
                            </m:accPr>
                            <m:e>
                              <m:r>
                                <a:rPr lang="en-US" altLang="zh-CN" sz="3200" b="1" i="1">
                                  <a:latin typeface="Cambria Math" panose="02040503050406030204" pitchFamily="18" charset="0"/>
                                  <a:ea typeface="微软雅黑" panose="020B0503020204020204" pitchFamily="34" charset="-122"/>
                                </a:rPr>
                                <m:t>𝒂</m:t>
                              </m:r>
                            </m:e>
                          </m:acc>
                        </m:e>
                        <m:sup>
                          <m:r>
                            <a:rPr lang="en-US" altLang="zh-CN" sz="3200" b="1" i="1">
                              <a:latin typeface="Cambria Math" panose="02040503050406030204" pitchFamily="18" charset="0"/>
                              <a:ea typeface="微软雅黑" panose="020B0503020204020204" pitchFamily="34" charset="-122"/>
                            </a:rPr>
                            <m:t>′</m:t>
                          </m:r>
                        </m:sup>
                      </m:sSup>
                    </m:oMath>
                  </m:oMathPara>
                </a14:m>
                <a:endParaRPr lang="zh-CN" altLang="en-US" sz="3200" dirty="0"/>
              </a:p>
            </p:txBody>
          </p:sp>
        </mc:Choice>
        <mc:Fallback>
          <p:sp>
            <p:nvSpPr>
              <p:cNvPr id="11" name="矩形 10"/>
              <p:cNvSpPr>
                <a:spLocks noRot="1" noChangeAspect="1" noMove="1" noResize="1" noEditPoints="1" noAdjustHandles="1" noChangeArrowheads="1" noChangeShapeType="1" noTextEdit="1"/>
              </p:cNvSpPr>
              <p:nvPr/>
            </p:nvSpPr>
            <p:spPr>
              <a:xfrm>
                <a:off x="1981926" y="5321557"/>
                <a:ext cx="3810274" cy="644664"/>
              </a:xfrm>
              <a:prstGeom prst="rect">
                <a:avLst/>
              </a:prstGeom>
              <a:blipFill rotWithShape="1">
                <a:blip r:embed="rId5"/>
                <a:stretch>
                  <a:fillRect l="-2" t="-40" r="10" b="61"/>
                </a:stretch>
              </a:blipFill>
            </p:spPr>
            <p:txBody>
              <a:bodyPr/>
              <a:lstStyle/>
              <a:p>
                <a:r>
                  <a:rPr lang="zh-CN" altLang="en-US">
                    <a:noFill/>
                  </a:rPr>
                  <a:t> </a:t>
                </a:r>
              </a:p>
            </p:txBody>
          </p:sp>
        </mc:Fallback>
      </mc:AlternateContent>
      <p:sp>
        <p:nvSpPr>
          <p:cNvPr id="12" name="矩形 11"/>
          <p:cNvSpPr/>
          <p:nvPr/>
        </p:nvSpPr>
        <p:spPr>
          <a:xfrm>
            <a:off x="6970349" y="5504556"/>
            <a:ext cx="4455066" cy="523220"/>
          </a:xfrm>
          <a:prstGeom prst="rect">
            <a:avLst/>
          </a:prstGeom>
        </p:spPr>
        <p:txBody>
          <a:bodyPr wrap="none">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牛二在参考系</a:t>
            </a:r>
            <a:r>
              <a:rPr kumimoji="0" lang="en-US" altLang="zh-CN" sz="2800" b="1" i="1" dirty="0">
                <a:solidFill>
                  <a:srgbClr val="FF0000"/>
                </a:solidFill>
                <a:ea typeface="微软雅黑" panose="020B0503020204020204" pitchFamily="34" charset="-122"/>
                <a:cs typeface="Times New Roman" panose="02020603050405020304" pitchFamily="18" charset="0"/>
              </a:rPr>
              <a:t>S’</a:t>
            </a:r>
            <a:r>
              <a:rPr lang="zh-CN" altLang="en-US" sz="2800" dirty="0">
                <a:solidFill>
                  <a:srgbClr val="FF0000"/>
                </a:solidFill>
                <a:latin typeface="微软雅黑" panose="020B0503020204020204" pitchFamily="34" charset="-122"/>
                <a:ea typeface="微软雅黑" panose="020B0503020204020204" pitchFamily="34" charset="-122"/>
              </a:rPr>
              <a:t>中不成立！</a:t>
            </a:r>
            <a:endParaRPr lang="zh-CN" altLang="en-US" sz="2800" dirty="0">
              <a:solidFill>
                <a:srgbClr val="FF0000"/>
              </a:solidFill>
            </a:endParaRPr>
          </a:p>
        </p:txBody>
      </p:sp>
      <p:sp>
        <p:nvSpPr>
          <p:cNvPr id="13" name="右箭头 12"/>
          <p:cNvSpPr/>
          <p:nvPr/>
        </p:nvSpPr>
        <p:spPr>
          <a:xfrm>
            <a:off x="5955741" y="5529162"/>
            <a:ext cx="864096" cy="412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线连接符 14"/>
          <p:cNvCxnSpPr/>
          <p:nvPr/>
        </p:nvCxnSpPr>
        <p:spPr>
          <a:xfrm>
            <a:off x="2927648" y="6027776"/>
            <a:ext cx="13681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矩形 15"/>
              <p:cNvSpPr/>
              <p:nvPr/>
            </p:nvSpPr>
            <p:spPr>
              <a:xfrm>
                <a:off x="2885752" y="6089332"/>
                <a:ext cx="1652440" cy="644664"/>
              </a:xfrm>
              <a:prstGeom prst="rect">
                <a:avLst/>
              </a:prstGeom>
            </p:spPr>
            <p:txBody>
              <a:bodyPr wrap="none">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惯性力</a:t>
                </a:r>
                <a14:m>
                  <m:oMath xmlns:m="http://schemas.openxmlformats.org/officeDocument/2006/math">
                    <m:sSub>
                      <m:sSubPr>
                        <m:ctrlPr>
                          <a:rPr lang="en-US" altLang="zh-CN" sz="3200" b="1" i="1" smtClean="0">
                            <a:solidFill>
                              <a:srgbClr val="FF0000"/>
                            </a:solidFill>
                            <a:latin typeface="Cambria Math" panose="02040503050406030204" pitchFamily="18" charset="0"/>
                            <a:ea typeface="微软雅黑" panose="020B0503020204020204" pitchFamily="34" charset="-122"/>
                          </a:rPr>
                        </m:ctrlPr>
                      </m:sSubPr>
                      <m:e>
                        <m:acc>
                          <m:accPr>
                            <m:chr m:val="⃑"/>
                            <m:ctrlPr>
                              <a:rPr lang="en-US" altLang="zh-CN" sz="3200" b="1" i="1" smtClean="0">
                                <a:solidFill>
                                  <a:srgbClr val="FF0000"/>
                                </a:solidFill>
                                <a:latin typeface="Cambria Math" panose="02040503050406030204" pitchFamily="18" charset="0"/>
                                <a:ea typeface="微软雅黑" panose="020B0503020204020204" pitchFamily="34" charset="-122"/>
                              </a:rPr>
                            </m:ctrlPr>
                          </m:accPr>
                          <m:e>
                            <m:r>
                              <a:rPr lang="en-US" altLang="zh-CN" sz="3200" b="1" i="1" smtClean="0">
                                <a:solidFill>
                                  <a:srgbClr val="FF0000"/>
                                </a:solidFill>
                                <a:latin typeface="Cambria Math" panose="02040503050406030204" pitchFamily="18" charset="0"/>
                                <a:ea typeface="微软雅黑" panose="020B0503020204020204" pitchFamily="34" charset="-122"/>
                              </a:rPr>
                              <m:t>𝑭</m:t>
                            </m:r>
                          </m:e>
                        </m:acc>
                      </m:e>
                      <m:sub>
                        <m:r>
                          <a:rPr lang="en-US" altLang="zh-CN" sz="3200" b="1" i="1" smtClean="0">
                            <a:solidFill>
                              <a:srgbClr val="FF0000"/>
                            </a:solidFill>
                            <a:latin typeface="Cambria Math" panose="02040503050406030204" pitchFamily="18" charset="0"/>
                            <a:ea typeface="微软雅黑" panose="020B0503020204020204" pitchFamily="34" charset="-122"/>
                          </a:rPr>
                          <m:t>𝒊</m:t>
                        </m:r>
                      </m:sub>
                    </m:sSub>
                  </m:oMath>
                </a14:m>
                <a:endParaRPr lang="zh-CN" altLang="en-US" sz="3200" b="1" dirty="0"/>
              </a:p>
            </p:txBody>
          </p:sp>
        </mc:Choice>
        <mc:Fallback>
          <p:sp>
            <p:nvSpPr>
              <p:cNvPr id="16" name="矩形 15"/>
              <p:cNvSpPr>
                <a:spLocks noRot="1" noChangeAspect="1" noMove="1" noResize="1" noEditPoints="1" noAdjustHandles="1" noChangeArrowheads="1" noChangeShapeType="1" noTextEdit="1"/>
              </p:cNvSpPr>
              <p:nvPr/>
            </p:nvSpPr>
            <p:spPr>
              <a:xfrm>
                <a:off x="2885752" y="6089332"/>
                <a:ext cx="1652440" cy="644664"/>
              </a:xfrm>
              <a:prstGeom prst="rect">
                <a:avLst/>
              </a:prstGeom>
              <a:blipFill rotWithShape="1">
                <a:blip r:embed="rId6"/>
                <a:stretch>
                  <a:fillRect l="-19" t="-49" r="-163" b="7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6" grpId="0" autoUpdateAnimBg="0"/>
      <p:bldP spid="7" grpId="0"/>
      <p:bldP spid="8" grpId="0" animBg="1"/>
      <p:bldP spid="9" grpId="0"/>
      <p:bldP spid="10" grpId="0" animBg="1"/>
      <p:bldP spid="11" grpId="0"/>
      <p:bldP spid="12" grpId="0"/>
      <p:bldP spid="13" grpId="0"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D209665-8522-0E42-BB59-D86C056F3AA8}" type="slidenum">
              <a:rPr lang="zh-CN" altLang="zh-CN" smtClean="0"/>
            </a:fld>
            <a:endParaRPr lang="zh-CN" altLang="zh-CN"/>
          </a:p>
        </p:txBody>
      </p:sp>
      <mc:AlternateContent xmlns:mc="http://schemas.openxmlformats.org/markup-compatibility/2006">
        <mc:Choice xmlns:a14="http://schemas.microsoft.com/office/drawing/2010/main" Requires="a14">
          <p:sp>
            <p:nvSpPr>
              <p:cNvPr id="3" name="矩形 2"/>
              <p:cNvSpPr/>
              <p:nvPr/>
            </p:nvSpPr>
            <p:spPr>
              <a:xfrm>
                <a:off x="1528045" y="1268760"/>
                <a:ext cx="3747373" cy="644664"/>
              </a:xfrm>
              <a:prstGeom prst="rect">
                <a:avLst/>
              </a:prstGeom>
            </p:spPr>
            <p:txBody>
              <a:bodyPr wrap="none">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惯性力</a:t>
                </a:r>
                <a:r>
                  <a:rPr lang="en-US" altLang="zh-CN" sz="2800" dirty="0">
                    <a:solidFill>
                      <a:srgbClr val="FF0000"/>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3200" b="1" i="1" smtClean="0">
                            <a:solidFill>
                              <a:srgbClr val="FF0000"/>
                            </a:solidFill>
                            <a:latin typeface="Cambria Math" panose="02040503050406030204" pitchFamily="18" charset="0"/>
                            <a:ea typeface="微软雅黑" panose="020B0503020204020204" pitchFamily="34" charset="-122"/>
                          </a:rPr>
                        </m:ctrlPr>
                      </m:sSubPr>
                      <m:e>
                        <m:acc>
                          <m:accPr>
                            <m:chr m:val="⃑"/>
                            <m:ctrlPr>
                              <a:rPr lang="en-US" altLang="zh-CN" sz="3200" b="1" i="1" smtClean="0">
                                <a:solidFill>
                                  <a:srgbClr val="FF0000"/>
                                </a:solidFill>
                                <a:latin typeface="Cambria Math" panose="02040503050406030204" pitchFamily="18" charset="0"/>
                                <a:ea typeface="微软雅黑" panose="020B0503020204020204" pitchFamily="34" charset="-122"/>
                              </a:rPr>
                            </m:ctrlPr>
                          </m:accPr>
                          <m:e>
                            <m:r>
                              <a:rPr lang="en-US" altLang="zh-CN" sz="3200" b="1" i="1" smtClean="0">
                                <a:solidFill>
                                  <a:srgbClr val="FF0000"/>
                                </a:solidFill>
                                <a:latin typeface="Cambria Math" panose="02040503050406030204" pitchFamily="18" charset="0"/>
                                <a:ea typeface="微软雅黑" panose="020B0503020204020204" pitchFamily="34" charset="-122"/>
                              </a:rPr>
                              <m:t>𝑭</m:t>
                            </m:r>
                          </m:e>
                        </m:acc>
                      </m:e>
                      <m:sub>
                        <m:r>
                          <a:rPr lang="en-US" altLang="zh-CN" sz="3200" b="1" i="1" smtClean="0">
                            <a:solidFill>
                              <a:srgbClr val="FF0000"/>
                            </a:solidFill>
                            <a:latin typeface="Cambria Math" panose="02040503050406030204" pitchFamily="18" charset="0"/>
                            <a:ea typeface="微软雅黑" panose="020B0503020204020204" pitchFamily="34" charset="-122"/>
                          </a:rPr>
                          <m:t>𝒊</m:t>
                        </m:r>
                      </m:sub>
                    </m:sSub>
                    <m:r>
                      <a:rPr lang="en-US" altLang="zh-CN" sz="3200" b="1" i="1" smtClean="0">
                        <a:solidFill>
                          <a:srgbClr val="FF0000"/>
                        </a:solidFill>
                        <a:latin typeface="Cambria Math" panose="02040503050406030204" pitchFamily="18" charset="0"/>
                        <a:ea typeface="Cambria Math" panose="02040503050406030204" pitchFamily="18" charset="0"/>
                      </a:rPr>
                      <m:t>=−</m:t>
                    </m:r>
                    <m:r>
                      <a:rPr lang="en-US" altLang="zh-CN" sz="3200" b="1" i="1" smtClean="0">
                        <a:solidFill>
                          <a:srgbClr val="FF0000"/>
                        </a:solidFill>
                        <a:latin typeface="Cambria Math" panose="02040503050406030204" pitchFamily="18" charset="0"/>
                        <a:ea typeface="Cambria Math" panose="02040503050406030204" pitchFamily="18" charset="0"/>
                      </a:rPr>
                      <m:t>𝒎</m:t>
                    </m:r>
                    <m:sSub>
                      <m:sSubPr>
                        <m:ctrlPr>
                          <a:rPr lang="en-US" altLang="zh-CN" sz="3200" b="1" i="1">
                            <a:solidFill>
                              <a:srgbClr val="FF0000"/>
                            </a:solidFill>
                            <a:latin typeface="Cambria Math" panose="02040503050406030204" pitchFamily="18" charset="0"/>
                            <a:ea typeface="微软雅黑" panose="020B0503020204020204" pitchFamily="34" charset="-122"/>
                          </a:rPr>
                        </m:ctrlPr>
                      </m:sSubPr>
                      <m:e>
                        <m:acc>
                          <m:accPr>
                            <m:chr m:val="⃑"/>
                            <m:ctrlPr>
                              <a:rPr lang="en-US" altLang="zh-CN" sz="3200" b="1" i="1">
                                <a:solidFill>
                                  <a:srgbClr val="FF0000"/>
                                </a:solidFill>
                                <a:latin typeface="Cambria Math" panose="02040503050406030204" pitchFamily="18" charset="0"/>
                                <a:ea typeface="微软雅黑" panose="020B0503020204020204" pitchFamily="34" charset="-122"/>
                              </a:rPr>
                            </m:ctrlPr>
                          </m:accPr>
                          <m:e>
                            <m:r>
                              <a:rPr lang="en-US" altLang="zh-CN" sz="3200" b="1" i="1">
                                <a:solidFill>
                                  <a:srgbClr val="FF0000"/>
                                </a:solidFill>
                                <a:latin typeface="Cambria Math" panose="02040503050406030204" pitchFamily="18" charset="0"/>
                                <a:ea typeface="微软雅黑" panose="020B0503020204020204" pitchFamily="34" charset="-122"/>
                              </a:rPr>
                              <m:t>𝒂</m:t>
                            </m:r>
                          </m:e>
                        </m:acc>
                      </m:e>
                      <m:sub>
                        <m:r>
                          <a:rPr lang="en-US" altLang="zh-CN" sz="3200" b="1" i="1">
                            <a:solidFill>
                              <a:srgbClr val="FF0000"/>
                            </a:solidFill>
                            <a:latin typeface="Cambria Math" panose="02040503050406030204" pitchFamily="18" charset="0"/>
                            <a:ea typeface="微软雅黑" panose="020B0503020204020204" pitchFamily="34" charset="-122"/>
                          </a:rPr>
                          <m:t>𝟎</m:t>
                        </m:r>
                      </m:sub>
                    </m:sSub>
                  </m:oMath>
                </a14:m>
                <a:endParaRPr lang="zh-CN" altLang="en-US" sz="3200" b="1" dirty="0"/>
              </a:p>
            </p:txBody>
          </p:sp>
        </mc:Choice>
        <mc:Fallback>
          <p:sp>
            <p:nvSpPr>
              <p:cNvPr id="3" name="矩形 2"/>
              <p:cNvSpPr>
                <a:spLocks noRot="1" noChangeAspect="1" noMove="1" noResize="1" noEditPoints="1" noAdjustHandles="1" noChangeArrowheads="1" noChangeShapeType="1" noTextEdit="1"/>
              </p:cNvSpPr>
              <p:nvPr/>
            </p:nvSpPr>
            <p:spPr>
              <a:xfrm>
                <a:off x="1528045" y="1268760"/>
                <a:ext cx="3747373" cy="644664"/>
              </a:xfrm>
              <a:prstGeom prst="rect">
                <a:avLst/>
              </a:prstGeom>
              <a:blipFill rotWithShape="1">
                <a:blip r:embed="rId1"/>
                <a:stretch>
                  <a:fillRect l="-6" t="-5" r="13"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1496595" y="332656"/>
                <a:ext cx="3810274" cy="6446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zh-CN" altLang="en-US" sz="3200" b="1" i="1" smtClean="0">
                              <a:latin typeface="Cambria Math" panose="02040503050406030204" pitchFamily="18" charset="0"/>
                              <a:ea typeface="微软雅黑" panose="020B0503020204020204" pitchFamily="34" charset="-122"/>
                            </a:rPr>
                          </m:ctrlPr>
                        </m:accPr>
                        <m:e>
                          <m:r>
                            <a:rPr lang="en-US" altLang="zh-CN" sz="3200" b="1" i="1">
                              <a:latin typeface="Cambria Math" panose="02040503050406030204" pitchFamily="18" charset="0"/>
                              <a:ea typeface="微软雅黑" panose="020B0503020204020204" pitchFamily="34" charset="-122"/>
                            </a:rPr>
                            <m:t>𝑭</m:t>
                          </m:r>
                        </m:e>
                      </m:acc>
                      <m:r>
                        <a:rPr lang="en-US" altLang="zh-CN" sz="3200" b="1" i="1" smtClean="0">
                          <a:latin typeface="Cambria Math" panose="02040503050406030204" pitchFamily="18" charset="0"/>
                          <a:ea typeface="Cambria Math" panose="02040503050406030204" pitchFamily="18" charset="0"/>
                        </a:rPr>
                        <m:t>+</m:t>
                      </m:r>
                      <m:d>
                        <m:dPr>
                          <m:ctrlPr>
                            <a:rPr lang="en-US" altLang="zh-CN" sz="3200" b="1" i="1">
                              <a:latin typeface="Cambria Math" panose="02040503050406030204" pitchFamily="18" charset="0"/>
                              <a:ea typeface="Cambria Math" panose="02040503050406030204" pitchFamily="18" charset="0"/>
                            </a:rPr>
                          </m:ctrlPr>
                        </m:dPr>
                        <m:e>
                          <m:r>
                            <a:rPr lang="en-US" altLang="zh-CN" sz="3200" b="1" i="1" smtClean="0">
                              <a:solidFill>
                                <a:srgbClr val="FF0000"/>
                              </a:solidFill>
                              <a:latin typeface="Cambria Math" panose="02040503050406030204" pitchFamily="18" charset="0"/>
                              <a:ea typeface="Cambria Math" panose="02040503050406030204" pitchFamily="18" charset="0"/>
                            </a:rPr>
                            <m:t>−</m:t>
                          </m:r>
                          <m:r>
                            <a:rPr lang="en-US" altLang="zh-CN" sz="3200" b="1" i="1" smtClean="0">
                              <a:solidFill>
                                <a:srgbClr val="FF0000"/>
                              </a:solidFill>
                              <a:latin typeface="Cambria Math" panose="02040503050406030204" pitchFamily="18" charset="0"/>
                              <a:ea typeface="Cambria Math" panose="02040503050406030204" pitchFamily="18" charset="0"/>
                            </a:rPr>
                            <m:t>𝒎</m:t>
                          </m:r>
                          <m:sSub>
                            <m:sSubPr>
                              <m:ctrlPr>
                                <a:rPr lang="en-US" altLang="zh-CN" sz="3200" b="1" i="1">
                                  <a:solidFill>
                                    <a:srgbClr val="FF0000"/>
                                  </a:solidFill>
                                  <a:latin typeface="Cambria Math" panose="02040503050406030204" pitchFamily="18" charset="0"/>
                                  <a:ea typeface="微软雅黑" panose="020B0503020204020204" pitchFamily="34" charset="-122"/>
                                </a:rPr>
                              </m:ctrlPr>
                            </m:sSubPr>
                            <m:e>
                              <m:acc>
                                <m:accPr>
                                  <m:chr m:val="⃑"/>
                                  <m:ctrlPr>
                                    <a:rPr lang="en-US" altLang="zh-CN" sz="3200" b="1" i="1">
                                      <a:solidFill>
                                        <a:srgbClr val="FF0000"/>
                                      </a:solidFill>
                                      <a:latin typeface="Cambria Math" panose="02040503050406030204" pitchFamily="18" charset="0"/>
                                      <a:ea typeface="微软雅黑" panose="020B0503020204020204" pitchFamily="34" charset="-122"/>
                                    </a:rPr>
                                  </m:ctrlPr>
                                </m:accPr>
                                <m:e>
                                  <m:r>
                                    <a:rPr lang="en-US" altLang="zh-CN" sz="3200" b="1" i="1">
                                      <a:solidFill>
                                        <a:srgbClr val="FF0000"/>
                                      </a:solidFill>
                                      <a:latin typeface="Cambria Math" panose="02040503050406030204" pitchFamily="18" charset="0"/>
                                      <a:ea typeface="微软雅黑" panose="020B0503020204020204" pitchFamily="34" charset="-122"/>
                                    </a:rPr>
                                    <m:t>𝒂</m:t>
                                  </m:r>
                                </m:e>
                              </m:acc>
                            </m:e>
                            <m:sub>
                              <m:r>
                                <a:rPr lang="en-US" altLang="zh-CN" sz="3200" b="1" i="1">
                                  <a:solidFill>
                                    <a:srgbClr val="FF0000"/>
                                  </a:solidFill>
                                  <a:latin typeface="Cambria Math" panose="02040503050406030204" pitchFamily="18" charset="0"/>
                                  <a:ea typeface="微软雅黑" panose="020B0503020204020204" pitchFamily="34" charset="-122"/>
                                </a:rPr>
                                <m:t>𝟎</m:t>
                              </m:r>
                            </m:sub>
                          </m:sSub>
                        </m:e>
                      </m:d>
                      <m:r>
                        <a:rPr lang="en-US" altLang="zh-CN" sz="3200" b="1" i="1">
                          <a:latin typeface="Cambria Math" panose="02040503050406030204" pitchFamily="18" charset="0"/>
                          <a:ea typeface="Cambria Math" panose="02040503050406030204" pitchFamily="18" charset="0"/>
                        </a:rPr>
                        <m:t>=</m:t>
                      </m:r>
                      <m:r>
                        <a:rPr lang="en-US" altLang="zh-CN" sz="3200" b="1" i="1">
                          <a:latin typeface="Cambria Math" panose="02040503050406030204" pitchFamily="18" charset="0"/>
                          <a:ea typeface="Cambria Math" panose="02040503050406030204" pitchFamily="18" charset="0"/>
                        </a:rPr>
                        <m:t>𝒎</m:t>
                      </m:r>
                      <m:sSup>
                        <m:sSupPr>
                          <m:ctrlPr>
                            <a:rPr lang="en-US" altLang="zh-CN" sz="3200" b="1" i="1">
                              <a:latin typeface="Cambria Math" panose="02040503050406030204" pitchFamily="18" charset="0"/>
                              <a:ea typeface="微软雅黑" panose="020B0503020204020204" pitchFamily="34" charset="-122"/>
                            </a:rPr>
                          </m:ctrlPr>
                        </m:sSupPr>
                        <m:e>
                          <m:acc>
                            <m:accPr>
                              <m:chr m:val="⃑"/>
                              <m:ctrlPr>
                                <a:rPr lang="en-US" altLang="zh-CN" sz="3200" b="1" i="1">
                                  <a:latin typeface="Cambria Math" panose="02040503050406030204" pitchFamily="18" charset="0"/>
                                  <a:ea typeface="微软雅黑" panose="020B0503020204020204" pitchFamily="34" charset="-122"/>
                                </a:rPr>
                              </m:ctrlPr>
                            </m:accPr>
                            <m:e>
                              <m:r>
                                <a:rPr lang="en-US" altLang="zh-CN" sz="3200" b="1" i="1">
                                  <a:latin typeface="Cambria Math" panose="02040503050406030204" pitchFamily="18" charset="0"/>
                                  <a:ea typeface="微软雅黑" panose="020B0503020204020204" pitchFamily="34" charset="-122"/>
                                </a:rPr>
                                <m:t>𝒂</m:t>
                              </m:r>
                            </m:e>
                          </m:acc>
                        </m:e>
                        <m:sup>
                          <m:r>
                            <a:rPr lang="en-US" altLang="zh-CN" sz="3200" b="1" i="1">
                              <a:latin typeface="Cambria Math" panose="02040503050406030204" pitchFamily="18" charset="0"/>
                              <a:ea typeface="微软雅黑" panose="020B0503020204020204" pitchFamily="34" charset="-122"/>
                            </a:rPr>
                            <m:t>′</m:t>
                          </m:r>
                        </m:sup>
                      </m:sSup>
                    </m:oMath>
                  </m:oMathPara>
                </a14:m>
                <a:endParaRPr lang="zh-CN" altLang="en-US" sz="3200" dirty="0"/>
              </a:p>
            </p:txBody>
          </p:sp>
        </mc:Choice>
        <mc:Fallback>
          <p:sp>
            <p:nvSpPr>
              <p:cNvPr id="4" name="矩形 3"/>
              <p:cNvSpPr>
                <a:spLocks noRot="1" noChangeAspect="1" noMove="1" noResize="1" noEditPoints="1" noAdjustHandles="1" noChangeArrowheads="1" noChangeShapeType="1" noTextEdit="1"/>
              </p:cNvSpPr>
              <p:nvPr/>
            </p:nvSpPr>
            <p:spPr>
              <a:xfrm>
                <a:off x="1496595" y="332656"/>
                <a:ext cx="3810274" cy="644664"/>
              </a:xfrm>
              <a:prstGeom prst="rect">
                <a:avLst/>
              </a:prstGeom>
              <a:blipFill rotWithShape="1">
                <a:blip r:embed="rId2"/>
                <a:stretch>
                  <a:fillRect l="-14" t="-85" r="5" b="9"/>
                </a:stretch>
              </a:blipFill>
            </p:spPr>
            <p:txBody>
              <a:bodyPr/>
              <a:lstStyle/>
              <a:p>
                <a:r>
                  <a:rPr lang="zh-CN" altLang="en-US">
                    <a:noFill/>
                  </a:rPr>
                  <a:t> </a:t>
                </a:r>
              </a:p>
            </p:txBody>
          </p:sp>
        </mc:Fallback>
      </mc:AlternateContent>
      <p:sp>
        <p:nvSpPr>
          <p:cNvPr id="5" name="右箭头 4"/>
          <p:cNvSpPr/>
          <p:nvPr/>
        </p:nvSpPr>
        <p:spPr>
          <a:xfrm>
            <a:off x="1323696" y="2464986"/>
            <a:ext cx="864096" cy="412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6" name="矩形 5"/>
              <p:cNvSpPr/>
              <p:nvPr/>
            </p:nvSpPr>
            <p:spPr>
              <a:xfrm>
                <a:off x="2552750" y="2348880"/>
                <a:ext cx="2722668" cy="6446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zh-CN" altLang="en-US" sz="3200" b="1" i="1" smtClean="0">
                              <a:latin typeface="Cambria Math" panose="02040503050406030204" pitchFamily="18" charset="0"/>
                              <a:ea typeface="微软雅黑" panose="020B0503020204020204" pitchFamily="34" charset="-122"/>
                            </a:rPr>
                          </m:ctrlPr>
                        </m:accPr>
                        <m:e>
                          <m:r>
                            <a:rPr lang="en-US" altLang="zh-CN" sz="3200" b="1" i="1">
                              <a:latin typeface="Cambria Math" panose="02040503050406030204" pitchFamily="18" charset="0"/>
                              <a:ea typeface="微软雅黑" panose="020B0503020204020204" pitchFamily="34" charset="-122"/>
                            </a:rPr>
                            <m:t>𝑭</m:t>
                          </m:r>
                        </m:e>
                      </m:acc>
                      <m:r>
                        <a:rPr lang="en-US" altLang="zh-CN" sz="3200" b="1" i="1" smtClean="0">
                          <a:latin typeface="Cambria Math" panose="02040503050406030204" pitchFamily="18" charset="0"/>
                          <a:ea typeface="Cambria Math" panose="02040503050406030204" pitchFamily="18" charset="0"/>
                        </a:rPr>
                        <m:t>+</m:t>
                      </m:r>
                      <m:sSub>
                        <m:sSubPr>
                          <m:ctrlPr>
                            <a:rPr lang="en-US" altLang="zh-CN" sz="3200" b="1" i="1" smtClean="0">
                              <a:solidFill>
                                <a:srgbClr val="FF0000"/>
                              </a:solidFill>
                              <a:latin typeface="Cambria Math" panose="02040503050406030204" pitchFamily="18" charset="0"/>
                              <a:ea typeface="微软雅黑" panose="020B0503020204020204" pitchFamily="34" charset="-122"/>
                            </a:rPr>
                          </m:ctrlPr>
                        </m:sSubPr>
                        <m:e>
                          <m:acc>
                            <m:accPr>
                              <m:chr m:val="⃑"/>
                              <m:ctrlPr>
                                <a:rPr lang="en-US" altLang="zh-CN" sz="3200" b="1" i="1" smtClean="0">
                                  <a:solidFill>
                                    <a:srgbClr val="FF0000"/>
                                  </a:solidFill>
                                  <a:latin typeface="Cambria Math" panose="02040503050406030204" pitchFamily="18" charset="0"/>
                                  <a:ea typeface="微软雅黑" panose="020B0503020204020204" pitchFamily="34" charset="-122"/>
                                </a:rPr>
                              </m:ctrlPr>
                            </m:accPr>
                            <m:e>
                              <m:r>
                                <a:rPr lang="en-US" altLang="zh-CN" sz="3200" b="1" i="1" smtClean="0">
                                  <a:solidFill>
                                    <a:srgbClr val="FF0000"/>
                                  </a:solidFill>
                                  <a:latin typeface="Cambria Math" panose="02040503050406030204" pitchFamily="18" charset="0"/>
                                  <a:ea typeface="微软雅黑" panose="020B0503020204020204" pitchFamily="34" charset="-122"/>
                                </a:rPr>
                                <m:t>𝑭</m:t>
                              </m:r>
                            </m:e>
                          </m:acc>
                        </m:e>
                        <m:sub>
                          <m:r>
                            <a:rPr lang="en-US" altLang="zh-CN" sz="3200" b="1" i="1" smtClean="0">
                              <a:solidFill>
                                <a:srgbClr val="FF0000"/>
                              </a:solidFill>
                              <a:latin typeface="Cambria Math" panose="02040503050406030204" pitchFamily="18" charset="0"/>
                              <a:ea typeface="微软雅黑" panose="020B0503020204020204" pitchFamily="34" charset="-122"/>
                            </a:rPr>
                            <m:t>𝒊</m:t>
                          </m:r>
                        </m:sub>
                      </m:sSub>
                      <m:r>
                        <a:rPr lang="en-US" altLang="zh-CN" sz="3200" b="1" i="1">
                          <a:latin typeface="Cambria Math" panose="02040503050406030204" pitchFamily="18" charset="0"/>
                          <a:ea typeface="Cambria Math" panose="02040503050406030204" pitchFamily="18" charset="0"/>
                        </a:rPr>
                        <m:t>=</m:t>
                      </m:r>
                      <m:r>
                        <a:rPr lang="en-US" altLang="zh-CN" sz="3200" b="1" i="1">
                          <a:latin typeface="Cambria Math" panose="02040503050406030204" pitchFamily="18" charset="0"/>
                          <a:ea typeface="Cambria Math" panose="02040503050406030204" pitchFamily="18" charset="0"/>
                        </a:rPr>
                        <m:t>𝒎</m:t>
                      </m:r>
                      <m:sSup>
                        <m:sSupPr>
                          <m:ctrlPr>
                            <a:rPr lang="en-US" altLang="zh-CN" sz="3200" b="1" i="1">
                              <a:latin typeface="Cambria Math" panose="02040503050406030204" pitchFamily="18" charset="0"/>
                              <a:ea typeface="微软雅黑" panose="020B0503020204020204" pitchFamily="34" charset="-122"/>
                            </a:rPr>
                          </m:ctrlPr>
                        </m:sSupPr>
                        <m:e>
                          <m:acc>
                            <m:accPr>
                              <m:chr m:val="⃑"/>
                              <m:ctrlPr>
                                <a:rPr lang="en-US" altLang="zh-CN" sz="3200" b="1" i="1">
                                  <a:latin typeface="Cambria Math" panose="02040503050406030204" pitchFamily="18" charset="0"/>
                                  <a:ea typeface="微软雅黑" panose="020B0503020204020204" pitchFamily="34" charset="-122"/>
                                </a:rPr>
                              </m:ctrlPr>
                            </m:accPr>
                            <m:e>
                              <m:r>
                                <a:rPr lang="en-US" altLang="zh-CN" sz="3200" b="1" i="1">
                                  <a:latin typeface="Cambria Math" panose="02040503050406030204" pitchFamily="18" charset="0"/>
                                  <a:ea typeface="微软雅黑" panose="020B0503020204020204" pitchFamily="34" charset="-122"/>
                                </a:rPr>
                                <m:t>𝒂</m:t>
                              </m:r>
                            </m:e>
                          </m:acc>
                        </m:e>
                        <m:sup>
                          <m:r>
                            <a:rPr lang="en-US" altLang="zh-CN" sz="3200" b="1" i="1">
                              <a:latin typeface="Cambria Math" panose="02040503050406030204" pitchFamily="18" charset="0"/>
                              <a:ea typeface="微软雅黑" panose="020B0503020204020204" pitchFamily="34" charset="-122"/>
                            </a:rPr>
                            <m:t>′</m:t>
                          </m:r>
                        </m:sup>
                      </m:sSup>
                    </m:oMath>
                  </m:oMathPara>
                </a14:m>
                <a:endParaRPr lang="zh-CN" altLang="en-US" sz="3200" dirty="0"/>
              </a:p>
            </p:txBody>
          </p:sp>
        </mc:Choice>
        <mc:Fallback>
          <p:sp>
            <p:nvSpPr>
              <p:cNvPr id="6" name="矩形 5"/>
              <p:cNvSpPr>
                <a:spLocks noRot="1" noChangeAspect="1" noMove="1" noResize="1" noEditPoints="1" noAdjustHandles="1" noChangeArrowheads="1" noChangeShapeType="1" noTextEdit="1"/>
              </p:cNvSpPr>
              <p:nvPr/>
            </p:nvSpPr>
            <p:spPr>
              <a:xfrm>
                <a:off x="2552750" y="2348880"/>
                <a:ext cx="2722668" cy="644664"/>
              </a:xfrm>
              <a:prstGeom prst="rect">
                <a:avLst/>
              </a:prstGeom>
              <a:blipFill rotWithShape="1">
                <a:blip r:embed="rId3"/>
                <a:stretch>
                  <a:fillRect l="-2" t="-2" r="17"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 Box 4"/>
              <p:cNvSpPr txBox="1">
                <a:spLocks noChangeArrowheads="1"/>
              </p:cNvSpPr>
              <p:nvPr/>
            </p:nvSpPr>
            <p:spPr bwMode="auto">
              <a:xfrm>
                <a:off x="434380" y="3433119"/>
                <a:ext cx="11323240" cy="314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buFontTx/>
                  <a:buNone/>
                </a:pPr>
                <a:r>
                  <a:rPr kumimoji="0" lang="zh-CN" altLang="en-US" sz="2800" dirty="0">
                    <a:latin typeface="微软雅黑" panose="020B0503020204020204" pitchFamily="34" charset="-122"/>
                    <a:ea typeface="微软雅黑" panose="020B0503020204020204" pitchFamily="34" charset="-122"/>
                  </a:rPr>
                  <a:t>    </a:t>
                </a:r>
                <a:r>
                  <a:rPr kumimoji="0" lang="zh-CN" altLang="en-US" sz="2800" b="1" dirty="0">
                    <a:solidFill>
                      <a:srgbClr val="FF0000"/>
                    </a:solidFill>
                    <a:latin typeface="微软雅黑" panose="020B0503020204020204" pitchFamily="34" charset="-122"/>
                    <a:ea typeface="微软雅黑" panose="020B0503020204020204" pitchFamily="34" charset="-122"/>
                  </a:rPr>
                  <a:t>惯性力：</a:t>
                </a:r>
                <a:r>
                  <a:rPr kumimoji="0" lang="zh-CN" altLang="en-US" sz="2800" dirty="0">
                    <a:solidFill>
                      <a:srgbClr val="0432FF"/>
                    </a:solidFill>
                    <a:latin typeface="微软雅黑" panose="020B0503020204020204" pitchFamily="34" charset="-122"/>
                    <a:ea typeface="微软雅黑" panose="020B0503020204020204" pitchFamily="34" charset="-122"/>
                  </a:rPr>
                  <a:t>大小等于运动质点的质量</a:t>
                </a:r>
                <a:r>
                  <a:rPr kumimoji="0" lang="en-US" altLang="zh-CN" b="1" i="1" dirty="0">
                    <a:solidFill>
                      <a:srgbClr val="FF0000"/>
                    </a:solidFill>
                    <a:ea typeface="微软雅黑" panose="020B0503020204020204" pitchFamily="34" charset="-122"/>
                    <a:cs typeface="Times New Roman" panose="02020603050405020304" pitchFamily="18" charset="0"/>
                  </a:rPr>
                  <a:t>m</a:t>
                </a:r>
                <a:r>
                  <a:rPr kumimoji="0" lang="zh-CN" altLang="en-US" sz="2800" dirty="0">
                    <a:solidFill>
                      <a:srgbClr val="0432FF"/>
                    </a:solidFill>
                    <a:latin typeface="微软雅黑" panose="020B0503020204020204" pitchFamily="34" charset="-122"/>
                    <a:ea typeface="微软雅黑" panose="020B0503020204020204" pitchFamily="34" charset="-122"/>
                  </a:rPr>
                  <a:t>与非惯性系加速度</a:t>
                </a:r>
                <a14:m>
                  <m:oMath xmlns:m="http://schemas.openxmlformats.org/officeDocument/2006/math">
                    <m:sSub>
                      <m:sSubPr>
                        <m:ctrlPr>
                          <a:rPr lang="en-US" altLang="zh-CN" sz="2800" b="1" i="1" smtClean="0">
                            <a:solidFill>
                              <a:srgbClr val="FF0000"/>
                            </a:solidFill>
                            <a:latin typeface="Cambria Math" panose="02040503050406030204" pitchFamily="18" charset="0"/>
                            <a:ea typeface="微软雅黑" panose="020B0503020204020204" pitchFamily="34" charset="-122"/>
                          </a:rPr>
                        </m:ctrlPr>
                      </m:sSubPr>
                      <m:e>
                        <m:r>
                          <a:rPr lang="en-US" altLang="zh-CN" sz="2800" b="1" i="1" smtClean="0">
                            <a:solidFill>
                              <a:srgbClr val="FF0000"/>
                            </a:solidFill>
                            <a:latin typeface="Cambria Math" panose="02040503050406030204" pitchFamily="18" charset="0"/>
                            <a:ea typeface="微软雅黑" panose="020B0503020204020204" pitchFamily="34" charset="-122"/>
                          </a:rPr>
                          <m:t>𝒂</m:t>
                        </m:r>
                      </m:e>
                      <m:sub>
                        <m:r>
                          <a:rPr lang="en-US" altLang="zh-CN" sz="2800" b="1" i="1">
                            <a:solidFill>
                              <a:srgbClr val="FF0000"/>
                            </a:solidFill>
                            <a:latin typeface="Cambria Math" panose="02040503050406030204" pitchFamily="18" charset="0"/>
                            <a:ea typeface="微软雅黑" panose="020B0503020204020204" pitchFamily="34" charset="-122"/>
                          </a:rPr>
                          <m:t>𝟎</m:t>
                        </m:r>
                      </m:sub>
                    </m:sSub>
                  </m:oMath>
                </a14:m>
                <a:r>
                  <a:rPr kumimoji="0" lang="zh-CN" altLang="en-US" sz="2800" dirty="0">
                    <a:solidFill>
                      <a:srgbClr val="0432FF"/>
                    </a:solidFill>
                    <a:latin typeface="微软雅黑" panose="020B0503020204020204" pitchFamily="34" charset="-122"/>
                    <a:ea typeface="微软雅黑" panose="020B0503020204020204" pitchFamily="34" charset="-122"/>
                  </a:rPr>
                  <a:t>的乘积；</a:t>
                </a:r>
                <a:endParaRPr kumimoji="0" lang="en-US" altLang="zh-CN" sz="2800" dirty="0">
                  <a:solidFill>
                    <a:srgbClr val="0432FF"/>
                  </a:solidFill>
                  <a:latin typeface="微软雅黑" panose="020B0503020204020204" pitchFamily="34" charset="-122"/>
                  <a:ea typeface="微软雅黑" panose="020B0503020204020204" pitchFamily="34" charset="-122"/>
                </a:endParaRPr>
              </a:p>
              <a:p>
                <a:pPr eaLnBrk="1" hangingPunct="1">
                  <a:lnSpc>
                    <a:spcPct val="150000"/>
                  </a:lnSpc>
                  <a:spcBef>
                    <a:spcPct val="50000"/>
                  </a:spcBef>
                  <a:buFontTx/>
                  <a:buNone/>
                </a:pPr>
                <a:r>
                  <a:rPr kumimoji="0" lang="zh-CN" altLang="en-US" sz="2800" dirty="0">
                    <a:solidFill>
                      <a:srgbClr val="0432FF"/>
                    </a:solidFill>
                    <a:latin typeface="微软雅黑" panose="020B0503020204020204" pitchFamily="34" charset="-122"/>
                    <a:ea typeface="微软雅黑" panose="020B0503020204020204" pitchFamily="34" charset="-122"/>
                  </a:rPr>
                  <a:t>                 方向与非惯性系加速度</a:t>
                </a:r>
                <a14:m>
                  <m:oMath xmlns:m="http://schemas.openxmlformats.org/officeDocument/2006/math">
                    <m:sSub>
                      <m:sSubPr>
                        <m:ctrlPr>
                          <a:rPr lang="en-US" altLang="zh-CN" sz="2800" b="1" i="1" smtClean="0">
                            <a:solidFill>
                              <a:srgbClr val="FF0000"/>
                            </a:solidFill>
                            <a:latin typeface="Cambria Math" panose="02040503050406030204" pitchFamily="18" charset="0"/>
                            <a:ea typeface="微软雅黑" panose="020B0503020204020204" pitchFamily="34" charset="-122"/>
                          </a:rPr>
                        </m:ctrlPr>
                      </m:sSubPr>
                      <m:e>
                        <m:acc>
                          <m:accPr>
                            <m:chr m:val="⃑"/>
                            <m:ctrlPr>
                              <a:rPr lang="en-US" altLang="zh-CN" sz="2800" b="1" i="1">
                                <a:solidFill>
                                  <a:srgbClr val="FF0000"/>
                                </a:solidFill>
                                <a:latin typeface="Cambria Math" panose="02040503050406030204" pitchFamily="18" charset="0"/>
                                <a:ea typeface="微软雅黑" panose="020B0503020204020204" pitchFamily="34" charset="-122"/>
                              </a:rPr>
                            </m:ctrlPr>
                          </m:accPr>
                          <m:e>
                            <m:r>
                              <a:rPr lang="en-US" altLang="zh-CN" sz="2800" b="1" i="1">
                                <a:solidFill>
                                  <a:srgbClr val="FF0000"/>
                                </a:solidFill>
                                <a:latin typeface="Cambria Math" panose="02040503050406030204" pitchFamily="18" charset="0"/>
                                <a:ea typeface="微软雅黑" panose="020B0503020204020204" pitchFamily="34" charset="-122"/>
                              </a:rPr>
                              <m:t>𝒂</m:t>
                            </m:r>
                          </m:e>
                        </m:acc>
                      </m:e>
                      <m:sub>
                        <m:r>
                          <a:rPr lang="en-US" altLang="zh-CN" sz="2800" b="1" i="1">
                            <a:solidFill>
                              <a:srgbClr val="FF0000"/>
                            </a:solidFill>
                            <a:latin typeface="Cambria Math" panose="02040503050406030204" pitchFamily="18" charset="0"/>
                            <a:ea typeface="微软雅黑" panose="020B0503020204020204" pitchFamily="34" charset="-122"/>
                          </a:rPr>
                          <m:t>𝟎</m:t>
                        </m:r>
                      </m:sub>
                    </m:sSub>
                  </m:oMath>
                </a14:m>
                <a:r>
                  <a:rPr kumimoji="0" lang="zh-CN" altLang="en-US" sz="2800" dirty="0">
                    <a:solidFill>
                      <a:srgbClr val="0432FF"/>
                    </a:solidFill>
                    <a:latin typeface="微软雅黑" panose="020B0503020204020204" pitchFamily="34" charset="-122"/>
                    <a:ea typeface="微软雅黑" panose="020B0503020204020204" pitchFamily="34" charset="-122"/>
                  </a:rPr>
                  <a:t>的方向相反。</a:t>
                </a:r>
                <a:endParaRPr kumimoji="0" lang="en-US" altLang="zh-CN" sz="2800" dirty="0">
                  <a:solidFill>
                    <a:srgbClr val="0432FF"/>
                  </a:solidFill>
                  <a:latin typeface="微软雅黑" panose="020B0503020204020204" pitchFamily="34" charset="-122"/>
                  <a:ea typeface="微软雅黑" panose="020B0503020204020204" pitchFamily="34" charset="-122"/>
                </a:endParaRPr>
              </a:p>
              <a:p>
                <a:pPr eaLnBrk="1" hangingPunct="1">
                  <a:spcBef>
                    <a:spcPct val="50000"/>
                  </a:spcBef>
                  <a:buFontTx/>
                  <a:buNone/>
                </a:pPr>
                <a:r>
                  <a:rPr kumimoji="0" lang="zh-CN" altLang="en-US" sz="2800" b="1" dirty="0">
                    <a:latin typeface="微软雅黑" panose="020B0503020204020204" pitchFamily="34" charset="-122"/>
                    <a:ea typeface="微软雅黑" panose="020B0503020204020204" pitchFamily="34" charset="-122"/>
                  </a:rPr>
                  <a:t>   </a:t>
                </a:r>
                <a:r>
                  <a:rPr kumimoji="0" lang="zh-CN" altLang="en-US" sz="2800" b="1" dirty="0">
                    <a:solidFill>
                      <a:srgbClr val="FF0000"/>
                    </a:solidFill>
                    <a:latin typeface="微软雅黑" panose="020B0503020204020204" pitchFamily="34" charset="-122"/>
                    <a:ea typeface="微软雅黑" panose="020B0503020204020204" pitchFamily="34" charset="-122"/>
                  </a:rPr>
                  <a:t> 注意</a:t>
                </a:r>
                <a:r>
                  <a:rPr kumimoji="0" lang="zh-CN" altLang="en-US" sz="2800" b="1" dirty="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zh-CN" altLang="en-US" sz="2800" i="1" smtClean="0">
                            <a:latin typeface="Cambria Math" panose="02040503050406030204" pitchFamily="18" charset="0"/>
                            <a:ea typeface="微软雅黑" panose="020B0503020204020204" pitchFamily="34" charset="-122"/>
                          </a:rPr>
                        </m:ctrlPr>
                      </m:accPr>
                      <m:e>
                        <m:r>
                          <a:rPr lang="en-US" altLang="zh-CN" sz="2800" b="0" i="1">
                            <a:latin typeface="Cambria Math" panose="02040503050406030204" pitchFamily="18" charset="0"/>
                            <a:ea typeface="微软雅黑" panose="020B0503020204020204" pitchFamily="34" charset="-122"/>
                          </a:rPr>
                          <m:t>𝐹</m:t>
                        </m:r>
                      </m:e>
                    </m:acc>
                  </m:oMath>
                </a14:m>
                <a:r>
                  <a:rPr kumimoji="0" lang="zh-CN" altLang="en-US" sz="2800" dirty="0">
                    <a:solidFill>
                      <a:srgbClr val="FF0000"/>
                    </a:solidFill>
                    <a:latin typeface="微软雅黑" panose="020B0503020204020204" pitchFamily="34" charset="-122"/>
                    <a:ea typeface="微软雅黑" panose="020B0503020204020204" pitchFamily="34" charset="-122"/>
                  </a:rPr>
                  <a:t> </a:t>
                </a:r>
                <a:r>
                  <a:rPr kumimoji="0" lang="zh-CN" altLang="en-US" sz="2800" dirty="0">
                    <a:latin typeface="微软雅黑" panose="020B0503020204020204" pitchFamily="34" charset="-122"/>
                    <a:ea typeface="微软雅黑" panose="020B0503020204020204" pitchFamily="34" charset="-122"/>
                  </a:rPr>
                  <a:t>是真实力；</a:t>
                </a:r>
                <a:endParaRPr kumimoji="0" lang="en-US" altLang="zh-CN" sz="2800" dirty="0">
                  <a:latin typeface="微软雅黑" panose="020B0503020204020204" pitchFamily="34" charset="-122"/>
                  <a:ea typeface="微软雅黑" panose="020B0503020204020204" pitchFamily="34" charset="-122"/>
                </a:endParaRPr>
              </a:p>
              <a:p>
                <a:pPr eaLnBrk="1" hangingPunct="1">
                  <a:spcBef>
                    <a:spcPct val="50000"/>
                  </a:spcBef>
                  <a:buFontTx/>
                  <a:buNone/>
                </a:pPr>
                <a:r>
                  <a:rPr kumimoji="0" lang="zh-CN" altLang="en-US" sz="2800" dirty="0">
                    <a:solidFill>
                      <a:srgbClr val="FF0000"/>
                    </a:solidFill>
                    <a:latin typeface="微软雅黑" panose="020B0503020204020204" pitchFamily="34" charset="-122"/>
                    <a:ea typeface="微软雅黑" panose="020B0503020204020204" pitchFamily="34" charset="-122"/>
                  </a:rPr>
                  <a:t>              </a:t>
                </a:r>
                <a:r>
                  <a:rPr kumimoji="0" lang="zh-CN" altLang="en-US" sz="2800" dirty="0">
                    <a:solidFill>
                      <a:srgbClr val="FF0000"/>
                    </a:solidFill>
                    <a:highlight>
                      <a:srgbClr val="FFFF00"/>
                    </a:highlight>
                    <a:latin typeface="微软雅黑" panose="020B0503020204020204" pitchFamily="34" charset="-122"/>
                    <a:ea typeface="微软雅黑" panose="020B0503020204020204" pitchFamily="34" charset="-122"/>
                  </a:rPr>
                  <a:t>惯性力</a:t>
                </a:r>
                <a14:m>
                  <m:oMath xmlns:m="http://schemas.openxmlformats.org/officeDocument/2006/math">
                    <m:sSub>
                      <m:sSubPr>
                        <m:ctrlPr>
                          <a:rPr lang="en-US" altLang="zh-CN" sz="2800" b="1" i="1" smtClean="0">
                            <a:solidFill>
                              <a:srgbClr val="FF0000"/>
                            </a:solidFill>
                            <a:highlight>
                              <a:srgbClr val="FFFF00"/>
                            </a:highlight>
                            <a:latin typeface="Cambria Math" panose="02040503050406030204" pitchFamily="18" charset="0"/>
                            <a:ea typeface="微软雅黑" panose="020B0503020204020204" pitchFamily="34" charset="-122"/>
                          </a:rPr>
                        </m:ctrlPr>
                      </m:sSubPr>
                      <m:e>
                        <m:acc>
                          <m:accPr>
                            <m:chr m:val="⃑"/>
                            <m:ctrlPr>
                              <a:rPr lang="en-US" altLang="zh-CN" sz="2800" b="1" i="1" smtClean="0">
                                <a:solidFill>
                                  <a:srgbClr val="FF0000"/>
                                </a:solidFill>
                                <a:highlight>
                                  <a:srgbClr val="FFFF00"/>
                                </a:highlight>
                                <a:latin typeface="Cambria Math" panose="02040503050406030204" pitchFamily="18" charset="0"/>
                                <a:ea typeface="微软雅黑" panose="020B0503020204020204" pitchFamily="34" charset="-122"/>
                              </a:rPr>
                            </m:ctrlPr>
                          </m:accPr>
                          <m:e>
                            <m:r>
                              <a:rPr lang="en-US" altLang="zh-CN" sz="2800" b="1" i="1" smtClean="0">
                                <a:solidFill>
                                  <a:srgbClr val="FF0000"/>
                                </a:solidFill>
                                <a:highlight>
                                  <a:srgbClr val="FFFF00"/>
                                </a:highlight>
                                <a:latin typeface="Cambria Math" panose="02040503050406030204" pitchFamily="18" charset="0"/>
                                <a:ea typeface="微软雅黑" panose="020B0503020204020204" pitchFamily="34" charset="-122"/>
                              </a:rPr>
                              <m:t>𝑭</m:t>
                            </m:r>
                          </m:e>
                        </m:acc>
                      </m:e>
                      <m:sub>
                        <m:r>
                          <a:rPr lang="en-US" altLang="zh-CN" sz="2800" b="1" i="1" smtClean="0">
                            <a:solidFill>
                              <a:srgbClr val="FF0000"/>
                            </a:solidFill>
                            <a:highlight>
                              <a:srgbClr val="FFFF00"/>
                            </a:highlight>
                            <a:latin typeface="Cambria Math" panose="02040503050406030204" pitchFamily="18" charset="0"/>
                            <a:ea typeface="微软雅黑" panose="020B0503020204020204" pitchFamily="34" charset="-122"/>
                          </a:rPr>
                          <m:t>𝒊</m:t>
                        </m:r>
                      </m:sub>
                    </m:sSub>
                  </m:oMath>
                </a14:m>
                <a:r>
                  <a:rPr kumimoji="0" lang="zh-CN" altLang="en-US" sz="2800" dirty="0">
                    <a:solidFill>
                      <a:srgbClr val="FF0000"/>
                    </a:solidFill>
                    <a:highlight>
                      <a:srgbClr val="FFFF00"/>
                    </a:highlight>
                    <a:latin typeface="微软雅黑" panose="020B0503020204020204" pitchFamily="34" charset="-122"/>
                    <a:ea typeface="微软雅黑" panose="020B0503020204020204" pitchFamily="34" charset="-122"/>
                  </a:rPr>
                  <a:t>是虚拟力，没有施力物体，所以不存在反作用力。</a:t>
                </a:r>
                <a:endParaRPr kumimoji="0" lang="zh-CN" altLang="en-US" sz="2800" dirty="0">
                  <a:solidFill>
                    <a:srgbClr val="FF0000"/>
                  </a:solidFill>
                  <a:highlight>
                    <a:srgbClr val="FFFF00"/>
                  </a:highlight>
                  <a:latin typeface="微软雅黑" panose="020B0503020204020204" pitchFamily="34" charset="-122"/>
                  <a:ea typeface="微软雅黑" panose="020B0503020204020204" pitchFamily="34" charset="-122"/>
                </a:endParaRPr>
              </a:p>
            </p:txBody>
          </p:sp>
        </mc:Choice>
        <mc:Fallback>
          <p:sp>
            <p:nvSpPr>
              <p:cNvPr id="8" name="Text Box 4"/>
              <p:cNvSpPr txBox="1">
                <a:spLocks noRot="1" noChangeAspect="1" noMove="1" noResize="1" noEditPoints="1" noAdjustHandles="1" noChangeArrowheads="1" noChangeShapeType="1" noTextEdit="1"/>
              </p:cNvSpPr>
              <p:nvPr/>
            </p:nvSpPr>
            <p:spPr bwMode="auto">
              <a:xfrm>
                <a:off x="434380" y="3433119"/>
                <a:ext cx="11323240" cy="3142270"/>
              </a:xfrm>
              <a:prstGeom prst="rect">
                <a:avLst/>
              </a:prstGeom>
              <a:blipFill rotWithShape="1">
                <a:blip r:embed="rId4"/>
                <a:stretch>
                  <a:fillRect t="-10" r="5" b="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dissolve">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dissolve">
                                      <p:cBhvr>
                                        <p:cTn id="21" dur="500"/>
                                        <p:tgtEl>
                                          <p:spTgt spid="8">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dissolve">
                                      <p:cBhvr>
                                        <p:cTn id="26" dur="500"/>
                                        <p:tgtEl>
                                          <p:spTgt spid="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Effect transition="in" filter="dissolve">
                                      <p:cBhvr>
                                        <p:cTn id="3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utoUpdateAnimBg="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7616C8C-2A0D-6145-9941-469885988787}" type="slidenum">
              <a:rPr kumimoji="0" lang="en-US" altLang="zh-CN" sz="1400"/>
            </a:fld>
            <a:endParaRPr kumimoji="0" lang="en-US" altLang="zh-CN" sz="1400"/>
          </a:p>
        </p:txBody>
      </p:sp>
      <p:sp>
        <p:nvSpPr>
          <p:cNvPr id="343044" name="Rectangle 4"/>
          <p:cNvSpPr>
            <a:spLocks noChangeArrowheads="1"/>
          </p:cNvSpPr>
          <p:nvPr/>
        </p:nvSpPr>
        <p:spPr bwMode="auto">
          <a:xfrm>
            <a:off x="137059" y="169257"/>
            <a:ext cx="6697662" cy="63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0"/>
              </a:spcBef>
              <a:buFontTx/>
              <a:buNone/>
            </a:pPr>
            <a:r>
              <a:rPr kumimoji="0" lang="zh-CN" altLang="en-US" sz="2800" b="1" dirty="0">
                <a:solidFill>
                  <a:srgbClr val="FF0000"/>
                </a:solidFill>
                <a:latin typeface="微软雅黑" panose="020B0503020204020204" pitchFamily="34" charset="-122"/>
                <a:ea typeface="微软雅黑" panose="020B0503020204020204" pitchFamily="34" charset="-122"/>
              </a:rPr>
              <a:t>三、非惯性系中牛顿定律的应用</a:t>
            </a:r>
            <a:endParaRPr kumimoji="0" lang="zh-CN" altLang="en-US" sz="2800" b="1" i="1" dirty="0">
              <a:solidFill>
                <a:srgbClr val="FF0000"/>
              </a:solidFill>
              <a:latin typeface="微软雅黑" panose="020B0503020204020204" pitchFamily="34" charset="-122"/>
              <a:ea typeface="微软雅黑" panose="020B0503020204020204" pitchFamily="34" charset="-122"/>
            </a:endParaRPr>
          </a:p>
        </p:txBody>
      </p:sp>
      <p:sp>
        <p:nvSpPr>
          <p:cNvPr id="343045" name="Rectangle 5"/>
          <p:cNvSpPr>
            <a:spLocks noChangeArrowheads="1"/>
          </p:cNvSpPr>
          <p:nvPr/>
        </p:nvSpPr>
        <p:spPr bwMode="auto">
          <a:xfrm>
            <a:off x="695400" y="984921"/>
            <a:ext cx="6697663" cy="63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0"/>
              </a:spcBef>
              <a:buFontTx/>
              <a:buNone/>
            </a:pPr>
            <a:r>
              <a:rPr kumimoji="0" lang="zh-CN" altLang="en-US" sz="2800" dirty="0">
                <a:latin typeface="微软雅黑" panose="020B0503020204020204" pitchFamily="34" charset="-122"/>
                <a:ea typeface="微软雅黑" panose="020B0503020204020204" pitchFamily="34" charset="-122"/>
              </a:rPr>
              <a:t>非惯性系中牛顿定律：</a:t>
            </a:r>
            <a:endParaRPr kumimoji="0" lang="zh-CN" altLang="en-US" sz="2800" i="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43048" name="Rectangle 8"/>
              <p:cNvSpPr>
                <a:spLocks noChangeArrowheads="1"/>
              </p:cNvSpPr>
              <p:nvPr/>
            </p:nvSpPr>
            <p:spPr bwMode="auto">
              <a:xfrm>
                <a:off x="1715087" y="2017161"/>
                <a:ext cx="6121400" cy="68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0"/>
                  </a:spcBef>
                  <a:buFontTx/>
                  <a:buNone/>
                </a:pPr>
                <a14:m>
                  <m:oMath xmlns:m="http://schemas.openxmlformats.org/officeDocument/2006/math">
                    <m:sSup>
                      <m:sSupPr>
                        <m:ctrlPr>
                          <a:rPr lang="en-US" altLang="zh-CN" b="1" i="1" smtClean="0">
                            <a:latin typeface="Cambria Math" panose="02040503050406030204" pitchFamily="18" charset="0"/>
                            <a:ea typeface="微软雅黑" panose="020B0503020204020204" pitchFamily="34" charset="-122"/>
                          </a:rPr>
                        </m:ctrlPr>
                      </m:sSupPr>
                      <m:e>
                        <m:acc>
                          <m:accPr>
                            <m:chr m:val="⃑"/>
                            <m:ctrlPr>
                              <a:rPr lang="en-US" altLang="zh-CN" b="1" i="1">
                                <a:latin typeface="Cambria Math" panose="02040503050406030204" pitchFamily="18" charset="0"/>
                                <a:ea typeface="微软雅黑" panose="020B0503020204020204" pitchFamily="34" charset="-122"/>
                              </a:rPr>
                            </m:ctrlPr>
                          </m:accPr>
                          <m:e>
                            <m:r>
                              <a:rPr lang="en-US" altLang="zh-CN" b="1" i="1">
                                <a:latin typeface="Cambria Math" panose="02040503050406030204" pitchFamily="18" charset="0"/>
                                <a:ea typeface="微软雅黑" panose="020B0503020204020204" pitchFamily="34" charset="-122"/>
                              </a:rPr>
                              <m:t>𝒂</m:t>
                            </m:r>
                          </m:e>
                        </m:acc>
                      </m:e>
                      <m:sup>
                        <m:r>
                          <a:rPr lang="en-US" altLang="zh-CN" b="1" i="1">
                            <a:latin typeface="Cambria Math" panose="02040503050406030204" pitchFamily="18" charset="0"/>
                            <a:ea typeface="微软雅黑" panose="020B0503020204020204" pitchFamily="34" charset="-122"/>
                          </a:rPr>
                          <m:t>′</m:t>
                        </m:r>
                      </m:sup>
                    </m:sSup>
                  </m:oMath>
                </a14:m>
                <a:r>
                  <a:rPr kumimoji="0" lang="zh-CN" altLang="en-US" sz="2800" dirty="0">
                    <a:latin typeface="微软雅黑" panose="020B0503020204020204" pitchFamily="34" charset="-122"/>
                    <a:ea typeface="微软雅黑" panose="020B0503020204020204" pitchFamily="34" charset="-122"/>
                  </a:rPr>
                  <a:t>是物体相对于非惯性系的加速度</a:t>
                </a:r>
                <a:endParaRPr kumimoji="0" lang="zh-CN" altLang="en-US" sz="2800" i="1" dirty="0">
                  <a:latin typeface="微软雅黑" panose="020B0503020204020204" pitchFamily="34" charset="-122"/>
                  <a:ea typeface="微软雅黑" panose="020B0503020204020204" pitchFamily="34" charset="-122"/>
                </a:endParaRPr>
              </a:p>
            </p:txBody>
          </p:sp>
        </mc:Choice>
        <mc:Fallback>
          <p:sp>
            <p:nvSpPr>
              <p:cNvPr id="343048" name="Rectangle 8"/>
              <p:cNvSpPr>
                <a:spLocks noRot="1" noChangeAspect="1" noMove="1" noResize="1" noEditPoints="1" noAdjustHandles="1" noChangeArrowheads="1" noChangeShapeType="1" noTextEdit="1"/>
              </p:cNvSpPr>
              <p:nvPr/>
            </p:nvSpPr>
            <p:spPr bwMode="auto">
              <a:xfrm>
                <a:off x="1715087" y="2017161"/>
                <a:ext cx="6121400" cy="688650"/>
              </a:xfrm>
              <a:prstGeom prst="rect">
                <a:avLst/>
              </a:prstGeom>
              <a:blipFill rotWithShape="1">
                <a:blip r:embed="rId1"/>
                <a:stretch>
                  <a:fillRect l="-10" t="-58" r="10" b="-570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43049" name="Rectangle 9"/>
          <p:cNvSpPr>
            <a:spLocks noChangeArrowheads="1"/>
          </p:cNvSpPr>
          <p:nvPr/>
        </p:nvSpPr>
        <p:spPr bwMode="auto">
          <a:xfrm>
            <a:off x="675125" y="3117264"/>
            <a:ext cx="7704138" cy="63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0"/>
              </a:spcBef>
              <a:buFontTx/>
              <a:buNone/>
            </a:pPr>
            <a:r>
              <a:rPr kumimoji="0" lang="zh-CN" altLang="en-US" sz="2800" dirty="0">
                <a:latin typeface="微软雅黑" panose="020B0503020204020204" pitchFamily="34" charset="-122"/>
                <a:ea typeface="微软雅黑" panose="020B0503020204020204" pitchFamily="34" charset="-122"/>
              </a:rPr>
              <a:t>解题方法和步骤与惯性系相同，</a:t>
            </a:r>
            <a:r>
              <a:rPr kumimoji="0" lang="zh-CN" altLang="en-US" sz="2800" dirty="0">
                <a:solidFill>
                  <a:srgbClr val="FF0000"/>
                </a:solidFill>
                <a:latin typeface="微软雅黑" panose="020B0503020204020204" pitchFamily="34" charset="-122"/>
                <a:ea typeface="微软雅黑" panose="020B0503020204020204" pitchFamily="34" charset="-122"/>
              </a:rPr>
              <a:t>所不同是</a:t>
            </a:r>
            <a:r>
              <a:rPr kumimoji="0" lang="zh-CN" altLang="en-US" sz="2800" dirty="0">
                <a:latin typeface="微软雅黑" panose="020B0503020204020204" pitchFamily="34" charset="-122"/>
                <a:ea typeface="微软雅黑" panose="020B0503020204020204" pitchFamily="34" charset="-122"/>
              </a:rPr>
              <a:t>：</a:t>
            </a:r>
            <a:endParaRPr kumimoji="0" lang="zh-CN" altLang="en-US" sz="2800" dirty="0">
              <a:latin typeface="微软雅黑" panose="020B0503020204020204" pitchFamily="34" charset="-122"/>
              <a:ea typeface="微软雅黑" panose="020B0503020204020204" pitchFamily="34" charset="-122"/>
            </a:endParaRPr>
          </a:p>
        </p:txBody>
      </p:sp>
      <p:sp>
        <p:nvSpPr>
          <p:cNvPr id="343050" name="Rectangle 10"/>
          <p:cNvSpPr>
            <a:spLocks noChangeArrowheads="1"/>
          </p:cNvSpPr>
          <p:nvPr/>
        </p:nvSpPr>
        <p:spPr bwMode="auto">
          <a:xfrm>
            <a:off x="675125" y="4078876"/>
            <a:ext cx="9885371" cy="63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0"/>
              </a:spcBef>
              <a:buFontTx/>
              <a:buNone/>
            </a:pPr>
            <a:r>
              <a:rPr kumimoji="0" lang="zh-CN" altLang="en-US" sz="2800" dirty="0">
                <a:latin typeface="微软雅黑" panose="020B0503020204020204" pitchFamily="34" charset="-122"/>
                <a:ea typeface="微软雅黑" panose="020B0503020204020204" pitchFamily="34" charset="-122"/>
              </a:rPr>
              <a:t>（</a:t>
            </a:r>
            <a:r>
              <a:rPr kumimoji="0" lang="en-US" altLang="zh-CN" sz="2800" dirty="0">
                <a:latin typeface="微软雅黑" panose="020B0503020204020204" pitchFamily="34" charset="-122"/>
                <a:ea typeface="微软雅黑" panose="020B0503020204020204" pitchFamily="34" charset="-122"/>
              </a:rPr>
              <a:t>1</a:t>
            </a:r>
            <a:r>
              <a:rPr kumimoji="0" lang="zh-CN" altLang="en-US" sz="2800" dirty="0">
                <a:latin typeface="微软雅黑" panose="020B0503020204020204" pitchFamily="34" charset="-122"/>
                <a:ea typeface="微软雅黑" panose="020B0503020204020204" pitchFamily="34" charset="-122"/>
              </a:rPr>
              <a:t>）</a:t>
            </a:r>
            <a:r>
              <a:rPr kumimoji="0" lang="zh-CN" altLang="en-US" sz="2800" dirty="0">
                <a:solidFill>
                  <a:srgbClr val="FF0000"/>
                </a:solidFill>
                <a:latin typeface="微软雅黑" panose="020B0503020204020204" pitchFamily="34" charset="-122"/>
                <a:ea typeface="微软雅黑" panose="020B0503020204020204" pitchFamily="34" charset="-122"/>
              </a:rPr>
              <a:t>必须选相对惯性系具有加速度的物体作为参照系</a:t>
            </a:r>
            <a:endParaRPr kumimoji="0"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343051" name="Rectangle 11"/>
          <p:cNvSpPr>
            <a:spLocks noChangeArrowheads="1"/>
          </p:cNvSpPr>
          <p:nvPr/>
        </p:nvSpPr>
        <p:spPr bwMode="auto">
          <a:xfrm>
            <a:off x="675125" y="4799601"/>
            <a:ext cx="11181515" cy="63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0"/>
              </a:spcBef>
              <a:buFontTx/>
              <a:buNone/>
            </a:pPr>
            <a:r>
              <a:rPr kumimoji="0" lang="zh-CN" altLang="en-US" sz="2800" dirty="0">
                <a:latin typeface="微软雅黑" panose="020B0503020204020204" pitchFamily="34" charset="-122"/>
                <a:ea typeface="微软雅黑" panose="020B0503020204020204" pitchFamily="34" charset="-122"/>
              </a:rPr>
              <a:t>（</a:t>
            </a:r>
            <a:r>
              <a:rPr kumimoji="0" lang="en-US" altLang="zh-CN" sz="2800" dirty="0">
                <a:latin typeface="微软雅黑" panose="020B0503020204020204" pitchFamily="34" charset="-122"/>
                <a:ea typeface="微软雅黑" panose="020B0503020204020204" pitchFamily="34" charset="-122"/>
              </a:rPr>
              <a:t>2</a:t>
            </a:r>
            <a:r>
              <a:rPr kumimoji="0" lang="zh-CN" altLang="en-US" sz="2800" dirty="0">
                <a:latin typeface="微软雅黑" panose="020B0503020204020204" pitchFamily="34" charset="-122"/>
                <a:ea typeface="微软雅黑" panose="020B0503020204020204" pitchFamily="34" charset="-122"/>
              </a:rPr>
              <a:t>）</a:t>
            </a:r>
            <a:r>
              <a:rPr kumimoji="0" lang="zh-CN" altLang="en-US" sz="2800" dirty="0">
                <a:solidFill>
                  <a:srgbClr val="FF0000"/>
                </a:solidFill>
                <a:latin typeface="微软雅黑" panose="020B0503020204020204" pitchFamily="34" charset="-122"/>
                <a:ea typeface="微软雅黑" panose="020B0503020204020204" pitchFamily="34" charset="-122"/>
              </a:rPr>
              <a:t>分析力时，除标出物体所受的真实力外，还应标出惯性力</a:t>
            </a:r>
            <a:endParaRPr kumimoji="0" lang="zh-CN" altLang="en-US" sz="2800"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矩形 10"/>
              <p:cNvSpPr/>
              <p:nvPr/>
            </p:nvSpPr>
            <p:spPr>
              <a:xfrm>
                <a:off x="4527194" y="1037736"/>
                <a:ext cx="2959913" cy="6446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3200" b="1" i="1" smtClean="0">
                          <a:latin typeface="Cambria Math" panose="02040503050406030204" pitchFamily="18" charset="0"/>
                          <a:ea typeface="微软雅黑" panose="020B0503020204020204" pitchFamily="34" charset="-122"/>
                        </a:rPr>
                        <m:t>𝚺</m:t>
                      </m:r>
                      <m:acc>
                        <m:accPr>
                          <m:chr m:val="⃑"/>
                          <m:ctrlPr>
                            <a:rPr lang="zh-CN" altLang="en-US" sz="3200" b="1" i="1" smtClean="0">
                              <a:latin typeface="Cambria Math" panose="02040503050406030204" pitchFamily="18" charset="0"/>
                              <a:ea typeface="微软雅黑" panose="020B0503020204020204" pitchFamily="34" charset="-122"/>
                            </a:rPr>
                          </m:ctrlPr>
                        </m:accPr>
                        <m:e>
                          <m:r>
                            <a:rPr lang="en-US" altLang="zh-CN" sz="3200" b="1" i="1" smtClean="0">
                              <a:latin typeface="Cambria Math" panose="02040503050406030204" pitchFamily="18" charset="0"/>
                              <a:ea typeface="微软雅黑" panose="020B0503020204020204" pitchFamily="34" charset="-122"/>
                            </a:rPr>
                            <m:t>𝑭</m:t>
                          </m:r>
                        </m:e>
                      </m:acc>
                      <m:r>
                        <a:rPr lang="en-US" altLang="zh-CN" sz="3200" b="1" i="1" smtClean="0">
                          <a:latin typeface="Cambria Math" panose="02040503050406030204" pitchFamily="18" charset="0"/>
                          <a:ea typeface="Cambria Math" panose="02040503050406030204" pitchFamily="18" charset="0"/>
                        </a:rPr>
                        <m:t>+</m:t>
                      </m:r>
                      <m:sSub>
                        <m:sSubPr>
                          <m:ctrlPr>
                            <a:rPr lang="en-US" altLang="zh-CN" sz="3200" b="1" i="1" smtClean="0">
                              <a:solidFill>
                                <a:schemeClr val="tx1"/>
                              </a:solidFill>
                              <a:latin typeface="Cambria Math" panose="02040503050406030204" pitchFamily="18" charset="0"/>
                              <a:ea typeface="微软雅黑" panose="020B0503020204020204" pitchFamily="34" charset="-122"/>
                            </a:rPr>
                          </m:ctrlPr>
                        </m:sSubPr>
                        <m:e>
                          <m:acc>
                            <m:accPr>
                              <m:chr m:val="⃑"/>
                              <m:ctrlPr>
                                <a:rPr lang="en-US" altLang="zh-CN" sz="3200" b="1" i="1" smtClean="0">
                                  <a:solidFill>
                                    <a:schemeClr val="tx1"/>
                                  </a:solidFill>
                                  <a:latin typeface="Cambria Math" panose="02040503050406030204" pitchFamily="18" charset="0"/>
                                  <a:ea typeface="微软雅黑" panose="020B0503020204020204" pitchFamily="34" charset="-122"/>
                                </a:rPr>
                              </m:ctrlPr>
                            </m:accPr>
                            <m:e>
                              <m:r>
                                <a:rPr lang="en-US" altLang="zh-CN" sz="3200" b="1" i="1" smtClean="0">
                                  <a:solidFill>
                                    <a:schemeClr val="tx1"/>
                                  </a:solidFill>
                                  <a:latin typeface="Cambria Math" panose="02040503050406030204" pitchFamily="18" charset="0"/>
                                  <a:ea typeface="微软雅黑" panose="020B0503020204020204" pitchFamily="34" charset="-122"/>
                                </a:rPr>
                                <m:t>𝑭</m:t>
                              </m:r>
                            </m:e>
                          </m:acc>
                        </m:e>
                        <m:sub>
                          <m:r>
                            <a:rPr lang="en-US" altLang="zh-CN" sz="3200" b="1" i="1" smtClean="0">
                              <a:solidFill>
                                <a:schemeClr val="tx1"/>
                              </a:solidFill>
                              <a:latin typeface="Cambria Math" panose="02040503050406030204" pitchFamily="18" charset="0"/>
                              <a:ea typeface="微软雅黑" panose="020B0503020204020204" pitchFamily="34" charset="-122"/>
                            </a:rPr>
                            <m:t>𝒊</m:t>
                          </m:r>
                        </m:sub>
                      </m:sSub>
                      <m:r>
                        <a:rPr lang="en-US" altLang="zh-CN" sz="3200" b="1" i="1">
                          <a:latin typeface="Cambria Math" panose="02040503050406030204" pitchFamily="18" charset="0"/>
                          <a:ea typeface="Cambria Math" panose="02040503050406030204" pitchFamily="18" charset="0"/>
                        </a:rPr>
                        <m:t>=</m:t>
                      </m:r>
                      <m:r>
                        <a:rPr lang="en-US" altLang="zh-CN" sz="3200" b="1" i="1">
                          <a:latin typeface="Cambria Math" panose="02040503050406030204" pitchFamily="18" charset="0"/>
                          <a:ea typeface="Cambria Math" panose="02040503050406030204" pitchFamily="18" charset="0"/>
                        </a:rPr>
                        <m:t>𝒎</m:t>
                      </m:r>
                      <m:sSup>
                        <m:sSupPr>
                          <m:ctrlPr>
                            <a:rPr lang="en-US" altLang="zh-CN" sz="3200" b="1" i="1">
                              <a:latin typeface="Cambria Math" panose="02040503050406030204" pitchFamily="18" charset="0"/>
                              <a:ea typeface="微软雅黑" panose="020B0503020204020204" pitchFamily="34" charset="-122"/>
                            </a:rPr>
                          </m:ctrlPr>
                        </m:sSupPr>
                        <m:e>
                          <m:acc>
                            <m:accPr>
                              <m:chr m:val="⃑"/>
                              <m:ctrlPr>
                                <a:rPr lang="en-US" altLang="zh-CN" sz="3200" b="1" i="1">
                                  <a:latin typeface="Cambria Math" panose="02040503050406030204" pitchFamily="18" charset="0"/>
                                  <a:ea typeface="微软雅黑" panose="020B0503020204020204" pitchFamily="34" charset="-122"/>
                                </a:rPr>
                              </m:ctrlPr>
                            </m:accPr>
                            <m:e>
                              <m:r>
                                <a:rPr lang="en-US" altLang="zh-CN" sz="3200" b="1" i="1">
                                  <a:latin typeface="Cambria Math" panose="02040503050406030204" pitchFamily="18" charset="0"/>
                                  <a:ea typeface="微软雅黑" panose="020B0503020204020204" pitchFamily="34" charset="-122"/>
                                </a:rPr>
                                <m:t>𝒂</m:t>
                              </m:r>
                            </m:e>
                          </m:acc>
                        </m:e>
                        <m:sup>
                          <m:r>
                            <a:rPr lang="en-US" altLang="zh-CN" sz="3200" b="1" i="1">
                              <a:latin typeface="Cambria Math" panose="02040503050406030204" pitchFamily="18" charset="0"/>
                              <a:ea typeface="微软雅黑" panose="020B0503020204020204" pitchFamily="34" charset="-122"/>
                            </a:rPr>
                            <m:t>′</m:t>
                          </m:r>
                        </m:sup>
                      </m:sSup>
                    </m:oMath>
                  </m:oMathPara>
                </a14:m>
                <a:endParaRPr lang="zh-CN" altLang="en-US" sz="3200" dirty="0"/>
              </a:p>
            </p:txBody>
          </p:sp>
        </mc:Choice>
        <mc:Fallback>
          <p:sp>
            <p:nvSpPr>
              <p:cNvPr id="11" name="矩形 10"/>
              <p:cNvSpPr>
                <a:spLocks noRot="1" noChangeAspect="1" noMove="1" noResize="1" noEditPoints="1" noAdjustHandles="1" noChangeArrowheads="1" noChangeShapeType="1" noTextEdit="1"/>
              </p:cNvSpPr>
              <p:nvPr/>
            </p:nvSpPr>
            <p:spPr>
              <a:xfrm>
                <a:off x="4527194" y="1037736"/>
                <a:ext cx="2959913" cy="644664"/>
              </a:xfrm>
              <a:prstGeom prst="rect">
                <a:avLst/>
              </a:prstGeom>
              <a:blipFill rotWithShape="1">
                <a:blip r:embed="rId2"/>
                <a:stretch>
                  <a:fillRect l="-9" t="-23" r="15" b="4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3045">
                                            <p:txEl>
                                              <p:pRg st="0" end="0"/>
                                            </p:txEl>
                                          </p:spTgt>
                                        </p:tgtEl>
                                        <p:attrNameLst>
                                          <p:attrName>style.visibility</p:attrName>
                                        </p:attrNameLst>
                                      </p:cBhvr>
                                      <p:to>
                                        <p:strVal val="visible"/>
                                      </p:to>
                                    </p:set>
                                    <p:animEffect transition="in" filter="wipe(left)">
                                      <p:cBhvr>
                                        <p:cTn id="7" dur="500"/>
                                        <p:tgtEl>
                                          <p:spTgt spid="34304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43048">
                                            <p:txEl>
                                              <p:pRg st="0" end="0"/>
                                            </p:txEl>
                                          </p:spTgt>
                                        </p:tgtEl>
                                        <p:attrNameLst>
                                          <p:attrName>style.visibility</p:attrName>
                                        </p:attrNameLst>
                                      </p:cBhvr>
                                      <p:to>
                                        <p:strVal val="visible"/>
                                      </p:to>
                                    </p:set>
                                    <p:animEffect transition="in" filter="wipe(left)">
                                      <p:cBhvr>
                                        <p:cTn id="14" dur="500"/>
                                        <p:tgtEl>
                                          <p:spTgt spid="34304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43049">
                                            <p:txEl>
                                              <p:pRg st="0" end="0"/>
                                            </p:txEl>
                                          </p:spTgt>
                                        </p:tgtEl>
                                        <p:attrNameLst>
                                          <p:attrName>style.visibility</p:attrName>
                                        </p:attrNameLst>
                                      </p:cBhvr>
                                      <p:to>
                                        <p:strVal val="visible"/>
                                      </p:to>
                                    </p:set>
                                    <p:animEffect transition="in" filter="wipe(left)">
                                      <p:cBhvr>
                                        <p:cTn id="19" dur="500"/>
                                        <p:tgtEl>
                                          <p:spTgt spid="34304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43050">
                                            <p:txEl>
                                              <p:pRg st="0" end="0"/>
                                            </p:txEl>
                                          </p:spTgt>
                                        </p:tgtEl>
                                        <p:attrNameLst>
                                          <p:attrName>style.visibility</p:attrName>
                                        </p:attrNameLst>
                                      </p:cBhvr>
                                      <p:to>
                                        <p:strVal val="visible"/>
                                      </p:to>
                                    </p:set>
                                    <p:animEffect transition="in" filter="wipe(left)">
                                      <p:cBhvr>
                                        <p:cTn id="24" dur="500"/>
                                        <p:tgtEl>
                                          <p:spTgt spid="34305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43051">
                                            <p:txEl>
                                              <p:pRg st="0" end="0"/>
                                            </p:txEl>
                                          </p:spTgt>
                                        </p:tgtEl>
                                        <p:attrNameLst>
                                          <p:attrName>style.visibility</p:attrName>
                                        </p:attrNameLst>
                                      </p:cBhvr>
                                      <p:to>
                                        <p:strVal val="visible"/>
                                      </p:to>
                                    </p:set>
                                    <p:animEffect transition="in" filter="wipe(left)">
                                      <p:cBhvr>
                                        <p:cTn id="29" dur="500"/>
                                        <p:tgtEl>
                                          <p:spTgt spid="3430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5" grpId="0" autoUpdateAnimBg="0" build="p"/>
      <p:bldP spid="343048" grpId="0" autoUpdateAnimBg="0" build="p"/>
      <p:bldP spid="343049" grpId="0" autoUpdateAnimBg="0" build="p"/>
      <p:bldP spid="343050" grpId="0" autoUpdateAnimBg="0" build="p"/>
      <p:bldP spid="343051" grpId="0" autoUpdateAnimBg="0" build="p"/>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5E8043FF-6548-544B-BCB2-BD41DE4D4E42}" type="slidenum">
              <a:rPr kumimoji="1" lang="en-US" altLang="zh-CN" sz="1400" smtClean="0">
                <a:latin typeface="微软雅黑" panose="020B0503020204020204" pitchFamily="34" charset="-122"/>
                <a:ea typeface="微软雅黑" panose="020B0503020204020204" pitchFamily="34" charset="-122"/>
                <a:cs typeface="Times New Roman" panose="02020603050405020304" pitchFamily="18" charset="0"/>
              </a:rPr>
            </a:fld>
            <a:endParaRPr kumimoji="1" lang="en-US" altLang="zh-CN"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010" name="Text Box 2"/>
          <p:cNvSpPr txBox="1">
            <a:spLocks noChangeArrowheads="1"/>
          </p:cNvSpPr>
          <p:nvPr/>
        </p:nvSpPr>
        <p:spPr bwMode="auto">
          <a:xfrm>
            <a:off x="550863" y="260350"/>
            <a:ext cx="762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en-US"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kumimoji="1"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注意</a:t>
            </a:r>
            <a:endParaRPr kumimoji="1"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011" name="Text Box 3"/>
          <p:cNvSpPr txBox="1">
            <a:spLocks noChangeArrowheads="1"/>
          </p:cNvSpPr>
          <p:nvPr/>
        </p:nvSpPr>
        <p:spPr bwMode="auto">
          <a:xfrm>
            <a:off x="750888" y="1044575"/>
            <a:ext cx="746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zh-CN" altLang="en-US">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a:latin typeface="微软雅黑" panose="020B0503020204020204" pitchFamily="34" charset="-122"/>
                <a:ea typeface="微软雅黑" panose="020B0503020204020204" pitchFamily="34" charset="-122"/>
                <a:cs typeface="Times New Roman" panose="02020603050405020304" pitchFamily="18" charset="0"/>
              </a:rPr>
              <a:t>）此定律只成立于</a:t>
            </a:r>
            <a:r>
              <a:rPr kumimoji="1" lang="zh-CN" altLang="en-US">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惯性系</a:t>
            </a:r>
            <a:r>
              <a:rPr kumimoji="1" lang="zh-CN" altLang="en-US">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013" name="Rectangle 5"/>
          <p:cNvSpPr>
            <a:spLocks noChangeArrowheads="1"/>
          </p:cNvSpPr>
          <p:nvPr/>
        </p:nvSpPr>
        <p:spPr bwMode="auto">
          <a:xfrm>
            <a:off x="982663" y="1854200"/>
            <a:ext cx="9583737"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kumimoji="1"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牛顿第一定律并非适用于一切参考系</a:t>
            </a:r>
            <a:r>
              <a:rPr kumimoji="1" lang="zh-CN" altLang="en-US"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牛顿第一定律能成立的参考系称为</a:t>
            </a:r>
            <a:r>
              <a:rPr kumimoji="1" lang="zh-CN" altLang="en-US"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惯性系</a:t>
            </a:r>
            <a:r>
              <a:rPr kumimoji="1"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不能成立的参考系称为</a:t>
            </a:r>
            <a:r>
              <a:rPr kumimoji="1" lang="zh-CN" altLang="en-US"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非惯性系 </a:t>
            </a: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014" name="Rectangle 6"/>
          <p:cNvSpPr>
            <a:spLocks noChangeArrowheads="1"/>
          </p:cNvSpPr>
          <p:nvPr/>
        </p:nvSpPr>
        <p:spPr bwMode="auto">
          <a:xfrm>
            <a:off x="982663" y="3267075"/>
            <a:ext cx="101219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kumimoji="1" lang="en-US" altLang="zh-CN"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牛顿第一定律可作为</a:t>
            </a:r>
            <a:r>
              <a:rPr kumimoji="1"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判断</a:t>
            </a:r>
            <a:r>
              <a:rPr kumimoji="1"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一个参考系是</a:t>
            </a:r>
            <a:r>
              <a:rPr kumimoji="1"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惯性系</a:t>
            </a:r>
            <a:r>
              <a:rPr kumimoji="1"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还是</a:t>
            </a:r>
            <a:r>
              <a:rPr kumimoji="1"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非惯性系</a:t>
            </a:r>
            <a:r>
              <a:rPr kumimoji="1"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的</a:t>
            </a:r>
            <a:r>
              <a:rPr kumimoji="1"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理论依据</a:t>
            </a:r>
            <a:r>
              <a:rPr kumimoji="1"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015" name="Text Box 7"/>
          <p:cNvSpPr txBox="1">
            <a:spLocks noChangeArrowheads="1"/>
          </p:cNvSpPr>
          <p:nvPr/>
        </p:nvSpPr>
        <p:spPr bwMode="auto">
          <a:xfrm>
            <a:off x="760413" y="4464050"/>
            <a:ext cx="10952162"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50000"/>
              </a:spcBef>
              <a:buFontTx/>
              <a:buNone/>
            </a:pP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 （</a:t>
            </a:r>
            <a:r>
              <a:rPr kumimoji="1"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）牛顿运动定律所</a:t>
            </a:r>
            <a:r>
              <a:rPr kumimoji="1"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涉及的物体都是质点</a:t>
            </a: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，涉及的物体惯性也是指</a:t>
            </a:r>
            <a:r>
              <a:rPr kumimoji="1"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质点的惯性</a:t>
            </a: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，即物体平动时的惯性，而不涉及物体的转动。</a:t>
            </a:r>
            <a:endParaRPr kumimoji="1"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9010"/>
                                        </p:tgtEl>
                                        <p:attrNameLst>
                                          <p:attrName>style.visibility</p:attrName>
                                        </p:attrNameLst>
                                      </p:cBhvr>
                                      <p:to>
                                        <p:strVal val="visible"/>
                                      </p:to>
                                    </p:set>
                                    <p:anim calcmode="lin" valueType="num">
                                      <p:cBhvr additive="base">
                                        <p:cTn id="7" dur="500" fill="hold"/>
                                        <p:tgtEl>
                                          <p:spTgt spid="299010"/>
                                        </p:tgtEl>
                                        <p:attrNameLst>
                                          <p:attrName>ppt_x</p:attrName>
                                        </p:attrNameLst>
                                      </p:cBhvr>
                                      <p:tavLst>
                                        <p:tav tm="0">
                                          <p:val>
                                            <p:strVal val="0-#ppt_w/2"/>
                                          </p:val>
                                        </p:tav>
                                        <p:tav tm="100000">
                                          <p:val>
                                            <p:strVal val="#ppt_x"/>
                                          </p:val>
                                        </p:tav>
                                      </p:tavLst>
                                    </p:anim>
                                    <p:anim calcmode="lin" valueType="num">
                                      <p:cBhvr additive="base">
                                        <p:cTn id="8" dur="500" fill="hold"/>
                                        <p:tgtEl>
                                          <p:spTgt spid="2990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9011"/>
                                        </p:tgtEl>
                                        <p:attrNameLst>
                                          <p:attrName>style.visibility</p:attrName>
                                        </p:attrNameLst>
                                      </p:cBhvr>
                                      <p:to>
                                        <p:strVal val="visible"/>
                                      </p:to>
                                    </p:set>
                                    <p:anim calcmode="lin" valueType="num">
                                      <p:cBhvr additive="base">
                                        <p:cTn id="13" dur="500" fill="hold"/>
                                        <p:tgtEl>
                                          <p:spTgt spid="299011"/>
                                        </p:tgtEl>
                                        <p:attrNameLst>
                                          <p:attrName>ppt_x</p:attrName>
                                        </p:attrNameLst>
                                      </p:cBhvr>
                                      <p:tavLst>
                                        <p:tav tm="0">
                                          <p:val>
                                            <p:strVal val="0-#ppt_w/2"/>
                                          </p:val>
                                        </p:tav>
                                        <p:tav tm="100000">
                                          <p:val>
                                            <p:strVal val="#ppt_x"/>
                                          </p:val>
                                        </p:tav>
                                      </p:tavLst>
                                    </p:anim>
                                    <p:anim calcmode="lin" valueType="num">
                                      <p:cBhvr additive="base">
                                        <p:cTn id="14" dur="500" fill="hold"/>
                                        <p:tgtEl>
                                          <p:spTgt spid="2990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9013"/>
                                        </p:tgtEl>
                                        <p:attrNameLst>
                                          <p:attrName>style.visibility</p:attrName>
                                        </p:attrNameLst>
                                      </p:cBhvr>
                                      <p:to>
                                        <p:strVal val="visible"/>
                                      </p:to>
                                    </p:set>
                                    <p:anim calcmode="lin" valueType="num">
                                      <p:cBhvr additive="base">
                                        <p:cTn id="19" dur="500" fill="hold"/>
                                        <p:tgtEl>
                                          <p:spTgt spid="299013"/>
                                        </p:tgtEl>
                                        <p:attrNameLst>
                                          <p:attrName>ppt_x</p:attrName>
                                        </p:attrNameLst>
                                      </p:cBhvr>
                                      <p:tavLst>
                                        <p:tav tm="0">
                                          <p:val>
                                            <p:strVal val="0-#ppt_w/2"/>
                                          </p:val>
                                        </p:tav>
                                        <p:tav tm="100000">
                                          <p:val>
                                            <p:strVal val="#ppt_x"/>
                                          </p:val>
                                        </p:tav>
                                      </p:tavLst>
                                    </p:anim>
                                    <p:anim calcmode="lin" valueType="num">
                                      <p:cBhvr additive="base">
                                        <p:cTn id="20" dur="500" fill="hold"/>
                                        <p:tgtEl>
                                          <p:spTgt spid="2990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9014"/>
                                        </p:tgtEl>
                                        <p:attrNameLst>
                                          <p:attrName>style.visibility</p:attrName>
                                        </p:attrNameLst>
                                      </p:cBhvr>
                                      <p:to>
                                        <p:strVal val="visible"/>
                                      </p:to>
                                    </p:set>
                                    <p:anim calcmode="lin" valueType="num">
                                      <p:cBhvr additive="base">
                                        <p:cTn id="25" dur="500" fill="hold"/>
                                        <p:tgtEl>
                                          <p:spTgt spid="299014"/>
                                        </p:tgtEl>
                                        <p:attrNameLst>
                                          <p:attrName>ppt_x</p:attrName>
                                        </p:attrNameLst>
                                      </p:cBhvr>
                                      <p:tavLst>
                                        <p:tav tm="0">
                                          <p:val>
                                            <p:strVal val="0-#ppt_w/2"/>
                                          </p:val>
                                        </p:tav>
                                        <p:tav tm="100000">
                                          <p:val>
                                            <p:strVal val="#ppt_x"/>
                                          </p:val>
                                        </p:tav>
                                      </p:tavLst>
                                    </p:anim>
                                    <p:anim calcmode="lin" valueType="num">
                                      <p:cBhvr additive="base">
                                        <p:cTn id="26" dur="500" fill="hold"/>
                                        <p:tgtEl>
                                          <p:spTgt spid="2990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9015"/>
                                        </p:tgtEl>
                                        <p:attrNameLst>
                                          <p:attrName>style.visibility</p:attrName>
                                        </p:attrNameLst>
                                      </p:cBhvr>
                                      <p:to>
                                        <p:strVal val="visible"/>
                                      </p:to>
                                    </p:set>
                                    <p:anim calcmode="lin" valueType="num">
                                      <p:cBhvr additive="base">
                                        <p:cTn id="31" dur="500" fill="hold"/>
                                        <p:tgtEl>
                                          <p:spTgt spid="299015"/>
                                        </p:tgtEl>
                                        <p:attrNameLst>
                                          <p:attrName>ppt_x</p:attrName>
                                        </p:attrNameLst>
                                      </p:cBhvr>
                                      <p:tavLst>
                                        <p:tav tm="0">
                                          <p:val>
                                            <p:strVal val="0-#ppt_w/2"/>
                                          </p:val>
                                        </p:tav>
                                        <p:tav tm="100000">
                                          <p:val>
                                            <p:strVal val="#ppt_x"/>
                                          </p:val>
                                        </p:tav>
                                      </p:tavLst>
                                    </p:anim>
                                    <p:anim calcmode="lin" valueType="num">
                                      <p:cBhvr additive="base">
                                        <p:cTn id="32" dur="500" fill="hold"/>
                                        <p:tgtEl>
                                          <p:spTgt spid="2990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0" grpId="0" autoUpdateAnimBg="0"/>
      <p:bldP spid="299011" grpId="0" autoUpdateAnimBg="0"/>
      <p:bldP spid="299013" grpId="0" autoUpdateAnimBg="0"/>
      <p:bldP spid="299014" grpId="0" autoUpdateAnimBg="0"/>
      <p:bldP spid="29901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2"/>
          <p:cNvSpPr txBox="1">
            <a:spLocks noChangeArrowheads="1"/>
          </p:cNvSpPr>
          <p:nvPr/>
        </p:nvSpPr>
        <p:spPr bwMode="auto">
          <a:xfrm>
            <a:off x="139700" y="312010"/>
            <a:ext cx="7900987" cy="54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50000"/>
              </a:spcBef>
              <a:buFontTx/>
              <a:buNone/>
            </a:pPr>
            <a:r>
              <a:rPr kumimoji="0" lang="en-US" altLang="zh-CN" sz="2400" b="1" dirty="0">
                <a:solidFill>
                  <a:srgbClr val="FF0000"/>
                </a:solidFill>
                <a:latin typeface="微软雅黑" panose="020B0503020204020204" pitchFamily="34" charset="-122"/>
                <a:ea typeface="微软雅黑" panose="020B0503020204020204" pitchFamily="34" charset="-122"/>
              </a:rPr>
              <a:t>   </a:t>
            </a:r>
            <a:r>
              <a:rPr kumimoji="0" lang="zh-CN" altLang="en-US" sz="2400" b="1" dirty="0">
                <a:solidFill>
                  <a:srgbClr val="FF0000"/>
                </a:solidFill>
                <a:latin typeface="微软雅黑" panose="020B0503020204020204" pitchFamily="34" charset="-122"/>
                <a:ea typeface="微软雅黑" panose="020B0503020204020204" pitchFamily="34" charset="-122"/>
              </a:rPr>
              <a:t>例</a:t>
            </a:r>
            <a:r>
              <a:rPr kumimoji="0" lang="en-US" altLang="zh-CN" sz="2400" b="1" dirty="0">
                <a:solidFill>
                  <a:srgbClr val="FF0000"/>
                </a:solidFill>
                <a:latin typeface="微软雅黑" panose="020B0503020204020204" pitchFamily="34" charset="-122"/>
                <a:ea typeface="微软雅黑" panose="020B0503020204020204" pitchFamily="34" charset="-122"/>
              </a:rPr>
              <a:t>1:</a:t>
            </a:r>
            <a:r>
              <a:rPr kumimoji="0" lang="zh-CN" altLang="en-US" sz="2400" b="1" dirty="0">
                <a:solidFill>
                  <a:srgbClr val="FF0000"/>
                </a:solidFill>
                <a:latin typeface="微软雅黑" panose="020B0503020204020204" pitchFamily="34" charset="-122"/>
                <a:ea typeface="微软雅黑" panose="020B0503020204020204" pitchFamily="34" charset="-122"/>
              </a:rPr>
              <a:t>   </a:t>
            </a:r>
            <a:r>
              <a:rPr kumimoji="0" lang="zh-CN" altLang="en-US" sz="2400" b="1" dirty="0">
                <a:latin typeface="微软雅黑" panose="020B0503020204020204" pitchFamily="34" charset="-122"/>
                <a:ea typeface="微软雅黑" panose="020B0503020204020204" pitchFamily="34" charset="-122"/>
              </a:rPr>
              <a:t>超重与失重</a:t>
            </a:r>
            <a:r>
              <a:rPr kumimoji="0" lang="zh-CN" altLang="en-US" sz="2400" dirty="0">
                <a:latin typeface="微软雅黑" panose="020B0503020204020204" pitchFamily="34" charset="-122"/>
                <a:ea typeface="微软雅黑" panose="020B0503020204020204" pitchFamily="34" charset="-122"/>
              </a:rPr>
              <a:t>：台秤上显示的体重读数是多少？</a:t>
            </a:r>
            <a:endParaRPr kumimoji="0" lang="zh-CN" altLang="en-US" sz="2400" dirty="0">
              <a:latin typeface="微软雅黑" panose="020B0503020204020204" pitchFamily="34" charset="-122"/>
              <a:ea typeface="微软雅黑" panose="020B0503020204020204" pitchFamily="34" charset="-122"/>
            </a:endParaRPr>
          </a:p>
        </p:txBody>
      </p:sp>
      <p:grpSp>
        <p:nvGrpSpPr>
          <p:cNvPr id="322567" name="Group 7"/>
          <p:cNvGrpSpPr/>
          <p:nvPr/>
        </p:nvGrpSpPr>
        <p:grpSpPr bwMode="auto">
          <a:xfrm>
            <a:off x="8839200" y="671513"/>
            <a:ext cx="1524000" cy="3200400"/>
            <a:chOff x="4608" y="2160"/>
            <a:chExt cx="960" cy="2016"/>
          </a:xfrm>
        </p:grpSpPr>
        <p:pic>
          <p:nvPicPr>
            <p:cNvPr id="68638"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6" y="2976"/>
              <a:ext cx="336" cy="55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8639" name="Rectangle 9"/>
            <p:cNvSpPr>
              <a:spLocks noChangeArrowheads="1"/>
            </p:cNvSpPr>
            <p:nvPr/>
          </p:nvSpPr>
          <p:spPr bwMode="auto">
            <a:xfrm>
              <a:off x="4608" y="2664"/>
              <a:ext cx="960" cy="151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2400"/>
            </a:p>
          </p:txBody>
        </p:sp>
        <p:sp>
          <p:nvSpPr>
            <p:cNvPr id="68640" name="AutoShape 10"/>
            <p:cNvSpPr>
              <a:spLocks noChangeArrowheads="1"/>
            </p:cNvSpPr>
            <p:nvPr/>
          </p:nvSpPr>
          <p:spPr bwMode="auto">
            <a:xfrm flipV="1">
              <a:off x="4652" y="4084"/>
              <a:ext cx="872" cy="92"/>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2873 w 21600"/>
                <a:gd name="T13" fmla="*/ 2817 h 21600"/>
                <a:gd name="T14" fmla="*/ 18727 w 21600"/>
                <a:gd name="T15" fmla="*/ 18783 h 21600"/>
              </a:gdLst>
              <a:ahLst/>
              <a:cxnLst>
                <a:cxn ang="T8">
                  <a:pos x="T0" y="T1"/>
                </a:cxn>
                <a:cxn ang="T9">
                  <a:pos x="T2" y="T3"/>
                </a:cxn>
                <a:cxn ang="T10">
                  <a:pos x="T4" y="T5"/>
                </a:cxn>
                <a:cxn ang="T11">
                  <a:pos x="T6" y="T7"/>
                </a:cxn>
              </a:cxnLst>
              <a:rect l="T12" t="T13" r="T14" b="T15"/>
              <a:pathLst>
                <a:path w="21600" h="21600">
                  <a:moveTo>
                    <a:pt x="0" y="0"/>
                  </a:moveTo>
                  <a:lnTo>
                    <a:pt x="2138" y="21600"/>
                  </a:lnTo>
                  <a:lnTo>
                    <a:pt x="19462" y="21600"/>
                  </a:lnTo>
                  <a:lnTo>
                    <a:pt x="21600" y="0"/>
                  </a:lnTo>
                  <a:lnTo>
                    <a:pt x="0" y="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1" name="Arc 11"/>
            <p:cNvSpPr/>
            <p:nvPr/>
          </p:nvSpPr>
          <p:spPr bwMode="auto">
            <a:xfrm rot="19280412" flipH="1">
              <a:off x="5175" y="3580"/>
              <a:ext cx="349" cy="45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2" name="Arc 12"/>
            <p:cNvSpPr/>
            <p:nvPr/>
          </p:nvSpPr>
          <p:spPr bwMode="auto">
            <a:xfrm rot="2319588">
              <a:off x="4652" y="3580"/>
              <a:ext cx="349" cy="45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8643" name="Object 13"/>
            <p:cNvGraphicFramePr>
              <a:graphicFrameLocks noChangeAspect="1"/>
            </p:cNvGraphicFramePr>
            <p:nvPr/>
          </p:nvGraphicFramePr>
          <p:xfrm>
            <a:off x="4870" y="3580"/>
            <a:ext cx="393" cy="413"/>
          </p:xfrm>
          <a:graphic>
            <a:graphicData uri="http://schemas.openxmlformats.org/presentationml/2006/ole">
              <mc:AlternateContent xmlns:mc="http://schemas.openxmlformats.org/markup-compatibility/2006">
                <mc:Choice xmlns:v="urn:schemas-microsoft-com:vml" Requires="v">
                  <p:oleObj spid="_x0000_s2" name="Clip" r:id="rId2" imgW="695325" imgH="952500" progId="MS_ClipArt_Gallery.2">
                    <p:embed/>
                  </p:oleObj>
                </mc:Choice>
                <mc:Fallback>
                  <p:oleObj name="Clip" r:id="rId2" imgW="695325" imgH="952500" progId="MS_ClipArt_Gallery.2">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r="41510" b="53049"/>
                        <a:stretch>
                          <a:fillRect/>
                        </a:stretch>
                      </p:blipFill>
                      <p:spPr bwMode="auto">
                        <a:xfrm>
                          <a:off x="4870" y="3580"/>
                          <a:ext cx="393" cy="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44" name="Rectangle 14"/>
            <p:cNvSpPr>
              <a:spLocks noChangeArrowheads="1"/>
            </p:cNvSpPr>
            <p:nvPr/>
          </p:nvSpPr>
          <p:spPr bwMode="auto">
            <a:xfrm>
              <a:off x="4652" y="3535"/>
              <a:ext cx="872" cy="4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2400"/>
            </a:p>
          </p:txBody>
        </p:sp>
        <p:grpSp>
          <p:nvGrpSpPr>
            <p:cNvPr id="68645" name="Group 15"/>
            <p:cNvGrpSpPr/>
            <p:nvPr/>
          </p:nvGrpSpPr>
          <p:grpSpPr bwMode="auto">
            <a:xfrm>
              <a:off x="5001" y="2160"/>
              <a:ext cx="87" cy="504"/>
              <a:chOff x="2880" y="2784"/>
              <a:chExt cx="96" cy="528"/>
            </a:xfrm>
          </p:grpSpPr>
          <p:sp>
            <p:nvSpPr>
              <p:cNvPr id="68652" name="Oval 16"/>
              <p:cNvSpPr>
                <a:spLocks noChangeArrowheads="1"/>
              </p:cNvSpPr>
              <p:nvPr/>
            </p:nvSpPr>
            <p:spPr bwMode="auto">
              <a:xfrm>
                <a:off x="2880" y="2784"/>
                <a:ext cx="96" cy="144"/>
              </a:xfrm>
              <a:prstGeom prst="ellipse">
                <a:avLst/>
              </a:prstGeom>
              <a:solidFill>
                <a:srgbClr val="66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2400"/>
              </a:p>
            </p:txBody>
          </p:sp>
          <p:sp>
            <p:nvSpPr>
              <p:cNvPr id="68653" name="Oval 17"/>
              <p:cNvSpPr>
                <a:spLocks noChangeArrowheads="1"/>
              </p:cNvSpPr>
              <p:nvPr/>
            </p:nvSpPr>
            <p:spPr bwMode="auto">
              <a:xfrm>
                <a:off x="2880" y="2880"/>
                <a:ext cx="96" cy="144"/>
              </a:xfrm>
              <a:prstGeom prst="ellipse">
                <a:avLst/>
              </a:prstGeom>
              <a:solidFill>
                <a:srgbClr val="66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2400"/>
              </a:p>
            </p:txBody>
          </p:sp>
          <p:sp>
            <p:nvSpPr>
              <p:cNvPr id="68654" name="Oval 18"/>
              <p:cNvSpPr>
                <a:spLocks noChangeArrowheads="1"/>
              </p:cNvSpPr>
              <p:nvPr/>
            </p:nvSpPr>
            <p:spPr bwMode="auto">
              <a:xfrm>
                <a:off x="2880" y="2976"/>
                <a:ext cx="96" cy="144"/>
              </a:xfrm>
              <a:prstGeom prst="ellipse">
                <a:avLst/>
              </a:prstGeom>
              <a:solidFill>
                <a:srgbClr val="66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2400"/>
              </a:p>
            </p:txBody>
          </p:sp>
          <p:sp>
            <p:nvSpPr>
              <p:cNvPr id="68655" name="Oval 19"/>
              <p:cNvSpPr>
                <a:spLocks noChangeArrowheads="1"/>
              </p:cNvSpPr>
              <p:nvPr/>
            </p:nvSpPr>
            <p:spPr bwMode="auto">
              <a:xfrm>
                <a:off x="2880" y="3072"/>
                <a:ext cx="96" cy="144"/>
              </a:xfrm>
              <a:prstGeom prst="ellipse">
                <a:avLst/>
              </a:prstGeom>
              <a:solidFill>
                <a:srgbClr val="66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2400"/>
              </a:p>
            </p:txBody>
          </p:sp>
          <p:sp>
            <p:nvSpPr>
              <p:cNvPr id="68656" name="Oval 20"/>
              <p:cNvSpPr>
                <a:spLocks noChangeArrowheads="1"/>
              </p:cNvSpPr>
              <p:nvPr/>
            </p:nvSpPr>
            <p:spPr bwMode="auto">
              <a:xfrm>
                <a:off x="2880" y="3168"/>
                <a:ext cx="96" cy="144"/>
              </a:xfrm>
              <a:prstGeom prst="ellipse">
                <a:avLst/>
              </a:prstGeom>
              <a:solidFill>
                <a:srgbClr val="66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2400"/>
              </a:p>
            </p:txBody>
          </p:sp>
        </p:grpSp>
      </p:grpSp>
      <p:sp>
        <p:nvSpPr>
          <p:cNvPr id="68634" name="Text Box 33"/>
          <p:cNvSpPr txBox="1">
            <a:spLocks noChangeArrowheads="1"/>
          </p:cNvSpPr>
          <p:nvPr/>
        </p:nvSpPr>
        <p:spPr bwMode="auto">
          <a:xfrm>
            <a:off x="493184" y="1104790"/>
            <a:ext cx="1152929"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FontTx/>
              <a:buNone/>
            </a:pPr>
            <a:r>
              <a:rPr kumimoji="0" lang="zh-CN" altLang="en-US" sz="2400" dirty="0">
                <a:latin typeface="微软雅黑" panose="020B0503020204020204" pitchFamily="34" charset="-122"/>
                <a:ea typeface="微软雅黑" panose="020B0503020204020204" pitchFamily="34" charset="-122"/>
              </a:rPr>
              <a:t>解</a:t>
            </a:r>
            <a:r>
              <a:rPr kumimoji="0" lang="en-US" altLang="zh-CN" sz="2400" dirty="0">
                <a:latin typeface="微软雅黑" panose="020B0503020204020204" pitchFamily="34" charset="-122"/>
                <a:ea typeface="微软雅黑" panose="020B0503020204020204" pitchFamily="34" charset="-122"/>
              </a:rPr>
              <a:t>:</a:t>
            </a:r>
            <a:endParaRPr kumimoji="0" lang="en-US" altLang="zh-CN" sz="2400" dirty="0">
              <a:latin typeface="微软雅黑" panose="020B0503020204020204" pitchFamily="34" charset="-122"/>
              <a:ea typeface="微软雅黑" panose="020B0503020204020204" pitchFamily="34" charset="-122"/>
            </a:endParaRPr>
          </a:p>
        </p:txBody>
      </p:sp>
      <p:grpSp>
        <p:nvGrpSpPr>
          <p:cNvPr id="322599" name="Group 39"/>
          <p:cNvGrpSpPr/>
          <p:nvPr/>
        </p:nvGrpSpPr>
        <p:grpSpPr bwMode="auto">
          <a:xfrm>
            <a:off x="8040688" y="1916113"/>
            <a:ext cx="576262" cy="1223962"/>
            <a:chOff x="4105" y="1207"/>
            <a:chExt cx="363" cy="771"/>
          </a:xfrm>
        </p:grpSpPr>
        <p:sp>
          <p:nvSpPr>
            <p:cNvPr id="68631" name="Line 40"/>
            <p:cNvSpPr>
              <a:spLocks noChangeShapeType="1"/>
            </p:cNvSpPr>
            <p:nvPr/>
          </p:nvSpPr>
          <p:spPr bwMode="auto">
            <a:xfrm flipV="1">
              <a:off x="4468" y="1207"/>
              <a:ext cx="0" cy="771"/>
            </a:xfrm>
            <a:prstGeom prst="line">
              <a:avLst/>
            </a:prstGeom>
            <a:noFill/>
            <a:ln w="9525">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68632" name="Object 41"/>
            <p:cNvGraphicFramePr>
              <a:graphicFrameLocks noChangeAspect="1"/>
            </p:cNvGraphicFramePr>
            <p:nvPr/>
          </p:nvGraphicFramePr>
          <p:xfrm>
            <a:off x="4105" y="1434"/>
            <a:ext cx="254" cy="431"/>
          </p:xfrm>
          <a:graphic>
            <a:graphicData uri="http://schemas.openxmlformats.org/presentationml/2006/ole">
              <mc:AlternateContent xmlns:mc="http://schemas.openxmlformats.org/markup-compatibility/2006">
                <mc:Choice xmlns:v="urn:schemas-microsoft-com:vml" Requires="v">
                  <p:oleObj spid="_x0000_s3" name="Equation" r:id="rId4" imgW="3048000" imgH="5181600" progId="Equation.DSMT4">
                    <p:embed/>
                  </p:oleObj>
                </mc:Choice>
                <mc:Fallback>
                  <p:oleObj name="Equation" r:id="rId4" imgW="3048000" imgH="5181600" progId="Equation.DSMT4">
                    <p:embed/>
                    <p:pic>
                      <p:nvPicPr>
                        <p:cNvPr id="0"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5" y="1434"/>
                          <a:ext cx="254" cy="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22604" name="Group 44"/>
          <p:cNvGrpSpPr/>
          <p:nvPr/>
        </p:nvGrpSpPr>
        <p:grpSpPr bwMode="auto">
          <a:xfrm>
            <a:off x="7751763" y="1628775"/>
            <a:ext cx="1008062" cy="1752600"/>
            <a:chOff x="3923" y="1026"/>
            <a:chExt cx="635" cy="1104"/>
          </a:xfrm>
        </p:grpSpPr>
        <p:sp>
          <p:nvSpPr>
            <p:cNvPr id="68628" name="Text Box 45"/>
            <p:cNvSpPr txBox="1">
              <a:spLocks noChangeArrowheads="1"/>
            </p:cNvSpPr>
            <p:nvPr/>
          </p:nvSpPr>
          <p:spPr bwMode="auto">
            <a:xfrm>
              <a:off x="3923" y="1026"/>
              <a:ext cx="635" cy="11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FontTx/>
                <a:buNone/>
              </a:pPr>
              <a:endParaRPr kumimoji="0" lang="en-US" altLang="zh-CN" sz="2400"/>
            </a:p>
            <a:p>
              <a:pPr>
                <a:lnSpc>
                  <a:spcPct val="120000"/>
                </a:lnSpc>
                <a:spcBef>
                  <a:spcPct val="50000"/>
                </a:spcBef>
                <a:buFontTx/>
                <a:buNone/>
              </a:pPr>
              <a:endParaRPr kumimoji="0" lang="en-US" altLang="zh-CN" sz="2400"/>
            </a:p>
            <a:p>
              <a:pPr>
                <a:lnSpc>
                  <a:spcPct val="120000"/>
                </a:lnSpc>
                <a:spcBef>
                  <a:spcPct val="50000"/>
                </a:spcBef>
                <a:buFontTx/>
                <a:buNone/>
              </a:pPr>
              <a:endParaRPr kumimoji="0" lang="en-US" altLang="zh-CN" sz="2400"/>
            </a:p>
          </p:txBody>
        </p:sp>
        <p:sp>
          <p:nvSpPr>
            <p:cNvPr id="68629" name="Line 46"/>
            <p:cNvSpPr>
              <a:spLocks noChangeShapeType="1"/>
            </p:cNvSpPr>
            <p:nvPr/>
          </p:nvSpPr>
          <p:spPr bwMode="auto">
            <a:xfrm>
              <a:off x="4286" y="1344"/>
              <a:ext cx="0" cy="635"/>
            </a:xfrm>
            <a:prstGeom prst="line">
              <a:avLst/>
            </a:prstGeom>
            <a:noFill/>
            <a:ln w="9525">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68630" name="Object 47"/>
            <p:cNvGraphicFramePr>
              <a:graphicFrameLocks noChangeAspect="1"/>
            </p:cNvGraphicFramePr>
            <p:nvPr/>
          </p:nvGraphicFramePr>
          <p:xfrm>
            <a:off x="4014" y="1480"/>
            <a:ext cx="227" cy="386"/>
          </p:xfrm>
          <a:graphic>
            <a:graphicData uri="http://schemas.openxmlformats.org/presentationml/2006/ole">
              <mc:AlternateContent xmlns:mc="http://schemas.openxmlformats.org/markup-compatibility/2006">
                <mc:Choice xmlns:v="urn:schemas-microsoft-com:vml" Requires="v">
                  <p:oleObj spid="_x0000_s4" name="Equation" r:id="rId6" imgW="3048000" imgH="5181600" progId="Equation.DSMT4">
                    <p:embed/>
                  </p:oleObj>
                </mc:Choice>
                <mc:Fallback>
                  <p:oleObj name="Equation" r:id="rId6" imgW="3048000" imgH="5181600" progId="Equation.DSMT4">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4" y="1480"/>
                          <a:ext cx="227"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22608" name="Group 48"/>
          <p:cNvGrpSpPr/>
          <p:nvPr/>
        </p:nvGrpSpPr>
        <p:grpSpPr bwMode="auto">
          <a:xfrm>
            <a:off x="9839117" y="1992026"/>
            <a:ext cx="596899" cy="609600"/>
            <a:chOff x="5149" y="1188"/>
            <a:chExt cx="376" cy="384"/>
          </a:xfrm>
        </p:grpSpPr>
        <p:sp>
          <p:nvSpPr>
            <p:cNvPr id="68626" name="Line 50"/>
            <p:cNvSpPr>
              <a:spLocks noChangeShapeType="1"/>
            </p:cNvSpPr>
            <p:nvPr/>
          </p:nvSpPr>
          <p:spPr bwMode="auto">
            <a:xfrm flipV="1">
              <a:off x="5195" y="1188"/>
              <a:ext cx="0" cy="363"/>
            </a:xfrm>
            <a:prstGeom prst="line">
              <a:avLst/>
            </a:prstGeom>
            <a:noFill/>
            <a:ln w="28575">
              <a:solidFill>
                <a:srgbClr val="0432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mc:AlternateContent xmlns:mc="http://schemas.openxmlformats.org/markup-compatibility/2006">
          <mc:Choice xmlns:a14="http://schemas.microsoft.com/office/drawing/2010/main" Requires="a14">
            <p:sp>
              <p:nvSpPr>
                <p:cNvPr id="68627" name="Text Box 51"/>
                <p:cNvSpPr txBox="1">
                  <a:spLocks noChangeArrowheads="1"/>
                </p:cNvSpPr>
                <p:nvPr/>
              </p:nvSpPr>
              <p:spPr bwMode="auto">
                <a:xfrm>
                  <a:off x="5149" y="1201"/>
                  <a:ext cx="376"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FontTx/>
                    <a:buNone/>
                  </a:pPr>
                  <a14:m>
                    <m:oMathPara xmlns:m="http://schemas.openxmlformats.org/officeDocument/2006/math">
                      <m:oMathParaPr>
                        <m:jc m:val="centerGroup"/>
                      </m:oMathParaPr>
                      <m:oMath xmlns:m="http://schemas.openxmlformats.org/officeDocument/2006/math">
                        <m:sSup>
                          <m:sSupPr>
                            <m:ctrlPr>
                              <a:rPr lang="en-US" altLang="zh-CN" sz="2400" b="1" i="1" smtClean="0">
                                <a:solidFill>
                                  <a:srgbClr val="0432FF"/>
                                </a:solidFill>
                                <a:latin typeface="Cambria Math" panose="02040503050406030204" pitchFamily="18" charset="0"/>
                                <a:ea typeface="Cambria Math" panose="02040503050406030204" pitchFamily="18" charset="0"/>
                              </a:rPr>
                            </m:ctrlPr>
                          </m:sSupPr>
                          <m:e>
                            <m:acc>
                              <m:accPr>
                                <m:chr m:val="⃑"/>
                                <m:ctrlPr>
                                  <a:rPr lang="en-US" altLang="zh-CN" sz="2400" b="1" i="1">
                                    <a:solidFill>
                                      <a:srgbClr val="0432FF"/>
                                    </a:solidFill>
                                    <a:latin typeface="Cambria Math" panose="02040503050406030204" pitchFamily="18" charset="0"/>
                                    <a:ea typeface="Cambria Math" panose="02040503050406030204" pitchFamily="18" charset="0"/>
                                  </a:rPr>
                                </m:ctrlPr>
                              </m:accPr>
                              <m:e>
                                <m:r>
                                  <a:rPr lang="en-US" altLang="zh-CN" sz="2400" b="1" i="1">
                                    <a:solidFill>
                                      <a:srgbClr val="0432FF"/>
                                    </a:solidFill>
                                    <a:latin typeface="Cambria Math" panose="02040503050406030204" pitchFamily="18" charset="0"/>
                                    <a:ea typeface="Cambria Math" panose="02040503050406030204" pitchFamily="18" charset="0"/>
                                  </a:rPr>
                                  <m:t>𝑭</m:t>
                                </m:r>
                              </m:e>
                            </m:acc>
                          </m:e>
                          <m:sup>
                            <m:r>
                              <a:rPr lang="en-US" altLang="zh-CN" sz="2400" b="1" i="1">
                                <a:solidFill>
                                  <a:srgbClr val="0432FF"/>
                                </a:solidFill>
                                <a:latin typeface="Cambria Math" panose="02040503050406030204" pitchFamily="18" charset="0"/>
                                <a:ea typeface="Cambria Math" panose="02040503050406030204" pitchFamily="18" charset="0"/>
                              </a:rPr>
                              <m:t>′</m:t>
                            </m:r>
                          </m:sup>
                        </m:sSup>
                      </m:oMath>
                    </m:oMathPara>
                  </a14:m>
                  <a:endParaRPr kumimoji="0" lang="en-US" altLang="zh-CN" sz="2400" b="1" i="1" dirty="0"/>
                </a:p>
              </p:txBody>
            </p:sp>
          </mc:Choice>
          <mc:Fallback>
            <p:sp>
              <p:nvSpPr>
                <p:cNvPr id="68627" name="Text Box 51"/>
                <p:cNvSpPr txBox="1">
                  <a:spLocks noRot="1" noChangeAspect="1" noMove="1" noResize="1" noEditPoints="1" noAdjustHandles="1" noChangeArrowheads="1" noChangeShapeType="1" noTextEdit="1"/>
                </p:cNvSpPr>
                <p:nvPr/>
              </p:nvSpPr>
              <p:spPr bwMode="auto">
                <a:xfrm>
                  <a:off x="5149" y="1201"/>
                  <a:ext cx="376" cy="371"/>
                </a:xfrm>
                <a:prstGeom prst="rect">
                  <a:avLst/>
                </a:prstGeom>
                <a:blipFill rotWithShape="1">
                  <a:blip r:embed="rId8"/>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3" name="Text Box 33"/>
              <p:cNvSpPr txBox="1">
                <a:spLocks noChangeArrowheads="1"/>
              </p:cNvSpPr>
              <p:nvPr/>
            </p:nvSpPr>
            <p:spPr bwMode="auto">
              <a:xfrm>
                <a:off x="1365544" y="1069052"/>
                <a:ext cx="5653147" cy="1470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FontTx/>
                  <a:buNone/>
                </a:pPr>
                <a:r>
                  <a:rPr kumimoji="0" lang="zh-CN" altLang="en-US" sz="2400" dirty="0">
                    <a:latin typeface="微软雅黑" panose="020B0503020204020204" pitchFamily="34" charset="-122"/>
                    <a:ea typeface="微软雅黑" panose="020B0503020204020204" pitchFamily="34" charset="-122"/>
                  </a:rPr>
                  <a:t>惯性系：地面，电梯</a:t>
                </a:r>
                <a:r>
                  <a:rPr kumimoji="0" lang="en-US" altLang="zh-CN" sz="2400" dirty="0">
                    <a:latin typeface="微软雅黑" panose="020B0503020204020204" pitchFamily="34" charset="-122"/>
                    <a:ea typeface="微软雅黑" panose="020B0503020204020204" pitchFamily="34" charset="-122"/>
                  </a:rPr>
                  <a:t>/</a:t>
                </a:r>
                <a:r>
                  <a:rPr kumimoji="0" lang="zh-CN" altLang="en-US" sz="2400" dirty="0">
                    <a:latin typeface="微软雅黑" panose="020B0503020204020204" pitchFamily="34" charset="-122"/>
                    <a:ea typeface="微软雅黑" panose="020B0503020204020204" pitchFamily="34" charset="-122"/>
                  </a:rPr>
                  <a:t>人的加速度： </a:t>
                </a:r>
                <a14:m>
                  <m:oMath xmlns:m="http://schemas.openxmlformats.org/officeDocument/2006/math">
                    <m:acc>
                      <m:accPr>
                        <m:chr m:val="⃑"/>
                        <m:ctrlPr>
                          <a:rPr kumimoji="0" lang="zh-CN" altLang="en-US" i="1" smtClean="0">
                            <a:latin typeface="Cambria Math" panose="02040503050406030204" pitchFamily="18" charset="0"/>
                            <a:ea typeface="微软雅黑" panose="020B0503020204020204" pitchFamily="34" charset="-122"/>
                          </a:rPr>
                        </m:ctrlPr>
                      </m:accPr>
                      <m:e>
                        <m:r>
                          <a:rPr kumimoji="0" lang="en-US" altLang="zh-CN" b="0" i="1" smtClean="0">
                            <a:latin typeface="Cambria Math" panose="02040503050406030204" pitchFamily="18" charset="0"/>
                            <a:ea typeface="微软雅黑" panose="020B0503020204020204" pitchFamily="34" charset="-122"/>
                          </a:rPr>
                          <m:t>𝑎</m:t>
                        </m:r>
                      </m:e>
                    </m:acc>
                  </m:oMath>
                </a14:m>
                <a:r>
                  <a:rPr kumimoji="0" lang="zh-CN" altLang="en-US" dirty="0">
                    <a:latin typeface="微软雅黑" panose="020B0503020204020204" pitchFamily="34" charset="-122"/>
                    <a:ea typeface="微软雅黑" panose="020B0503020204020204" pitchFamily="34" charset="-122"/>
                  </a:rPr>
                  <a:t>    </a:t>
                </a:r>
                <a:endParaRPr kumimoji="0" lang="en-US" altLang="zh-CN" dirty="0">
                  <a:latin typeface="微软雅黑" panose="020B0503020204020204" pitchFamily="34" charset="-122"/>
                  <a:ea typeface="微软雅黑" panose="020B0503020204020204" pitchFamily="34" charset="-122"/>
                </a:endParaRPr>
              </a:p>
              <a:p>
                <a:pPr>
                  <a:lnSpc>
                    <a:spcPct val="120000"/>
                  </a:lnSpc>
                  <a:spcBef>
                    <a:spcPct val="50000"/>
                  </a:spcBef>
                  <a:buNone/>
                </a:pPr>
                <a:r>
                  <a:rPr kumimoji="0" lang="zh-CN" altLang="en-US" sz="2400" dirty="0">
                    <a:latin typeface="微软雅黑" panose="020B0503020204020204" pitchFamily="34" charset="-122"/>
                    <a:ea typeface="微软雅黑" panose="020B0503020204020204" pitchFamily="34" charset="-122"/>
                  </a:rPr>
                  <a:t>非惯性系：电梯，人加速度 </a:t>
                </a:r>
                <a14:m>
                  <m:oMath xmlns:m="http://schemas.openxmlformats.org/officeDocument/2006/math">
                    <m:sSup>
                      <m:sSupPr>
                        <m:ctrlPr>
                          <a:rPr kumimoji="0" lang="en-US" altLang="zh-CN" i="1" smtClean="0">
                            <a:latin typeface="Cambria Math" panose="02040503050406030204" pitchFamily="18" charset="0"/>
                            <a:ea typeface="微软雅黑" panose="020B0503020204020204" pitchFamily="34" charset="-122"/>
                          </a:rPr>
                        </m:ctrlPr>
                      </m:sSupPr>
                      <m:e>
                        <m:acc>
                          <m:accPr>
                            <m:chr m:val="⃑"/>
                            <m:ctrlPr>
                              <a:rPr kumimoji="0" lang="zh-CN" altLang="en-US" i="1" smtClean="0">
                                <a:latin typeface="Cambria Math" panose="02040503050406030204" pitchFamily="18" charset="0"/>
                                <a:ea typeface="微软雅黑" panose="020B0503020204020204" pitchFamily="34" charset="-122"/>
                              </a:rPr>
                            </m:ctrlPr>
                          </m:accPr>
                          <m:e>
                            <m:r>
                              <a:rPr kumimoji="0" lang="en-US" altLang="zh-CN" i="1">
                                <a:latin typeface="Cambria Math" panose="02040503050406030204" pitchFamily="18" charset="0"/>
                                <a:ea typeface="微软雅黑" panose="020B0503020204020204" pitchFamily="34" charset="-122"/>
                              </a:rPr>
                              <m:t>𝑎</m:t>
                            </m:r>
                          </m:e>
                        </m:acc>
                      </m:e>
                      <m:sup>
                        <m:r>
                          <a:rPr kumimoji="0" lang="en-US" altLang="zh-CN" b="0" i="1" smtClean="0">
                            <a:latin typeface="Cambria Math" panose="02040503050406030204" pitchFamily="18" charset="0"/>
                            <a:ea typeface="微软雅黑" panose="020B0503020204020204" pitchFamily="34" charset="-122"/>
                          </a:rPr>
                          <m:t>′</m:t>
                        </m:r>
                      </m:sup>
                    </m:sSup>
                    <m:r>
                      <a:rPr kumimoji="0" lang="en-US" altLang="zh-CN" i="1" smtClean="0">
                        <a:latin typeface="Cambria Math" panose="02040503050406030204" pitchFamily="18" charset="0"/>
                        <a:ea typeface="Cambria Math" panose="02040503050406030204" pitchFamily="18" charset="0"/>
                      </a:rPr>
                      <m:t>=</m:t>
                    </m:r>
                    <m:r>
                      <a:rPr kumimoji="0" lang="en-US" altLang="zh-CN" b="0" i="1" smtClean="0">
                        <a:latin typeface="Cambria Math" panose="02040503050406030204" pitchFamily="18" charset="0"/>
                        <a:ea typeface="Cambria Math" panose="02040503050406030204" pitchFamily="18" charset="0"/>
                      </a:rPr>
                      <m:t>0</m:t>
                    </m:r>
                  </m:oMath>
                </a14:m>
                <a:endParaRPr kumimoji="0" lang="en-US" altLang="zh-CN" dirty="0">
                  <a:latin typeface="微软雅黑" panose="020B0503020204020204" pitchFamily="34" charset="-122"/>
                  <a:ea typeface="微软雅黑" panose="020B0503020204020204" pitchFamily="34" charset="-122"/>
                </a:endParaRPr>
              </a:p>
            </p:txBody>
          </p:sp>
        </mc:Choice>
        <mc:Fallback>
          <p:sp>
            <p:nvSpPr>
              <p:cNvPr id="53" name="Text Box 33"/>
              <p:cNvSpPr txBox="1">
                <a:spLocks noRot="1" noChangeAspect="1" noMove="1" noResize="1" noEditPoints="1" noAdjustHandles="1" noChangeArrowheads="1" noChangeShapeType="1" noTextEdit="1"/>
              </p:cNvSpPr>
              <p:nvPr/>
            </p:nvSpPr>
            <p:spPr bwMode="auto">
              <a:xfrm>
                <a:off x="1365544" y="1069052"/>
                <a:ext cx="5653147" cy="1470339"/>
              </a:xfrm>
              <a:prstGeom prst="rect">
                <a:avLst/>
              </a:prstGeom>
              <a:blipFill rotWithShape="1">
                <a:blip r:embed="rId9"/>
                <a:stretch>
                  <a:fillRect l="-5" t="-24" r="1" b="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矩形 4"/>
          <p:cNvSpPr/>
          <p:nvPr/>
        </p:nvSpPr>
        <p:spPr>
          <a:xfrm>
            <a:off x="439485" y="2923212"/>
            <a:ext cx="2339102" cy="461665"/>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非惯性系牛二：</a:t>
            </a:r>
            <a:endParaRPr lang="zh-CN" altLang="en-US" dirty="0"/>
          </a:p>
        </p:txBody>
      </p:sp>
      <mc:AlternateContent xmlns:mc="http://schemas.openxmlformats.org/markup-compatibility/2006">
        <mc:Choice xmlns:a14="http://schemas.microsoft.com/office/drawing/2010/main" Requires="a14">
          <p:sp>
            <p:nvSpPr>
              <p:cNvPr id="6" name="文本框 5"/>
              <p:cNvSpPr txBox="1"/>
              <p:nvPr/>
            </p:nvSpPr>
            <p:spPr>
              <a:xfrm>
                <a:off x="2827078" y="2832546"/>
                <a:ext cx="4403193" cy="5523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kumimoji="1" lang="zh-CN" altLang="en-US" sz="3200" i="1" smtClean="0">
                              <a:latin typeface="Cambria Math" panose="02040503050406030204" pitchFamily="18" charset="0"/>
                            </a:rPr>
                          </m:ctrlPr>
                        </m:accPr>
                        <m:e>
                          <m:r>
                            <a:rPr kumimoji="1" lang="en-US" altLang="zh-CN" sz="3200" b="0" i="1" smtClean="0">
                              <a:latin typeface="Cambria Math" panose="02040503050406030204" pitchFamily="18" charset="0"/>
                            </a:rPr>
                            <m:t>𝑁</m:t>
                          </m:r>
                        </m:e>
                      </m:acc>
                      <m:r>
                        <a:rPr kumimoji="1" lang="zh-CN" altLang="en-US" sz="3200" i="1" smtClean="0">
                          <a:latin typeface="Cambria Math" panose="02040503050406030204" pitchFamily="18" charset="0"/>
                        </a:rPr>
                        <m:t>−</m:t>
                      </m:r>
                      <m:r>
                        <a:rPr kumimoji="1" lang="en-US" altLang="zh-CN" sz="3200" b="0" i="1" smtClean="0">
                          <a:latin typeface="Cambria Math" panose="02040503050406030204" pitchFamily="18" charset="0"/>
                        </a:rPr>
                        <m:t>𝑚</m:t>
                      </m:r>
                      <m:acc>
                        <m:accPr>
                          <m:chr m:val="⃑"/>
                          <m:ctrlPr>
                            <a:rPr kumimoji="1" lang="zh-CN" altLang="en-US" sz="3200" i="1" smtClean="0">
                              <a:latin typeface="Cambria Math" panose="02040503050406030204" pitchFamily="18" charset="0"/>
                            </a:rPr>
                          </m:ctrlPr>
                        </m:accPr>
                        <m:e>
                          <m:r>
                            <a:rPr kumimoji="1" lang="en-US" altLang="zh-CN" sz="3200" b="0" i="1" smtClean="0">
                              <a:latin typeface="Cambria Math" panose="02040503050406030204" pitchFamily="18" charset="0"/>
                            </a:rPr>
                            <m:t>𝑔</m:t>
                          </m:r>
                        </m:e>
                      </m:acc>
                      <m:r>
                        <a:rPr kumimoji="1" lang="en-US" altLang="zh-CN" sz="3200" i="1" smtClean="0">
                          <a:latin typeface="Cambria Math" panose="02040503050406030204" pitchFamily="18" charset="0"/>
                          <a:ea typeface="Cambria Math" panose="02040503050406030204" pitchFamily="18" charset="0"/>
                        </a:rPr>
                        <m:t>+</m:t>
                      </m:r>
                      <m:sSup>
                        <m:sSupPr>
                          <m:ctrlPr>
                            <a:rPr kumimoji="1" lang="en-US" altLang="zh-CN" sz="3200" i="1" smtClean="0">
                              <a:latin typeface="Cambria Math" panose="02040503050406030204" pitchFamily="18" charset="0"/>
                              <a:ea typeface="Cambria Math" panose="02040503050406030204" pitchFamily="18" charset="0"/>
                            </a:rPr>
                          </m:ctrlPr>
                        </m:sSupPr>
                        <m:e>
                          <m:acc>
                            <m:accPr>
                              <m:chr m:val="⃑"/>
                              <m:ctrlPr>
                                <a:rPr kumimoji="1" lang="en-US" altLang="zh-CN" sz="3200" i="1" smtClean="0">
                                  <a:latin typeface="Cambria Math" panose="02040503050406030204" pitchFamily="18" charset="0"/>
                                  <a:ea typeface="Cambria Math" panose="02040503050406030204" pitchFamily="18" charset="0"/>
                                </a:rPr>
                              </m:ctrlPr>
                            </m:accPr>
                            <m:e>
                              <m:r>
                                <a:rPr kumimoji="1" lang="en-US" altLang="zh-CN" sz="3200" b="0" i="1" smtClean="0">
                                  <a:latin typeface="Cambria Math" panose="02040503050406030204" pitchFamily="18" charset="0"/>
                                  <a:ea typeface="Cambria Math" panose="02040503050406030204" pitchFamily="18" charset="0"/>
                                </a:rPr>
                                <m:t>𝐹</m:t>
                              </m:r>
                            </m:e>
                          </m:acc>
                        </m:e>
                        <m:sup>
                          <m:r>
                            <a:rPr kumimoji="1" lang="en-US" altLang="zh-CN" sz="3200" b="0" i="1" smtClean="0">
                              <a:latin typeface="Cambria Math" panose="02040503050406030204" pitchFamily="18" charset="0"/>
                              <a:ea typeface="Cambria Math" panose="02040503050406030204" pitchFamily="18" charset="0"/>
                            </a:rPr>
                            <m:t>′</m:t>
                          </m:r>
                        </m:sup>
                      </m:sSup>
                      <m:r>
                        <a:rPr kumimoji="1" lang="en-US" altLang="zh-CN" sz="3200" i="1" smtClean="0">
                          <a:latin typeface="Cambria Math" panose="02040503050406030204" pitchFamily="18" charset="0"/>
                          <a:ea typeface="Cambria Math" panose="02040503050406030204" pitchFamily="18" charset="0"/>
                        </a:rPr>
                        <m:t>=</m:t>
                      </m:r>
                      <m:r>
                        <a:rPr kumimoji="1" lang="en-US" altLang="zh-CN" sz="3200" b="0" i="1" smtClean="0">
                          <a:latin typeface="Cambria Math" panose="02040503050406030204" pitchFamily="18" charset="0"/>
                          <a:ea typeface="Cambria Math" panose="02040503050406030204" pitchFamily="18" charset="0"/>
                        </a:rPr>
                        <m:t>𝑚</m:t>
                      </m:r>
                      <m:sSup>
                        <m:sSupPr>
                          <m:ctrlPr>
                            <a:rPr kumimoji="1" lang="en-US" altLang="zh-CN" sz="3200" b="0" i="1" smtClean="0">
                              <a:latin typeface="Cambria Math" panose="02040503050406030204" pitchFamily="18" charset="0"/>
                              <a:ea typeface="Cambria Math" panose="02040503050406030204" pitchFamily="18" charset="0"/>
                            </a:rPr>
                          </m:ctrlPr>
                        </m:sSupPr>
                        <m:e>
                          <m:acc>
                            <m:accPr>
                              <m:chr m:val="⃑"/>
                              <m:ctrlPr>
                                <a:rPr kumimoji="1" lang="en-US" altLang="zh-CN" sz="3200" b="0" i="1" smtClean="0">
                                  <a:latin typeface="Cambria Math" panose="02040503050406030204" pitchFamily="18" charset="0"/>
                                  <a:ea typeface="Cambria Math" panose="02040503050406030204" pitchFamily="18" charset="0"/>
                                </a:rPr>
                              </m:ctrlPr>
                            </m:accPr>
                            <m:e>
                              <m:r>
                                <a:rPr kumimoji="1" lang="en-US" altLang="zh-CN" sz="3200" b="0" i="1" smtClean="0">
                                  <a:latin typeface="Cambria Math" panose="02040503050406030204" pitchFamily="18" charset="0"/>
                                  <a:ea typeface="Cambria Math" panose="02040503050406030204" pitchFamily="18" charset="0"/>
                                </a:rPr>
                                <m:t>𝑎</m:t>
                              </m:r>
                            </m:e>
                          </m:acc>
                        </m:e>
                        <m:sup>
                          <m:r>
                            <a:rPr kumimoji="1" lang="en-US" altLang="zh-CN" sz="3200" b="0" i="1" smtClean="0">
                              <a:latin typeface="Cambria Math" panose="02040503050406030204" pitchFamily="18" charset="0"/>
                              <a:ea typeface="Cambria Math" panose="02040503050406030204" pitchFamily="18" charset="0"/>
                            </a:rPr>
                            <m:t>′</m:t>
                          </m:r>
                        </m:sup>
                      </m:sSup>
                      <m:r>
                        <a:rPr kumimoji="1" lang="en-US" altLang="zh-CN" sz="3200" b="0" i="1" smtClean="0">
                          <a:latin typeface="Cambria Math" panose="02040503050406030204" pitchFamily="18" charset="0"/>
                          <a:ea typeface="Cambria Math" panose="02040503050406030204" pitchFamily="18" charset="0"/>
                        </a:rPr>
                        <m:t>=</m:t>
                      </m:r>
                      <m:r>
                        <a:rPr kumimoji="1" lang="en-US" altLang="zh-CN" sz="3200" b="0" i="1" smtClean="0">
                          <a:latin typeface="Cambria Math" panose="02040503050406030204" pitchFamily="18" charset="0"/>
                          <a:ea typeface="Cambria Math" panose="02040503050406030204" pitchFamily="18" charset="0"/>
                        </a:rPr>
                        <m:t>0</m:t>
                      </m:r>
                    </m:oMath>
                  </m:oMathPara>
                </a14:m>
                <a:endParaRPr kumimoji="1" lang="zh-CN" altLang="en-US" sz="3200" dirty="0"/>
              </a:p>
            </p:txBody>
          </p:sp>
        </mc:Choice>
        <mc:Fallback>
          <p:sp>
            <p:nvSpPr>
              <p:cNvPr id="6" name="文本框 5"/>
              <p:cNvSpPr txBox="1">
                <a:spLocks noRot="1" noChangeAspect="1" noMove="1" noResize="1" noEditPoints="1" noAdjustHandles="1" noChangeArrowheads="1" noChangeShapeType="1" noTextEdit="1"/>
              </p:cNvSpPr>
              <p:nvPr/>
            </p:nvSpPr>
            <p:spPr>
              <a:xfrm>
                <a:off x="2827078" y="2832546"/>
                <a:ext cx="4403193" cy="552331"/>
              </a:xfrm>
              <a:prstGeom prst="rect">
                <a:avLst/>
              </a:prstGeom>
              <a:blipFill rotWithShape="1">
                <a:blip r:embed="rId10"/>
                <a:stretch>
                  <a:fillRect l="-1" t="-81" r="-270"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369570" y="3720420"/>
                <a:ext cx="2458686" cy="6446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3200" i="1" smtClean="0">
                          <a:latin typeface="Cambria Math" panose="02040503050406030204" pitchFamily="18" charset="0"/>
                          <a:ea typeface="Cambria Math" panose="02040503050406030204" pitchFamily="18" charset="0"/>
                        </a:rPr>
                        <m:t>∵</m:t>
                      </m:r>
                      <m:sSup>
                        <m:sSupPr>
                          <m:ctrlPr>
                            <a:rPr kumimoji="1" lang="en-US" altLang="zh-CN" sz="3200" i="1" smtClean="0">
                              <a:latin typeface="Cambria Math" panose="02040503050406030204" pitchFamily="18" charset="0"/>
                              <a:ea typeface="Cambria Math" panose="02040503050406030204" pitchFamily="18" charset="0"/>
                            </a:rPr>
                          </m:ctrlPr>
                        </m:sSupPr>
                        <m:e>
                          <m:acc>
                            <m:accPr>
                              <m:chr m:val="⃑"/>
                              <m:ctrlPr>
                                <a:rPr kumimoji="1" lang="en-US" altLang="zh-CN" sz="3200" i="1">
                                  <a:latin typeface="Cambria Math" panose="02040503050406030204" pitchFamily="18" charset="0"/>
                                  <a:ea typeface="Cambria Math" panose="02040503050406030204" pitchFamily="18" charset="0"/>
                                </a:rPr>
                              </m:ctrlPr>
                            </m:accPr>
                            <m:e>
                              <m:r>
                                <a:rPr kumimoji="1" lang="en-US" altLang="zh-CN" sz="3200" i="1">
                                  <a:latin typeface="Cambria Math" panose="02040503050406030204" pitchFamily="18" charset="0"/>
                                  <a:ea typeface="Cambria Math" panose="02040503050406030204" pitchFamily="18" charset="0"/>
                                </a:rPr>
                                <m:t>𝐹</m:t>
                              </m:r>
                            </m:e>
                          </m:acc>
                        </m:e>
                        <m:sup>
                          <m:r>
                            <a:rPr kumimoji="1" lang="en-US" altLang="zh-CN" sz="3200" i="1">
                              <a:latin typeface="Cambria Math" panose="02040503050406030204" pitchFamily="18" charset="0"/>
                              <a:ea typeface="Cambria Math" panose="02040503050406030204" pitchFamily="18" charset="0"/>
                            </a:rPr>
                            <m:t>′</m:t>
                          </m:r>
                        </m:sup>
                      </m:sSup>
                      <m:r>
                        <a:rPr kumimoji="1" lang="en-US" altLang="zh-CN" sz="3200" i="1">
                          <a:latin typeface="Cambria Math" panose="02040503050406030204" pitchFamily="18" charset="0"/>
                          <a:ea typeface="Cambria Math" panose="02040503050406030204" pitchFamily="18" charset="0"/>
                        </a:rPr>
                        <m:t>=</m:t>
                      </m:r>
                      <m:r>
                        <a:rPr kumimoji="1" lang="en-US" altLang="zh-CN" sz="3200" b="0" i="1" smtClean="0">
                          <a:latin typeface="Cambria Math" panose="02040503050406030204" pitchFamily="18" charset="0"/>
                          <a:ea typeface="Cambria Math" panose="02040503050406030204" pitchFamily="18" charset="0"/>
                        </a:rPr>
                        <m:t>−</m:t>
                      </m:r>
                      <m:r>
                        <a:rPr kumimoji="1" lang="en-US" altLang="zh-CN" sz="3200" b="0" i="1" smtClean="0">
                          <a:latin typeface="Cambria Math" panose="02040503050406030204" pitchFamily="18" charset="0"/>
                          <a:ea typeface="Cambria Math" panose="02040503050406030204" pitchFamily="18" charset="0"/>
                        </a:rPr>
                        <m:t>𝑚</m:t>
                      </m:r>
                      <m:acc>
                        <m:accPr>
                          <m:chr m:val="⃑"/>
                          <m:ctrlPr>
                            <a:rPr kumimoji="1" lang="en-US" altLang="zh-CN" sz="3200" b="0" i="1" smtClean="0">
                              <a:latin typeface="Cambria Math" panose="02040503050406030204" pitchFamily="18" charset="0"/>
                              <a:ea typeface="Cambria Math" panose="02040503050406030204" pitchFamily="18" charset="0"/>
                            </a:rPr>
                          </m:ctrlPr>
                        </m:accPr>
                        <m:e>
                          <m:r>
                            <a:rPr kumimoji="1" lang="en-US" altLang="zh-CN" sz="3200" b="0" i="1" smtClean="0">
                              <a:latin typeface="Cambria Math" panose="02040503050406030204" pitchFamily="18" charset="0"/>
                              <a:ea typeface="Cambria Math" panose="02040503050406030204" pitchFamily="18" charset="0"/>
                            </a:rPr>
                            <m:t>𝑎</m:t>
                          </m:r>
                        </m:e>
                      </m:acc>
                    </m:oMath>
                  </m:oMathPara>
                </a14:m>
                <a:endParaRPr lang="zh-CN" altLang="en-US" sz="3200" dirty="0"/>
              </a:p>
            </p:txBody>
          </p:sp>
        </mc:Choice>
        <mc:Fallback>
          <p:sp>
            <p:nvSpPr>
              <p:cNvPr id="7" name="矩形 6"/>
              <p:cNvSpPr>
                <a:spLocks noRot="1" noChangeAspect="1" noMove="1" noResize="1" noEditPoints="1" noAdjustHandles="1" noChangeArrowheads="1" noChangeShapeType="1" noTextEdit="1"/>
              </p:cNvSpPr>
              <p:nvPr/>
            </p:nvSpPr>
            <p:spPr>
              <a:xfrm>
                <a:off x="2369570" y="3720420"/>
                <a:ext cx="2458686" cy="644664"/>
              </a:xfrm>
              <a:prstGeom prst="rect">
                <a:avLst/>
              </a:prstGeom>
              <a:blipFill rotWithShape="1">
                <a:blip r:embed="rId11"/>
                <a:stretch>
                  <a:fillRect l="-16" t="-92" r="14" b="15"/>
                </a:stretch>
              </a:blipFill>
            </p:spPr>
            <p:txBody>
              <a:bodyPr/>
              <a:lstStyle/>
              <a:p>
                <a:r>
                  <a:rPr lang="zh-CN" altLang="en-US">
                    <a:noFill/>
                  </a:rPr>
                  <a:t> </a:t>
                </a:r>
              </a:p>
            </p:txBody>
          </p:sp>
        </mc:Fallback>
      </mc:AlternateContent>
      <p:sp>
        <p:nvSpPr>
          <p:cNvPr id="57" name="矩形 56"/>
          <p:cNvSpPr/>
          <p:nvPr/>
        </p:nvSpPr>
        <p:spPr>
          <a:xfrm>
            <a:off x="352752" y="4642167"/>
            <a:ext cx="2339102" cy="461665"/>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联立以上两式：</a:t>
            </a:r>
            <a:endParaRPr lang="zh-CN" altLang="en-US" dirty="0"/>
          </a:p>
        </p:txBody>
      </p:sp>
      <mc:AlternateContent xmlns:mc="http://schemas.openxmlformats.org/markup-compatibility/2006">
        <mc:Choice xmlns:a14="http://schemas.microsoft.com/office/drawing/2010/main" Requires="a14">
          <p:sp>
            <p:nvSpPr>
              <p:cNvPr id="8" name="矩形 7"/>
              <p:cNvSpPr/>
              <p:nvPr/>
            </p:nvSpPr>
            <p:spPr>
              <a:xfrm>
                <a:off x="2745867" y="4534855"/>
                <a:ext cx="3538661" cy="6446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kumimoji="1" lang="zh-CN" altLang="en-US" sz="3200" i="1">
                              <a:latin typeface="Cambria Math" panose="02040503050406030204" pitchFamily="18" charset="0"/>
                            </a:rPr>
                          </m:ctrlPr>
                        </m:accPr>
                        <m:e>
                          <m:r>
                            <a:rPr kumimoji="1" lang="en-US" altLang="zh-CN" sz="3200" i="1">
                              <a:latin typeface="Cambria Math" panose="02040503050406030204" pitchFamily="18" charset="0"/>
                            </a:rPr>
                            <m:t>𝑁</m:t>
                          </m:r>
                        </m:e>
                      </m:acc>
                      <m:r>
                        <a:rPr kumimoji="1" lang="zh-CN" altLang="en-US" sz="3200" i="1">
                          <a:latin typeface="Cambria Math" panose="02040503050406030204" pitchFamily="18" charset="0"/>
                        </a:rPr>
                        <m:t>−</m:t>
                      </m:r>
                      <m:r>
                        <a:rPr kumimoji="1" lang="en-US" altLang="zh-CN" sz="3200" i="1">
                          <a:latin typeface="Cambria Math" panose="02040503050406030204" pitchFamily="18" charset="0"/>
                        </a:rPr>
                        <m:t>𝑚</m:t>
                      </m:r>
                      <m:acc>
                        <m:accPr>
                          <m:chr m:val="⃑"/>
                          <m:ctrlPr>
                            <a:rPr kumimoji="1" lang="zh-CN" altLang="en-US" sz="3200" i="1">
                              <a:latin typeface="Cambria Math" panose="02040503050406030204" pitchFamily="18" charset="0"/>
                            </a:rPr>
                          </m:ctrlPr>
                        </m:accPr>
                        <m:e>
                          <m:r>
                            <a:rPr kumimoji="1" lang="en-US" altLang="zh-CN" sz="3200" i="1">
                              <a:latin typeface="Cambria Math" panose="02040503050406030204" pitchFamily="18" charset="0"/>
                            </a:rPr>
                            <m:t>𝑔</m:t>
                          </m:r>
                        </m:e>
                      </m:acc>
                      <m:r>
                        <a:rPr kumimoji="1" lang="en-US" altLang="zh-CN" sz="3200" i="1">
                          <a:latin typeface="Cambria Math" panose="02040503050406030204" pitchFamily="18" charset="0"/>
                          <a:ea typeface="Cambria Math" panose="02040503050406030204" pitchFamily="18" charset="0"/>
                        </a:rPr>
                        <m:t>−</m:t>
                      </m:r>
                      <m:r>
                        <a:rPr kumimoji="1" lang="en-US" altLang="zh-CN" sz="3200" i="1">
                          <a:latin typeface="Cambria Math" panose="02040503050406030204" pitchFamily="18" charset="0"/>
                          <a:ea typeface="Cambria Math" panose="02040503050406030204" pitchFamily="18" charset="0"/>
                        </a:rPr>
                        <m:t>𝑚</m:t>
                      </m:r>
                      <m:acc>
                        <m:accPr>
                          <m:chr m:val="⃑"/>
                          <m:ctrlPr>
                            <a:rPr kumimoji="1" lang="en-US" altLang="zh-CN" sz="3200" i="1">
                              <a:latin typeface="Cambria Math" panose="02040503050406030204" pitchFamily="18" charset="0"/>
                              <a:ea typeface="Cambria Math" panose="02040503050406030204" pitchFamily="18" charset="0"/>
                            </a:rPr>
                          </m:ctrlPr>
                        </m:accPr>
                        <m:e>
                          <m:r>
                            <a:rPr kumimoji="1" lang="en-US" altLang="zh-CN" sz="3200" i="1">
                              <a:latin typeface="Cambria Math" panose="02040503050406030204" pitchFamily="18" charset="0"/>
                              <a:ea typeface="Cambria Math" panose="02040503050406030204" pitchFamily="18" charset="0"/>
                            </a:rPr>
                            <m:t>𝑎</m:t>
                          </m:r>
                        </m:e>
                      </m:acc>
                      <m:r>
                        <a:rPr kumimoji="1" lang="en-US" altLang="zh-CN" sz="3200" i="1">
                          <a:latin typeface="Cambria Math" panose="02040503050406030204" pitchFamily="18" charset="0"/>
                          <a:ea typeface="Cambria Math" panose="02040503050406030204" pitchFamily="18" charset="0"/>
                        </a:rPr>
                        <m:t>=</m:t>
                      </m:r>
                      <m:r>
                        <a:rPr kumimoji="1" lang="en-US" altLang="zh-CN" sz="3200" i="1">
                          <a:latin typeface="Cambria Math" panose="02040503050406030204" pitchFamily="18" charset="0"/>
                          <a:ea typeface="Cambria Math" panose="02040503050406030204" pitchFamily="18" charset="0"/>
                        </a:rPr>
                        <m:t>0</m:t>
                      </m:r>
                    </m:oMath>
                  </m:oMathPara>
                </a14:m>
                <a:endParaRPr lang="zh-CN" altLang="en-US" sz="3200" dirty="0"/>
              </a:p>
            </p:txBody>
          </p:sp>
        </mc:Choice>
        <mc:Fallback>
          <p:sp>
            <p:nvSpPr>
              <p:cNvPr id="8" name="矩形 7"/>
              <p:cNvSpPr>
                <a:spLocks noRot="1" noChangeAspect="1" noMove="1" noResize="1" noEditPoints="1" noAdjustHandles="1" noChangeArrowheads="1" noChangeShapeType="1" noTextEdit="1"/>
              </p:cNvSpPr>
              <p:nvPr/>
            </p:nvSpPr>
            <p:spPr>
              <a:xfrm>
                <a:off x="2745867" y="4534855"/>
                <a:ext cx="3538661" cy="644664"/>
              </a:xfrm>
              <a:prstGeom prst="rect">
                <a:avLst/>
              </a:prstGeom>
              <a:blipFill rotWithShape="1">
                <a:blip r:embed="rId12"/>
                <a:stretch>
                  <a:fillRect l="-4" t="-50" r="16" b="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矩形 58"/>
              <p:cNvSpPr/>
              <p:nvPr/>
            </p:nvSpPr>
            <p:spPr>
              <a:xfrm>
                <a:off x="173729" y="5347016"/>
                <a:ext cx="4774449" cy="57342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因此：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）加速上升，</a:t>
                </a:r>
                <a:r>
                  <a:rPr kumimoji="1" lang="en-US" altLang="zh-CN" dirty="0">
                    <a:ea typeface="Cambria Math" panose="02040503050406030204" pitchFamily="18" charset="0"/>
                  </a:rPr>
                  <a:t> </a:t>
                </a:r>
                <a14:m>
                  <m:oMath xmlns:m="http://schemas.openxmlformats.org/officeDocument/2006/math">
                    <m:acc>
                      <m:accPr>
                        <m:chr m:val="⃑"/>
                        <m:ctrlPr>
                          <a:rPr kumimoji="1" lang="en-US" altLang="zh-CN" sz="3200" i="1">
                            <a:latin typeface="Cambria Math" panose="02040503050406030204" pitchFamily="18" charset="0"/>
                            <a:ea typeface="Cambria Math" panose="02040503050406030204" pitchFamily="18" charset="0"/>
                          </a:rPr>
                        </m:ctrlPr>
                      </m:accPr>
                      <m:e>
                        <m:r>
                          <a:rPr kumimoji="1" lang="en-US" altLang="zh-CN" sz="3200" i="1">
                            <a:latin typeface="Cambria Math" panose="02040503050406030204" pitchFamily="18" charset="0"/>
                            <a:ea typeface="Cambria Math" panose="02040503050406030204" pitchFamily="18" charset="0"/>
                          </a:rPr>
                          <m:t>𝑎</m:t>
                        </m:r>
                      </m:e>
                    </m:acc>
                  </m:oMath>
                </a14:m>
                <a:r>
                  <a:rPr lang="zh-CN" altLang="en-US" dirty="0">
                    <a:latin typeface="微软雅黑" panose="020B0503020204020204" pitchFamily="34" charset="-122"/>
                    <a:ea typeface="微软雅黑" panose="020B0503020204020204" pitchFamily="34" charset="-122"/>
                  </a:rPr>
                  <a:t>向上：</a:t>
                </a:r>
                <a:endParaRPr lang="zh-CN" altLang="en-US" dirty="0">
                  <a:latin typeface="微软雅黑" panose="020B0503020204020204" pitchFamily="34" charset="-122"/>
                  <a:ea typeface="微软雅黑" panose="020B0503020204020204" pitchFamily="34" charset="-122"/>
                </a:endParaRPr>
              </a:p>
            </p:txBody>
          </p:sp>
        </mc:Choice>
        <mc:Fallback>
          <p:sp>
            <p:nvSpPr>
              <p:cNvPr id="59" name="矩形 58"/>
              <p:cNvSpPr>
                <a:spLocks noRot="1" noChangeAspect="1" noMove="1" noResize="1" noEditPoints="1" noAdjustHandles="1" noChangeArrowheads="1" noChangeShapeType="1" noTextEdit="1"/>
              </p:cNvSpPr>
              <p:nvPr/>
            </p:nvSpPr>
            <p:spPr>
              <a:xfrm>
                <a:off x="173729" y="5347016"/>
                <a:ext cx="4774449" cy="573427"/>
              </a:xfrm>
              <a:prstGeom prst="rect">
                <a:avLst/>
              </a:prstGeom>
              <a:blipFill rotWithShape="1">
                <a:blip r:embed="rId13"/>
                <a:stretch>
                  <a:fillRect l="-8" t="-55" r="-101" b="59"/>
                </a:stretch>
              </a:blipFill>
            </p:spPr>
            <p:txBody>
              <a:bodyPr/>
              <a:lstStyle/>
              <a:p>
                <a:r>
                  <a:rPr lang="zh-CN" altLang="en-US">
                    <a:noFill/>
                  </a:rPr>
                  <a:t> </a:t>
                </a:r>
              </a:p>
            </p:txBody>
          </p:sp>
        </mc:Fallback>
      </mc:AlternateContent>
      <p:cxnSp>
        <p:nvCxnSpPr>
          <p:cNvPr id="9" name="直线箭头连接符 6"/>
          <p:cNvCxnSpPr/>
          <p:nvPr/>
        </p:nvCxnSpPr>
        <p:spPr>
          <a:xfrm flipV="1">
            <a:off x="10748964" y="353648"/>
            <a:ext cx="0" cy="3559903"/>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0802685" y="86738"/>
            <a:ext cx="470000" cy="584775"/>
          </a:xfrm>
          <a:prstGeom prst="rect">
            <a:avLst/>
          </a:prstGeom>
        </p:spPr>
        <p:txBody>
          <a:bodyPr wrap="none">
            <a:spAutoFit/>
          </a:bodyPr>
          <a:lstStyle/>
          <a:p>
            <a:r>
              <a:rPr lang="en-US" altLang="zh-CN" sz="3200" b="1" i="1" dirty="0">
                <a:ea typeface="微软雅黑" panose="020B0503020204020204" pitchFamily="34" charset="-122"/>
                <a:cs typeface="Times New Roman" panose="02020603050405020304" pitchFamily="18" charset="0"/>
              </a:rPr>
              <a:t>y</a:t>
            </a:r>
            <a:r>
              <a:rPr lang="zh-CN" altLang="en-US" sz="3200" b="1" i="1" dirty="0">
                <a:ea typeface="微软雅黑" panose="020B0503020204020204" pitchFamily="34" charset="-122"/>
                <a:cs typeface="Times New Roman" panose="02020603050405020304" pitchFamily="18" charset="0"/>
              </a:rPr>
              <a:t> </a:t>
            </a:r>
            <a:endParaRPr lang="zh-CN" altLang="en-US" sz="3200" i="1" dirty="0"/>
          </a:p>
        </p:txBody>
      </p:sp>
      <mc:AlternateContent xmlns:mc="http://schemas.openxmlformats.org/markup-compatibility/2006">
        <mc:Choice xmlns:a14="http://schemas.microsoft.com/office/drawing/2010/main" Requires="a14">
          <p:sp>
            <p:nvSpPr>
              <p:cNvPr id="10" name="矩形 9"/>
              <p:cNvSpPr/>
              <p:nvPr/>
            </p:nvSpPr>
            <p:spPr>
              <a:xfrm>
                <a:off x="4801199" y="5370358"/>
                <a:ext cx="3524683"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3200" b="0" i="1" smtClean="0">
                          <a:latin typeface="Cambria Math" panose="02040503050406030204" pitchFamily="18" charset="0"/>
                        </a:rPr>
                        <m:t>𝑁</m:t>
                      </m:r>
                      <m:r>
                        <a:rPr kumimoji="1" lang="zh-CN" altLang="en-US" sz="3200" i="1">
                          <a:latin typeface="Cambria Math" panose="02040503050406030204" pitchFamily="18" charset="0"/>
                        </a:rPr>
                        <m:t>−</m:t>
                      </m:r>
                      <m:r>
                        <a:rPr kumimoji="1" lang="en-US" altLang="zh-CN" sz="3200" i="1">
                          <a:latin typeface="Cambria Math" panose="02040503050406030204" pitchFamily="18" charset="0"/>
                        </a:rPr>
                        <m:t>𝑚</m:t>
                      </m:r>
                      <m:r>
                        <a:rPr kumimoji="1" lang="en-US" altLang="zh-CN" sz="3200" b="0" i="1" smtClean="0">
                          <a:latin typeface="Cambria Math" panose="02040503050406030204" pitchFamily="18" charset="0"/>
                        </a:rPr>
                        <m:t>𝑔</m:t>
                      </m:r>
                      <m:r>
                        <a:rPr kumimoji="1" lang="en-US" altLang="zh-CN" sz="3200" i="1">
                          <a:latin typeface="Cambria Math" panose="02040503050406030204" pitchFamily="18" charset="0"/>
                          <a:ea typeface="Cambria Math" panose="02040503050406030204" pitchFamily="18" charset="0"/>
                        </a:rPr>
                        <m:t>−</m:t>
                      </m:r>
                      <m:r>
                        <a:rPr kumimoji="1" lang="en-US" altLang="zh-CN" sz="3200" i="1">
                          <a:latin typeface="Cambria Math" panose="02040503050406030204" pitchFamily="18" charset="0"/>
                          <a:ea typeface="Cambria Math" panose="02040503050406030204" pitchFamily="18" charset="0"/>
                        </a:rPr>
                        <m:t>𝑚𝑎</m:t>
                      </m:r>
                      <m:r>
                        <a:rPr kumimoji="1" lang="en-US" altLang="zh-CN" sz="3200" i="1" smtClean="0">
                          <a:latin typeface="Cambria Math" panose="02040503050406030204" pitchFamily="18" charset="0"/>
                          <a:ea typeface="Cambria Math" panose="02040503050406030204" pitchFamily="18" charset="0"/>
                        </a:rPr>
                        <m:t>=</m:t>
                      </m:r>
                      <m:r>
                        <a:rPr kumimoji="1" lang="en-US" altLang="zh-CN" sz="3200" i="1">
                          <a:latin typeface="Cambria Math" panose="02040503050406030204" pitchFamily="18" charset="0"/>
                          <a:ea typeface="Cambria Math" panose="02040503050406030204" pitchFamily="18" charset="0"/>
                        </a:rPr>
                        <m:t>0</m:t>
                      </m:r>
                    </m:oMath>
                  </m:oMathPara>
                </a14:m>
                <a:endParaRPr lang="zh-CN" altLang="en-US" sz="3200" dirty="0"/>
              </a:p>
            </p:txBody>
          </p:sp>
        </mc:Choice>
        <mc:Fallback>
          <p:sp>
            <p:nvSpPr>
              <p:cNvPr id="10" name="矩形 9"/>
              <p:cNvSpPr>
                <a:spLocks noRot="1" noChangeAspect="1" noMove="1" noResize="1" noEditPoints="1" noAdjustHandles="1" noChangeArrowheads="1" noChangeShapeType="1" noTextEdit="1"/>
              </p:cNvSpPr>
              <p:nvPr/>
            </p:nvSpPr>
            <p:spPr>
              <a:xfrm>
                <a:off x="4801199" y="5370358"/>
                <a:ext cx="3524683" cy="584775"/>
              </a:xfrm>
              <a:prstGeom prst="rect">
                <a:avLst/>
              </a:prstGeom>
              <a:blipFill rotWithShape="1">
                <a:blip r:embed="rId14"/>
                <a:stretch>
                  <a:fillRect l="-17" t="-28" r="11" b="18"/>
                </a:stretch>
              </a:blipFill>
            </p:spPr>
            <p:txBody>
              <a:bodyPr/>
              <a:lstStyle/>
              <a:p>
                <a:r>
                  <a:rPr lang="zh-CN" altLang="en-US">
                    <a:noFill/>
                  </a:rPr>
                  <a:t> </a:t>
                </a:r>
              </a:p>
            </p:txBody>
          </p:sp>
        </mc:Fallback>
      </mc:AlternateContent>
      <p:sp>
        <p:nvSpPr>
          <p:cNvPr id="11" name="右箭头 10"/>
          <p:cNvSpPr/>
          <p:nvPr/>
        </p:nvSpPr>
        <p:spPr>
          <a:xfrm>
            <a:off x="8373785" y="5536562"/>
            <a:ext cx="417512" cy="358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65" name="矩形 64"/>
              <p:cNvSpPr/>
              <p:nvPr/>
            </p:nvSpPr>
            <p:spPr>
              <a:xfrm>
                <a:off x="8839200" y="5402290"/>
                <a:ext cx="2810706"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3200" b="0" i="1" smtClean="0">
                          <a:latin typeface="Cambria Math" panose="02040503050406030204" pitchFamily="18" charset="0"/>
                        </a:rPr>
                        <m:t>𝑁</m:t>
                      </m:r>
                      <m:r>
                        <a:rPr kumimoji="1" lang="en-US" altLang="zh-CN" sz="3200" b="0" i="1" smtClean="0">
                          <a:latin typeface="Cambria Math" panose="02040503050406030204" pitchFamily="18" charset="0"/>
                        </a:rPr>
                        <m:t>=</m:t>
                      </m:r>
                      <m:r>
                        <a:rPr kumimoji="1" lang="en-US" altLang="zh-CN" sz="3200" i="1">
                          <a:latin typeface="Cambria Math" panose="02040503050406030204" pitchFamily="18" charset="0"/>
                        </a:rPr>
                        <m:t>𝑚</m:t>
                      </m:r>
                      <m:r>
                        <a:rPr kumimoji="1" lang="en-US" altLang="zh-CN" sz="3200" b="0" i="1" smtClean="0">
                          <a:latin typeface="Cambria Math" panose="02040503050406030204" pitchFamily="18" charset="0"/>
                        </a:rPr>
                        <m:t>(</m:t>
                      </m:r>
                      <m:r>
                        <a:rPr kumimoji="1" lang="en-US" altLang="zh-CN" sz="3200" b="0" i="1" smtClean="0">
                          <a:latin typeface="Cambria Math" panose="02040503050406030204" pitchFamily="18" charset="0"/>
                        </a:rPr>
                        <m:t>𝑔</m:t>
                      </m:r>
                      <m:r>
                        <a:rPr kumimoji="1" lang="en-US" altLang="zh-CN" sz="3200" b="0" i="1" smtClean="0">
                          <a:latin typeface="Cambria Math" panose="02040503050406030204" pitchFamily="18" charset="0"/>
                          <a:ea typeface="Cambria Math" panose="02040503050406030204" pitchFamily="18" charset="0"/>
                        </a:rPr>
                        <m:t>+</m:t>
                      </m:r>
                      <m:r>
                        <a:rPr kumimoji="1" lang="en-US" altLang="zh-CN" sz="3200" b="0" i="1" smtClean="0">
                          <a:latin typeface="Cambria Math" panose="02040503050406030204" pitchFamily="18" charset="0"/>
                          <a:ea typeface="Cambria Math" panose="02040503050406030204" pitchFamily="18" charset="0"/>
                        </a:rPr>
                        <m:t>𝑎</m:t>
                      </m:r>
                      <m:r>
                        <a:rPr kumimoji="1" lang="en-US" altLang="zh-CN" sz="3200" b="0" i="1" smtClean="0">
                          <a:latin typeface="Cambria Math" panose="02040503050406030204" pitchFamily="18" charset="0"/>
                          <a:ea typeface="Cambria Math" panose="02040503050406030204" pitchFamily="18" charset="0"/>
                        </a:rPr>
                        <m:t>)</m:t>
                      </m:r>
                    </m:oMath>
                  </m:oMathPara>
                </a14:m>
                <a:endParaRPr lang="zh-CN" altLang="en-US" sz="3200" dirty="0"/>
              </a:p>
            </p:txBody>
          </p:sp>
        </mc:Choice>
        <mc:Fallback>
          <p:sp>
            <p:nvSpPr>
              <p:cNvPr id="65" name="矩形 64"/>
              <p:cNvSpPr>
                <a:spLocks noRot="1" noChangeAspect="1" noMove="1" noResize="1" noEditPoints="1" noAdjustHandles="1" noChangeArrowheads="1" noChangeShapeType="1" noTextEdit="1"/>
              </p:cNvSpPr>
              <p:nvPr/>
            </p:nvSpPr>
            <p:spPr>
              <a:xfrm>
                <a:off x="8839200" y="5402290"/>
                <a:ext cx="2810706" cy="584775"/>
              </a:xfrm>
              <a:prstGeom prst="rect">
                <a:avLst/>
              </a:prstGeom>
              <a:blipFill rotWithShape="1">
                <a:blip r:embed="rId15"/>
                <a:stretch>
                  <a:fillRect t="-59" r="7"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矩形 65"/>
              <p:cNvSpPr/>
              <p:nvPr/>
            </p:nvSpPr>
            <p:spPr>
              <a:xfrm>
                <a:off x="132454" y="6035574"/>
                <a:ext cx="4864217" cy="573427"/>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）加速下降，</a:t>
                </a:r>
                <a:r>
                  <a:rPr kumimoji="1" lang="en-US" altLang="zh-CN" dirty="0">
                    <a:ea typeface="Cambria Math" panose="02040503050406030204" pitchFamily="18" charset="0"/>
                  </a:rPr>
                  <a:t> </a:t>
                </a:r>
                <a14:m>
                  <m:oMath xmlns:m="http://schemas.openxmlformats.org/officeDocument/2006/math">
                    <m:acc>
                      <m:accPr>
                        <m:chr m:val="⃑"/>
                        <m:ctrlPr>
                          <a:rPr kumimoji="1" lang="en-US" altLang="zh-CN" sz="3200" i="1">
                            <a:latin typeface="Cambria Math" panose="02040503050406030204" pitchFamily="18" charset="0"/>
                            <a:ea typeface="Cambria Math" panose="02040503050406030204" pitchFamily="18" charset="0"/>
                          </a:rPr>
                        </m:ctrlPr>
                      </m:accPr>
                      <m:e>
                        <m:r>
                          <a:rPr kumimoji="1" lang="en-US" altLang="zh-CN" sz="3200" i="1">
                            <a:latin typeface="Cambria Math" panose="02040503050406030204" pitchFamily="18" charset="0"/>
                            <a:ea typeface="Cambria Math" panose="02040503050406030204" pitchFamily="18" charset="0"/>
                          </a:rPr>
                          <m:t>𝑎</m:t>
                        </m:r>
                      </m:e>
                    </m:acc>
                  </m:oMath>
                </a14:m>
                <a:r>
                  <a:rPr lang="zh-CN" altLang="en-US" dirty="0">
                    <a:latin typeface="微软雅黑" panose="020B0503020204020204" pitchFamily="34" charset="-122"/>
                    <a:ea typeface="微软雅黑" panose="020B0503020204020204" pitchFamily="34" charset="-122"/>
                  </a:rPr>
                  <a:t>向下：</a:t>
                </a:r>
                <a:endParaRPr lang="zh-CN" altLang="en-US" dirty="0">
                  <a:latin typeface="微软雅黑" panose="020B0503020204020204" pitchFamily="34" charset="-122"/>
                  <a:ea typeface="微软雅黑" panose="020B0503020204020204" pitchFamily="34" charset="-122"/>
                </a:endParaRPr>
              </a:p>
            </p:txBody>
          </p:sp>
        </mc:Choice>
        <mc:Fallback>
          <p:sp>
            <p:nvSpPr>
              <p:cNvPr id="66" name="矩形 65"/>
              <p:cNvSpPr>
                <a:spLocks noRot="1" noChangeAspect="1" noMove="1" noResize="1" noEditPoints="1" noAdjustHandles="1" noChangeArrowheads="1" noChangeShapeType="1" noTextEdit="1"/>
              </p:cNvSpPr>
              <p:nvPr/>
            </p:nvSpPr>
            <p:spPr>
              <a:xfrm>
                <a:off x="132454" y="6035574"/>
                <a:ext cx="4864217" cy="573427"/>
              </a:xfrm>
              <a:prstGeom prst="rect">
                <a:avLst/>
              </a:prstGeom>
              <a:blipFill rotWithShape="1">
                <a:blip r:embed="rId16"/>
                <a:stretch>
                  <a:fillRect l="-8" t="-93" r="10" b="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矩形 66"/>
              <p:cNvSpPr/>
              <p:nvPr/>
            </p:nvSpPr>
            <p:spPr>
              <a:xfrm>
                <a:off x="4759924" y="6058916"/>
                <a:ext cx="3524683"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3200" b="0" i="1" smtClean="0">
                          <a:latin typeface="Cambria Math" panose="02040503050406030204" pitchFamily="18" charset="0"/>
                        </a:rPr>
                        <m:t>𝑁</m:t>
                      </m:r>
                      <m:r>
                        <a:rPr kumimoji="1" lang="zh-CN" altLang="en-US" sz="3200" i="1">
                          <a:latin typeface="Cambria Math" panose="02040503050406030204" pitchFamily="18" charset="0"/>
                        </a:rPr>
                        <m:t>−</m:t>
                      </m:r>
                      <m:r>
                        <a:rPr kumimoji="1" lang="en-US" altLang="zh-CN" sz="3200" i="1">
                          <a:latin typeface="Cambria Math" panose="02040503050406030204" pitchFamily="18" charset="0"/>
                        </a:rPr>
                        <m:t>𝑚</m:t>
                      </m:r>
                      <m:r>
                        <a:rPr kumimoji="1" lang="en-US" altLang="zh-CN" sz="3200" b="0" i="1" smtClean="0">
                          <a:latin typeface="Cambria Math" panose="02040503050406030204" pitchFamily="18" charset="0"/>
                        </a:rPr>
                        <m:t>𝑔</m:t>
                      </m:r>
                      <m:r>
                        <a:rPr kumimoji="1" lang="en-US" altLang="zh-CN" sz="3200" b="0" i="1" smtClean="0">
                          <a:latin typeface="Cambria Math" panose="02040503050406030204" pitchFamily="18" charset="0"/>
                          <a:ea typeface="Cambria Math" panose="02040503050406030204" pitchFamily="18" charset="0"/>
                        </a:rPr>
                        <m:t>+</m:t>
                      </m:r>
                      <m:r>
                        <a:rPr kumimoji="1" lang="en-US" altLang="zh-CN" sz="3200" i="1">
                          <a:latin typeface="Cambria Math" panose="02040503050406030204" pitchFamily="18" charset="0"/>
                          <a:ea typeface="Cambria Math" panose="02040503050406030204" pitchFamily="18" charset="0"/>
                        </a:rPr>
                        <m:t>𝑚</m:t>
                      </m:r>
                      <m:r>
                        <a:rPr kumimoji="1" lang="en-US" altLang="zh-CN" sz="3200" b="0" i="1" smtClean="0">
                          <a:latin typeface="Cambria Math" panose="02040503050406030204" pitchFamily="18" charset="0"/>
                          <a:ea typeface="Cambria Math" panose="02040503050406030204" pitchFamily="18" charset="0"/>
                        </a:rPr>
                        <m:t>𝑎</m:t>
                      </m:r>
                      <m:r>
                        <a:rPr kumimoji="1" lang="en-US" altLang="zh-CN" sz="3200" i="1" smtClean="0">
                          <a:latin typeface="Cambria Math" panose="02040503050406030204" pitchFamily="18" charset="0"/>
                          <a:ea typeface="Cambria Math" panose="02040503050406030204" pitchFamily="18" charset="0"/>
                        </a:rPr>
                        <m:t>=</m:t>
                      </m:r>
                      <m:r>
                        <a:rPr kumimoji="1" lang="en-US" altLang="zh-CN" sz="3200" i="1">
                          <a:latin typeface="Cambria Math" panose="02040503050406030204" pitchFamily="18" charset="0"/>
                          <a:ea typeface="Cambria Math" panose="02040503050406030204" pitchFamily="18" charset="0"/>
                        </a:rPr>
                        <m:t>0</m:t>
                      </m:r>
                    </m:oMath>
                  </m:oMathPara>
                </a14:m>
                <a:endParaRPr lang="zh-CN" altLang="en-US" sz="3200" dirty="0"/>
              </a:p>
            </p:txBody>
          </p:sp>
        </mc:Choice>
        <mc:Fallback>
          <p:sp>
            <p:nvSpPr>
              <p:cNvPr id="67" name="矩形 66"/>
              <p:cNvSpPr>
                <a:spLocks noRot="1" noChangeAspect="1" noMove="1" noResize="1" noEditPoints="1" noAdjustHandles="1" noChangeArrowheads="1" noChangeShapeType="1" noTextEdit="1"/>
              </p:cNvSpPr>
              <p:nvPr/>
            </p:nvSpPr>
            <p:spPr>
              <a:xfrm>
                <a:off x="4759924" y="6058916"/>
                <a:ext cx="3524683" cy="584775"/>
              </a:xfrm>
              <a:prstGeom prst="rect">
                <a:avLst/>
              </a:prstGeom>
              <a:blipFill rotWithShape="1">
                <a:blip r:embed="rId17"/>
                <a:stretch>
                  <a:fillRect l="-17" t="-65" r="11" b="55"/>
                </a:stretch>
              </a:blipFill>
            </p:spPr>
            <p:txBody>
              <a:bodyPr/>
              <a:lstStyle/>
              <a:p>
                <a:r>
                  <a:rPr lang="zh-CN" altLang="en-US">
                    <a:noFill/>
                  </a:rPr>
                  <a:t> </a:t>
                </a:r>
              </a:p>
            </p:txBody>
          </p:sp>
        </mc:Fallback>
      </mc:AlternateContent>
      <p:sp>
        <p:nvSpPr>
          <p:cNvPr id="68" name="右箭头 67"/>
          <p:cNvSpPr/>
          <p:nvPr/>
        </p:nvSpPr>
        <p:spPr>
          <a:xfrm>
            <a:off x="8332510" y="6225120"/>
            <a:ext cx="417512" cy="358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69" name="矩形 68"/>
              <p:cNvSpPr/>
              <p:nvPr/>
            </p:nvSpPr>
            <p:spPr>
              <a:xfrm>
                <a:off x="8797925" y="6090848"/>
                <a:ext cx="2810706"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3200" b="0" i="1" smtClean="0">
                          <a:latin typeface="Cambria Math" panose="02040503050406030204" pitchFamily="18" charset="0"/>
                        </a:rPr>
                        <m:t>𝑁</m:t>
                      </m:r>
                      <m:r>
                        <a:rPr kumimoji="1" lang="en-US" altLang="zh-CN" sz="3200" b="0" i="1" smtClean="0">
                          <a:latin typeface="Cambria Math" panose="02040503050406030204" pitchFamily="18" charset="0"/>
                        </a:rPr>
                        <m:t>=</m:t>
                      </m:r>
                      <m:r>
                        <a:rPr kumimoji="1" lang="en-US" altLang="zh-CN" sz="3200" i="1">
                          <a:latin typeface="Cambria Math" panose="02040503050406030204" pitchFamily="18" charset="0"/>
                        </a:rPr>
                        <m:t>𝑚</m:t>
                      </m:r>
                      <m:r>
                        <a:rPr kumimoji="1" lang="en-US" altLang="zh-CN" sz="3200" b="0" i="1" smtClean="0">
                          <a:latin typeface="Cambria Math" panose="02040503050406030204" pitchFamily="18" charset="0"/>
                        </a:rPr>
                        <m:t>(</m:t>
                      </m:r>
                      <m:r>
                        <a:rPr kumimoji="1" lang="en-US" altLang="zh-CN" sz="3200" b="0" i="1" smtClean="0">
                          <a:latin typeface="Cambria Math" panose="02040503050406030204" pitchFamily="18" charset="0"/>
                        </a:rPr>
                        <m:t>𝑔</m:t>
                      </m:r>
                      <m:r>
                        <a:rPr kumimoji="1" lang="en-US" altLang="zh-CN" sz="3200" b="0" i="1" smtClean="0">
                          <a:latin typeface="Cambria Math" panose="02040503050406030204" pitchFamily="18" charset="0"/>
                          <a:ea typeface="Cambria Math" panose="02040503050406030204" pitchFamily="18" charset="0"/>
                        </a:rPr>
                        <m:t>−</m:t>
                      </m:r>
                      <m:r>
                        <a:rPr kumimoji="1" lang="en-US" altLang="zh-CN" sz="3200" b="0" i="1" smtClean="0">
                          <a:latin typeface="Cambria Math" panose="02040503050406030204" pitchFamily="18" charset="0"/>
                          <a:ea typeface="Cambria Math" panose="02040503050406030204" pitchFamily="18" charset="0"/>
                        </a:rPr>
                        <m:t>𝑎</m:t>
                      </m:r>
                      <m:r>
                        <a:rPr kumimoji="1" lang="en-US" altLang="zh-CN" sz="3200" b="0" i="1" smtClean="0">
                          <a:latin typeface="Cambria Math" panose="02040503050406030204" pitchFamily="18" charset="0"/>
                          <a:ea typeface="Cambria Math" panose="02040503050406030204" pitchFamily="18" charset="0"/>
                        </a:rPr>
                        <m:t>)</m:t>
                      </m:r>
                    </m:oMath>
                  </m:oMathPara>
                </a14:m>
                <a:endParaRPr lang="zh-CN" altLang="en-US" sz="3200" dirty="0"/>
              </a:p>
            </p:txBody>
          </p:sp>
        </mc:Choice>
        <mc:Fallback>
          <p:sp>
            <p:nvSpPr>
              <p:cNvPr id="69" name="矩形 68"/>
              <p:cNvSpPr>
                <a:spLocks noRot="1" noChangeAspect="1" noMove="1" noResize="1" noEditPoints="1" noAdjustHandles="1" noChangeArrowheads="1" noChangeShapeType="1" noTextEdit="1"/>
              </p:cNvSpPr>
              <p:nvPr/>
            </p:nvSpPr>
            <p:spPr>
              <a:xfrm>
                <a:off x="8797925" y="6090848"/>
                <a:ext cx="2810706" cy="584775"/>
              </a:xfrm>
              <a:prstGeom prst="rect">
                <a:avLst/>
              </a:prstGeom>
              <a:blipFill rotWithShape="1">
                <a:blip r:embed="rId18"/>
                <a:stretch>
                  <a:fillRect t="-96" r="7" b="86"/>
                </a:stretch>
              </a:blipFill>
            </p:spPr>
            <p:txBody>
              <a:bodyPr/>
              <a:lstStyle/>
              <a:p>
                <a:r>
                  <a:rPr lang="zh-CN" altLang="en-US">
                    <a:noFill/>
                  </a:rPr>
                  <a:t> </a:t>
                </a:r>
              </a:p>
            </p:txBody>
          </p:sp>
        </mc:Fallback>
      </mc:AlternateContent>
      <p:grpSp>
        <p:nvGrpSpPr>
          <p:cNvPr id="12" name="组合 11"/>
          <p:cNvGrpSpPr/>
          <p:nvPr/>
        </p:nvGrpSpPr>
        <p:grpSpPr>
          <a:xfrm>
            <a:off x="8797925" y="1517651"/>
            <a:ext cx="1065213" cy="1876425"/>
            <a:chOff x="8797925" y="1517651"/>
            <a:chExt cx="1065213" cy="1876425"/>
          </a:xfrm>
        </p:grpSpPr>
        <p:sp>
          <p:nvSpPr>
            <p:cNvPr id="70" name="Line 21"/>
            <p:cNvSpPr>
              <a:spLocks noChangeShapeType="1"/>
            </p:cNvSpPr>
            <p:nvPr/>
          </p:nvSpPr>
          <p:spPr bwMode="auto">
            <a:xfrm flipV="1">
              <a:off x="9629775" y="1916113"/>
              <a:ext cx="0" cy="609600"/>
            </a:xfrm>
            <a:prstGeom prst="line">
              <a:avLst/>
            </a:prstGeom>
            <a:noFill/>
            <a:ln w="28575">
              <a:solidFill>
                <a:srgbClr val="FF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Text Box 24"/>
            <p:cNvSpPr txBox="1">
              <a:spLocks noChangeArrowheads="1"/>
            </p:cNvSpPr>
            <p:nvPr/>
          </p:nvSpPr>
          <p:spPr bwMode="auto">
            <a:xfrm>
              <a:off x="8797925" y="2936876"/>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en-US" altLang="zh-CN" sz="2400" i="1" dirty="0">
                  <a:ea typeface="楷体_GB2312" panose="02010609030101010101" pitchFamily="49" charset="-122"/>
                </a:rPr>
                <a:t>mg</a:t>
              </a:r>
              <a:endParaRPr kumimoji="0" lang="en-US" altLang="zh-CN" sz="2400" i="1" dirty="0">
                <a:ea typeface="楷体_GB2312" panose="02010609030101010101" pitchFamily="49" charset="-122"/>
              </a:endParaRPr>
            </a:p>
          </p:txBody>
        </p:sp>
        <p:sp>
          <p:nvSpPr>
            <p:cNvPr id="72" name="Text Box 25"/>
            <p:cNvSpPr txBox="1">
              <a:spLocks noChangeArrowheads="1"/>
            </p:cNvSpPr>
            <p:nvPr/>
          </p:nvSpPr>
          <p:spPr bwMode="auto">
            <a:xfrm>
              <a:off x="9405938" y="1517651"/>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en-US" altLang="zh-CN" sz="2400" b="1" i="1" dirty="0">
                  <a:solidFill>
                    <a:srgbClr val="FF40FF"/>
                  </a:solidFill>
                  <a:ea typeface="楷体_GB2312" panose="02010609030101010101" pitchFamily="49" charset="-122"/>
                </a:rPr>
                <a:t>N</a:t>
              </a:r>
              <a:endParaRPr kumimoji="0" lang="en-US" altLang="zh-CN" sz="2400" b="1" i="1" dirty="0">
                <a:solidFill>
                  <a:srgbClr val="FF40FF"/>
                </a:solidFill>
                <a:ea typeface="楷体_GB2312" panose="02010609030101010101" pitchFamily="49" charset="-122"/>
              </a:endParaRPr>
            </a:p>
          </p:txBody>
        </p:sp>
        <p:sp>
          <p:nvSpPr>
            <p:cNvPr id="73" name="Line 26"/>
            <p:cNvSpPr>
              <a:spLocks noChangeShapeType="1"/>
            </p:cNvSpPr>
            <p:nvPr/>
          </p:nvSpPr>
          <p:spPr bwMode="auto">
            <a:xfrm>
              <a:off x="9629775" y="2527301"/>
              <a:ext cx="0" cy="609600"/>
            </a:xfrm>
            <a:prstGeom prst="line">
              <a:avLst/>
            </a:prstGeom>
            <a:noFill/>
            <a:ln w="31750">
              <a:solidFill>
                <a:srgbClr val="FF40FF"/>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2567"/>
                                        </p:tgtEl>
                                        <p:attrNameLst>
                                          <p:attrName>style.visibility</p:attrName>
                                        </p:attrNameLst>
                                      </p:cBhvr>
                                      <p:to>
                                        <p:strVal val="visible"/>
                                      </p:to>
                                    </p:set>
                                    <p:animEffect transition="in" filter="box(in)">
                                      <p:cBhvr>
                                        <p:cTn id="7" dur="500"/>
                                        <p:tgtEl>
                                          <p:spTgt spid="3225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634"/>
                                        </p:tgtEl>
                                        <p:attrNameLst>
                                          <p:attrName>style.visibility</p:attrName>
                                        </p:attrNameLst>
                                      </p:cBhvr>
                                      <p:to>
                                        <p:strVal val="visible"/>
                                      </p:to>
                                    </p:set>
                                    <p:animEffect transition="in" filter="blinds(horizontal)">
                                      <p:cBhvr>
                                        <p:cTn id="12" dur="500"/>
                                        <p:tgtEl>
                                          <p:spTgt spid="68634"/>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blinds(horizontal)">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blinds(horizontal)">
                                      <p:cBhvr>
                                        <p:cTn id="24" dur="5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par>
                                <p:cTn id="30" presetID="3" presetClass="entr" presetSubtype="10" fill="hold" nodeType="withEffect">
                                  <p:stCondLst>
                                    <p:cond delay="0"/>
                                  </p:stCondLst>
                                  <p:childTnLst>
                                    <p:set>
                                      <p:cBhvr>
                                        <p:cTn id="31" dur="1" fill="hold">
                                          <p:stCondLst>
                                            <p:cond delay="0"/>
                                          </p:stCondLst>
                                        </p:cTn>
                                        <p:tgtEl>
                                          <p:spTgt spid="322608"/>
                                        </p:tgtEl>
                                        <p:attrNameLst>
                                          <p:attrName>style.visibility</p:attrName>
                                        </p:attrNameLst>
                                      </p:cBhvr>
                                      <p:to>
                                        <p:strVal val="visible"/>
                                      </p:to>
                                    </p:set>
                                    <p:animEffect transition="in" filter="blinds(horizontal)">
                                      <p:cBhvr>
                                        <p:cTn id="32" dur="500"/>
                                        <p:tgtEl>
                                          <p:spTgt spid="32260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down)">
                                      <p:cBhvr>
                                        <p:cTn id="45" dur="500"/>
                                        <p:tgtEl>
                                          <p:spTgt spid="59"/>
                                        </p:tgtEl>
                                      </p:cBhvr>
                                    </p:animEffect>
                                  </p:childTnLst>
                                </p:cTn>
                              </p:par>
                            </p:childTnLst>
                          </p:cTn>
                        </p:par>
                        <p:par>
                          <p:cTn id="46" fill="hold">
                            <p:stCondLst>
                              <p:cond delay="500"/>
                            </p:stCondLst>
                            <p:childTnLst>
                              <p:par>
                                <p:cTn id="47" presetID="3" presetClass="entr" presetSubtype="10" fill="hold" nodeType="afterEffect">
                                  <p:stCondLst>
                                    <p:cond delay="0"/>
                                  </p:stCondLst>
                                  <p:childTnLst>
                                    <p:set>
                                      <p:cBhvr>
                                        <p:cTn id="48" dur="1" fill="hold">
                                          <p:stCondLst>
                                            <p:cond delay="0"/>
                                          </p:stCondLst>
                                        </p:cTn>
                                        <p:tgtEl>
                                          <p:spTgt spid="322599"/>
                                        </p:tgtEl>
                                        <p:attrNameLst>
                                          <p:attrName>style.visibility</p:attrName>
                                        </p:attrNameLst>
                                      </p:cBhvr>
                                      <p:to>
                                        <p:strVal val="visible"/>
                                      </p:to>
                                    </p:set>
                                    <p:animEffect transition="in" filter="blinds(horizontal)">
                                      <p:cBhvr>
                                        <p:cTn id="49" dur="500"/>
                                        <p:tgtEl>
                                          <p:spTgt spid="322599"/>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par>
                          <p:cTn id="58" fill="hold">
                            <p:stCondLst>
                              <p:cond delay="2000"/>
                            </p:stCondLst>
                            <p:childTnLst>
                              <p:par>
                                <p:cTn id="59" presetID="22" presetClass="entr" presetSubtype="4" fill="hold" grpId="0" nodeType="after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wipe(down)">
                                      <p:cBhvr>
                                        <p:cTn id="61" dur="500"/>
                                        <p:tgtEl>
                                          <p:spTgt spid="6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left)">
                                      <p:cBhvr>
                                        <p:cTn id="66" dur="500"/>
                                        <p:tgtEl>
                                          <p:spTgt spid="66"/>
                                        </p:tgtEl>
                                      </p:cBhvr>
                                    </p:animEffect>
                                  </p:childTnLst>
                                </p:cTn>
                              </p:par>
                              <p:par>
                                <p:cTn id="67" presetID="3" presetClass="entr" presetSubtype="10" fill="hold" nodeType="withEffect">
                                  <p:stCondLst>
                                    <p:cond delay="0"/>
                                  </p:stCondLst>
                                  <p:childTnLst>
                                    <p:set>
                                      <p:cBhvr>
                                        <p:cTn id="68" dur="1" fill="hold">
                                          <p:stCondLst>
                                            <p:cond delay="0"/>
                                          </p:stCondLst>
                                        </p:cTn>
                                        <p:tgtEl>
                                          <p:spTgt spid="322604"/>
                                        </p:tgtEl>
                                        <p:attrNameLst>
                                          <p:attrName>style.visibility</p:attrName>
                                        </p:attrNameLst>
                                      </p:cBhvr>
                                      <p:to>
                                        <p:strVal val="visible"/>
                                      </p:to>
                                    </p:set>
                                    <p:animEffect transition="in" filter="blinds(horizontal)">
                                      <p:cBhvr>
                                        <p:cTn id="69" dur="500"/>
                                        <p:tgtEl>
                                          <p:spTgt spid="322604"/>
                                        </p:tgtEl>
                                      </p:cBhvr>
                                    </p:animEffect>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left)">
                                      <p:cBhvr>
                                        <p:cTn id="73" dur="500"/>
                                        <p:tgtEl>
                                          <p:spTgt spid="67"/>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wipe(left)">
                                      <p:cBhvr>
                                        <p:cTn id="77" dur="500"/>
                                        <p:tgtEl>
                                          <p:spTgt spid="68"/>
                                        </p:tgtEl>
                                      </p:cBhvr>
                                    </p:animEffect>
                                  </p:childTnLst>
                                </p:cTn>
                              </p:par>
                            </p:childTnLst>
                          </p:cTn>
                        </p:par>
                        <p:par>
                          <p:cTn id="78" fill="hold">
                            <p:stCondLst>
                              <p:cond delay="1500"/>
                            </p:stCondLst>
                            <p:childTnLst>
                              <p:par>
                                <p:cTn id="79" presetID="22" presetClass="entr" presetSubtype="8" fill="hold" grpId="0" nodeType="after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wipe(left)">
                                      <p:cBhvr>
                                        <p:cTn id="8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4" grpId="0"/>
      <p:bldP spid="53" grpId="0"/>
      <p:bldP spid="57" grpId="0"/>
      <p:bldP spid="5" grpId="0"/>
      <p:bldP spid="59" grpId="0"/>
      <p:bldP spid="62" grpId="0"/>
      <p:bldP spid="8" grpId="0"/>
      <p:bldP spid="9" grpId="0" animBg="1"/>
      <p:bldP spid="65" grpId="0"/>
      <p:bldP spid="66" grpId="0"/>
      <p:bldP spid="67" grpId="0"/>
      <p:bldP spid="68" grpId="0" animBg="1"/>
      <p:bldP spid="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688B4B07-6191-8246-95F2-F36D84CE5E6C}" type="slidenum">
              <a:rPr lang="zh-CN" altLang="en-US" smtClean="0"/>
            </a:fld>
            <a:endParaRPr lang="en-US" altLang="zh-CN"/>
          </a:p>
        </p:txBody>
      </p:sp>
      <p:sp>
        <p:nvSpPr>
          <p:cNvPr id="3" name="Rectangle 2"/>
          <p:cNvSpPr>
            <a:spLocks noChangeArrowheads="1"/>
          </p:cNvSpPr>
          <p:nvPr/>
        </p:nvSpPr>
        <p:spPr bwMode="auto">
          <a:xfrm>
            <a:off x="451360" y="249461"/>
            <a:ext cx="11218937"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spcBef>
                <a:spcPct val="0"/>
              </a:spcBef>
              <a:buFontTx/>
              <a:buNone/>
            </a:pPr>
            <a:r>
              <a:rPr kumimoji="0" lang="zh-CN" altLang="en-US" sz="3600" b="1" dirty="0">
                <a:solidFill>
                  <a:srgbClr val="FF0000"/>
                </a:solidFill>
                <a:latin typeface="微软雅黑" panose="020B0503020204020204" pitchFamily="34" charset="-122"/>
                <a:ea typeface="微软雅黑" panose="020B0503020204020204" pitchFamily="34" charset="-122"/>
              </a:rPr>
              <a:t>课后作业</a:t>
            </a:r>
            <a:endParaRPr kumimoji="0"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521703" y="872353"/>
            <a:ext cx="11406945" cy="487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spcBef>
                <a:spcPct val="0"/>
              </a:spcBef>
              <a:buFontTx/>
              <a:buNone/>
            </a:pPr>
            <a:r>
              <a:rPr kumimoji="0" lang="zh-CN" altLang="en-US" sz="2800" b="1" dirty="0">
                <a:solidFill>
                  <a:srgbClr val="FF0000"/>
                </a:solidFill>
                <a:latin typeface="微软雅黑" panose="020B0503020204020204" pitchFamily="34" charset="-122"/>
                <a:ea typeface="微软雅黑" panose="020B0503020204020204" pitchFamily="34" charset="-122"/>
              </a:rPr>
              <a:t>请在异步</a:t>
            </a:r>
            <a:r>
              <a:rPr kumimoji="0" lang="en-US" altLang="zh-CN" sz="2800" b="1" dirty="0">
                <a:solidFill>
                  <a:srgbClr val="FF0000"/>
                </a:solidFill>
                <a:latin typeface="微软雅黑" panose="020B0503020204020204" pitchFamily="34" charset="-122"/>
                <a:ea typeface="微软雅黑" panose="020B0503020204020204" pitchFamily="34" charset="-122"/>
              </a:rPr>
              <a:t>SPOC</a:t>
            </a:r>
            <a:r>
              <a:rPr kumimoji="0" lang="zh-CN" altLang="en-US" sz="2800" b="1" dirty="0">
                <a:solidFill>
                  <a:srgbClr val="FF0000"/>
                </a:solidFill>
                <a:latin typeface="微软雅黑" panose="020B0503020204020204" pitchFamily="34" charset="-122"/>
                <a:ea typeface="微软雅黑" panose="020B0503020204020204" pitchFamily="34" charset="-122"/>
              </a:rPr>
              <a:t>上完成</a:t>
            </a:r>
            <a:endParaRPr kumimoji="0" lang="en-US" altLang="zh-CN" sz="2800" b="1" dirty="0">
              <a:solidFill>
                <a:srgbClr val="FF0000"/>
              </a:solidFill>
              <a:latin typeface="微软雅黑" panose="020B0503020204020204" pitchFamily="34" charset="-122"/>
              <a:ea typeface="微软雅黑" panose="020B0503020204020204" pitchFamily="34" charset="-122"/>
            </a:endParaRPr>
          </a:p>
          <a:p>
            <a:pPr marL="742950" indent="-742950" eaLnBrk="1" hangingPunct="1">
              <a:lnSpc>
                <a:spcPct val="200000"/>
              </a:lnSpc>
              <a:spcBef>
                <a:spcPct val="0"/>
              </a:spcBef>
              <a:buFontTx/>
              <a:buAutoNum type="arabicPeriod"/>
            </a:pPr>
            <a:r>
              <a:rPr kumimoji="0" lang="zh-CN" altLang="en-US" sz="2800" dirty="0">
                <a:latin typeface="微软雅黑" panose="020B0503020204020204" pitchFamily="34" charset="-122"/>
                <a:ea typeface="微软雅黑" panose="020B0503020204020204" pitchFamily="34" charset="-122"/>
              </a:rPr>
              <a:t>第二章作业： 已发布：课后习题 </a:t>
            </a:r>
            <a:r>
              <a:rPr kumimoji="0" lang="en-US" altLang="zh-CN" sz="2800" dirty="0">
                <a:latin typeface="微软雅黑" panose="020B0503020204020204" pitchFamily="34" charset="-122"/>
                <a:ea typeface="微软雅黑" panose="020B0503020204020204" pitchFamily="34" charset="-122"/>
              </a:rPr>
              <a:t>2.1</a:t>
            </a:r>
            <a:r>
              <a:rPr kumimoji="0" lang="zh-CN" altLang="en-US" sz="2800" dirty="0">
                <a:latin typeface="微软雅黑" panose="020B0503020204020204" pitchFamily="34" charset="-122"/>
                <a:ea typeface="微软雅黑" panose="020B0503020204020204" pitchFamily="34" charset="-122"/>
              </a:rPr>
              <a:t>， </a:t>
            </a:r>
            <a:r>
              <a:rPr kumimoji="0" lang="en-US" altLang="zh-CN" sz="2800" dirty="0">
                <a:latin typeface="微软雅黑" panose="020B0503020204020204" pitchFamily="34" charset="-122"/>
                <a:ea typeface="微软雅黑" panose="020B0503020204020204" pitchFamily="34" charset="-122"/>
              </a:rPr>
              <a:t>2.4</a:t>
            </a:r>
            <a:r>
              <a:rPr kumimoji="0" lang="zh-CN" altLang="en-US" sz="2800" dirty="0">
                <a:latin typeface="微软雅黑" panose="020B0503020204020204" pitchFamily="34" charset="-122"/>
                <a:ea typeface="微软雅黑" panose="020B0503020204020204" pitchFamily="34" charset="-122"/>
              </a:rPr>
              <a:t>，</a:t>
            </a:r>
            <a:r>
              <a:rPr kumimoji="0" lang="en-US" altLang="zh-CN" sz="2800" dirty="0">
                <a:latin typeface="微软雅黑" panose="020B0503020204020204" pitchFamily="34" charset="-122"/>
                <a:ea typeface="微软雅黑" panose="020B0503020204020204" pitchFamily="34" charset="-122"/>
              </a:rPr>
              <a:t>2.14</a:t>
            </a:r>
            <a:endParaRPr kumimoji="0" lang="en-US" altLang="zh-CN" sz="2800" dirty="0">
              <a:latin typeface="微软雅黑" panose="020B0503020204020204" pitchFamily="34" charset="-122"/>
              <a:ea typeface="微软雅黑" panose="020B0503020204020204" pitchFamily="34" charset="-122"/>
            </a:endParaRPr>
          </a:p>
          <a:p>
            <a:pPr marL="571500" indent="822325" eaLnBrk="1" hangingPunct="1">
              <a:lnSpc>
                <a:spcPct val="200000"/>
              </a:lnSpc>
              <a:spcBef>
                <a:spcPct val="0"/>
              </a:spcBef>
              <a:buFont typeface="Wingdings" panose="05000000000000000000" pitchFamily="2" charset="2"/>
              <a:buChar char="ü"/>
            </a:pPr>
            <a:r>
              <a:rPr kumimoji="0" lang="en-US" altLang="zh-CN" sz="2800" dirty="0">
                <a:latin typeface="微软雅黑" panose="020B0503020204020204" pitchFamily="34" charset="-122"/>
                <a:ea typeface="微软雅黑" panose="020B0503020204020204" pitchFamily="34" charset="-122"/>
              </a:rPr>
              <a:t>03.19</a:t>
            </a:r>
            <a:r>
              <a:rPr kumimoji="0" lang="zh-CN" altLang="en-US" sz="2800" dirty="0">
                <a:latin typeface="微软雅黑" panose="020B0503020204020204" pitchFamily="34" charset="-122"/>
                <a:ea typeface="微软雅黑" panose="020B0503020204020204" pitchFamily="34" charset="-122"/>
              </a:rPr>
              <a:t>日（周日）  </a:t>
            </a:r>
            <a:r>
              <a:rPr kumimoji="0" lang="en-US" altLang="zh-CN" sz="2800" dirty="0">
                <a:latin typeface="微软雅黑" panose="020B0503020204020204" pitchFamily="34" charset="-122"/>
                <a:ea typeface="微软雅黑" panose="020B0503020204020204" pitchFamily="34" charset="-122"/>
              </a:rPr>
              <a:t>23:30</a:t>
            </a:r>
            <a:r>
              <a:rPr kumimoji="0" lang="zh-CN" altLang="en-US" sz="2800" dirty="0">
                <a:latin typeface="微软雅黑" panose="020B0503020204020204" pitchFamily="34" charset="-122"/>
                <a:ea typeface="微软雅黑" panose="020B0503020204020204" pitchFamily="34" charset="-122"/>
              </a:rPr>
              <a:t>之前完成作业提交</a:t>
            </a:r>
            <a:endParaRPr kumimoji="0" lang="en-US" altLang="zh-CN" sz="2800" dirty="0">
              <a:latin typeface="微软雅黑" panose="020B0503020204020204" pitchFamily="34" charset="-122"/>
              <a:ea typeface="微软雅黑" panose="020B0503020204020204" pitchFamily="34" charset="-122"/>
            </a:endParaRPr>
          </a:p>
          <a:p>
            <a:pPr marL="571500" indent="822325" eaLnBrk="1" hangingPunct="1">
              <a:lnSpc>
                <a:spcPct val="200000"/>
              </a:lnSpc>
              <a:spcBef>
                <a:spcPct val="0"/>
              </a:spcBef>
              <a:buFont typeface="Wingdings" panose="05000000000000000000" pitchFamily="2" charset="2"/>
              <a:buChar char="ü"/>
            </a:pPr>
            <a:r>
              <a:rPr kumimoji="0" lang="en-US" altLang="zh-CN" sz="2800" dirty="0">
                <a:latin typeface="微软雅黑" panose="020B0503020204020204" pitchFamily="34" charset="-122"/>
                <a:ea typeface="微软雅黑" panose="020B0503020204020204" pitchFamily="34" charset="-122"/>
              </a:rPr>
              <a:t>03.26</a:t>
            </a:r>
            <a:r>
              <a:rPr kumimoji="0" lang="zh-CN" altLang="en-US" sz="2800" dirty="0">
                <a:latin typeface="微软雅黑" panose="020B0503020204020204" pitchFamily="34" charset="-122"/>
                <a:ea typeface="微软雅黑" panose="020B0503020204020204" pitchFamily="34" charset="-122"/>
              </a:rPr>
              <a:t>日（周日） </a:t>
            </a:r>
            <a:r>
              <a:rPr kumimoji="0" lang="en-US" altLang="zh-CN" sz="2800" dirty="0">
                <a:latin typeface="微软雅黑" panose="020B0503020204020204" pitchFamily="34" charset="-122"/>
                <a:ea typeface="微软雅黑" panose="020B0503020204020204" pitchFamily="34" charset="-122"/>
              </a:rPr>
              <a:t>23:30</a:t>
            </a:r>
            <a:r>
              <a:rPr kumimoji="0" lang="zh-CN" altLang="en-US" sz="2800" dirty="0">
                <a:latin typeface="微软雅黑" panose="020B0503020204020204" pitchFamily="34" charset="-122"/>
                <a:ea typeface="微软雅黑" panose="020B0503020204020204" pitchFamily="34" charset="-122"/>
              </a:rPr>
              <a:t>之前完成作业互评</a:t>
            </a:r>
            <a:endParaRPr kumimoji="0" lang="en-US" altLang="zh-CN" sz="2800" dirty="0">
              <a:latin typeface="微软雅黑" panose="020B0503020204020204" pitchFamily="34" charset="-122"/>
              <a:ea typeface="微软雅黑" panose="020B0503020204020204" pitchFamily="34" charset="-122"/>
            </a:endParaRPr>
          </a:p>
          <a:p>
            <a:pPr marL="742950" indent="-742950" eaLnBrk="1" hangingPunct="1">
              <a:lnSpc>
                <a:spcPct val="140000"/>
              </a:lnSpc>
              <a:spcBef>
                <a:spcPct val="0"/>
              </a:spcBef>
              <a:buFont typeface="+mj-lt"/>
              <a:buAutoNum type="arabicPeriod" startAt="2"/>
            </a:pPr>
            <a:r>
              <a:rPr kumimoji="0" lang="zh-CN" altLang="en-US" sz="2800" dirty="0">
                <a:latin typeface="微软雅黑" panose="020B0503020204020204" pitchFamily="34" charset="-122"/>
                <a:ea typeface="微软雅黑" panose="020B0503020204020204" pitchFamily="34" charset="-122"/>
              </a:rPr>
              <a:t>第</a:t>
            </a:r>
            <a:r>
              <a:rPr kumimoji="0" lang="en-US" altLang="zh-CN" sz="2800" dirty="0">
                <a:latin typeface="微软雅黑" panose="020B0503020204020204" pitchFamily="34" charset="-122"/>
                <a:ea typeface="微软雅黑" panose="020B0503020204020204" pitchFamily="34" charset="-122"/>
              </a:rPr>
              <a:t>1</a:t>
            </a:r>
            <a:r>
              <a:rPr kumimoji="0" lang="zh-CN" altLang="en-US" sz="2800" dirty="0">
                <a:latin typeface="微软雅黑" panose="020B0503020204020204" pitchFamily="34" charset="-122"/>
                <a:ea typeface="微软雅黑" panose="020B0503020204020204" pitchFamily="34" charset="-122"/>
              </a:rPr>
              <a:t>次单元测验（第一、二章内容）：已发布</a:t>
            </a:r>
            <a:endParaRPr kumimoji="0" lang="en-US" altLang="zh-CN" sz="2800" dirty="0">
              <a:latin typeface="微软雅黑" panose="020B0503020204020204" pitchFamily="34" charset="-122"/>
              <a:ea typeface="微软雅黑" panose="020B0503020204020204" pitchFamily="34" charset="-122"/>
            </a:endParaRPr>
          </a:p>
          <a:p>
            <a:pPr marL="571500" indent="822325" eaLnBrk="1" hangingPunct="1">
              <a:lnSpc>
                <a:spcPct val="200000"/>
              </a:lnSpc>
              <a:spcBef>
                <a:spcPct val="0"/>
              </a:spcBef>
              <a:buFont typeface="Wingdings" panose="05000000000000000000" pitchFamily="2" charset="2"/>
              <a:buChar char="ü"/>
            </a:pPr>
            <a:r>
              <a:rPr kumimoji="0" lang="en-US" altLang="zh-CN" sz="2800" dirty="0">
                <a:latin typeface="微软雅黑" panose="020B0503020204020204" pitchFamily="34" charset="-122"/>
                <a:ea typeface="微软雅黑" panose="020B0503020204020204" pitchFamily="34" charset="-122"/>
              </a:rPr>
              <a:t>03.19</a:t>
            </a:r>
            <a:r>
              <a:rPr kumimoji="0" lang="zh-CN" altLang="en-US" sz="2800" dirty="0">
                <a:latin typeface="微软雅黑" panose="020B0503020204020204" pitchFamily="34" charset="-122"/>
                <a:ea typeface="微软雅黑" panose="020B0503020204020204" pitchFamily="34" charset="-122"/>
              </a:rPr>
              <a:t>日（周日）</a:t>
            </a:r>
            <a:r>
              <a:rPr kumimoji="0" lang="en-US" altLang="zh-CN" sz="2800" dirty="0">
                <a:latin typeface="微软雅黑" panose="020B0503020204020204" pitchFamily="34" charset="-122"/>
                <a:ea typeface="微软雅黑" panose="020B0503020204020204" pitchFamily="34" charset="-122"/>
              </a:rPr>
              <a:t>23:30</a:t>
            </a:r>
            <a:r>
              <a:rPr kumimoji="0" lang="zh-CN" altLang="en-US" sz="2800" dirty="0">
                <a:latin typeface="微软雅黑" panose="020B0503020204020204" pitchFamily="34" charset="-122"/>
                <a:ea typeface="微软雅黑" panose="020B0503020204020204" pitchFamily="34" charset="-122"/>
              </a:rPr>
              <a:t>之前完成作业提交</a:t>
            </a:r>
            <a:endParaRPr kumimoji="0"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D7AB326B-CFD1-9C42-9D26-AE36718C7E10}" type="slidenum">
              <a:rPr kumimoji="1" lang="en-US" altLang="zh-CN" sz="1400" smtClean="0">
                <a:latin typeface="Times New Roman" panose="02020603050405020304" pitchFamily="18" charset="0"/>
                <a:ea typeface="宋体" panose="02010600030101010101" pitchFamily="2" charset="-122"/>
              </a:rPr>
            </a:fld>
            <a:endParaRPr kumimoji="1" lang="en-US" altLang="zh-CN" sz="1400">
              <a:latin typeface="Times New Roman" panose="02020603050405020304" pitchFamily="18" charset="0"/>
              <a:ea typeface="宋体" panose="02010600030101010101" pitchFamily="2" charset="-122"/>
            </a:endParaRPr>
          </a:p>
        </p:txBody>
      </p:sp>
      <p:sp>
        <p:nvSpPr>
          <p:cNvPr id="300034" name="Rectangle 2"/>
          <p:cNvSpPr>
            <a:spLocks noChangeArrowheads="1"/>
          </p:cNvSpPr>
          <p:nvPr/>
        </p:nvSpPr>
        <p:spPr bwMode="auto">
          <a:xfrm>
            <a:off x="204788" y="2509838"/>
            <a:ext cx="11723687"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 typeface="Wingdings" panose="05000000000000000000" pitchFamily="2" charset="2"/>
              <a:buChar char="ü"/>
            </a:pPr>
            <a:r>
              <a:rPr kumimoji="1" lang="zh-CN" altLang="en-US" dirty="0">
                <a:solidFill>
                  <a:srgbClr val="FF0000"/>
                </a:solidFill>
                <a:latin typeface="微软雅黑" panose="020B0503020204020204" pitchFamily="34" charset="-122"/>
                <a:ea typeface="微软雅黑" panose="020B0503020204020204" pitchFamily="34" charset="-122"/>
              </a:rPr>
              <a:t>太阳系：</a:t>
            </a:r>
            <a:r>
              <a:rPr kumimoji="1" lang="zh-CN" altLang="en-US" dirty="0">
                <a:latin typeface="微软雅黑" panose="020B0503020204020204" pitchFamily="34" charset="-122"/>
                <a:ea typeface="微软雅黑" panose="020B0503020204020204" pitchFamily="34" charset="-122"/>
              </a:rPr>
              <a:t> 在以太阳中心为坐标原点、以指向任一恒星的直线为坐标轴建立的坐标系中，牛顿运动定律精确成立，是一个比较精确的惯性系。</a:t>
            </a:r>
            <a:endParaRPr kumimoji="1" lang="zh-CN" altLang="en-US" dirty="0">
              <a:latin typeface="微软雅黑" panose="020B0503020204020204" pitchFamily="34" charset="-122"/>
              <a:ea typeface="微软雅黑" panose="020B0503020204020204" pitchFamily="34" charset="-122"/>
            </a:endParaRPr>
          </a:p>
        </p:txBody>
      </p:sp>
      <p:sp>
        <p:nvSpPr>
          <p:cNvPr id="300040" name="Text Box 8"/>
          <p:cNvSpPr txBox="1">
            <a:spLocks noChangeArrowheads="1"/>
          </p:cNvSpPr>
          <p:nvPr/>
        </p:nvSpPr>
        <p:spPr bwMode="auto">
          <a:xfrm>
            <a:off x="550863" y="419100"/>
            <a:ext cx="723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zh-CN" altLang="en-US" b="1">
                <a:solidFill>
                  <a:srgbClr val="FF0000"/>
                </a:solidFill>
                <a:latin typeface="微软雅黑" panose="020B0503020204020204" pitchFamily="34" charset="-122"/>
                <a:ea typeface="微软雅黑" panose="020B0503020204020204" pitchFamily="34" charset="-122"/>
              </a:rPr>
              <a:t>常见的惯性系：</a:t>
            </a:r>
            <a:endParaRPr kumimoji="1" lang="zh-CN" altLang="en-US" b="1">
              <a:solidFill>
                <a:srgbClr val="FF0000"/>
              </a:solidFill>
              <a:latin typeface="微软雅黑" panose="020B0503020204020204" pitchFamily="34" charset="-122"/>
              <a:ea typeface="微软雅黑" panose="020B0503020204020204" pitchFamily="34" charset="-122"/>
            </a:endParaRPr>
          </a:p>
        </p:txBody>
      </p:sp>
      <p:sp>
        <p:nvSpPr>
          <p:cNvPr id="300041" name="Text Box 9"/>
          <p:cNvSpPr txBox="1">
            <a:spLocks noChangeArrowheads="1"/>
          </p:cNvSpPr>
          <p:nvPr/>
        </p:nvSpPr>
        <p:spPr bwMode="auto">
          <a:xfrm>
            <a:off x="192088" y="1190625"/>
            <a:ext cx="11591925"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50000"/>
              </a:spcBef>
              <a:buFont typeface="Wingdings" panose="05000000000000000000" pitchFamily="2" charset="2"/>
              <a:buChar char="ü"/>
            </a:pPr>
            <a:r>
              <a:rPr kumimoji="1" lang="zh-CN" altLang="en-US">
                <a:solidFill>
                  <a:srgbClr val="FF0000"/>
                </a:solidFill>
                <a:latin typeface="微软雅黑" panose="020B0503020204020204" pitchFamily="34" charset="-122"/>
                <a:ea typeface="微软雅黑" panose="020B0503020204020204" pitchFamily="34" charset="-122"/>
              </a:rPr>
              <a:t>地球系：</a:t>
            </a:r>
            <a:r>
              <a:rPr kumimoji="1" lang="zh-CN" altLang="en-US">
                <a:latin typeface="微软雅黑" panose="020B0503020204020204" pitchFamily="34" charset="-122"/>
                <a:ea typeface="微软雅黑" panose="020B0503020204020204" pitchFamily="34" charset="-122"/>
              </a:rPr>
              <a:t>以地球为中心建立起的参考系，对某些相对地球运动的物体，它是一个较好的惯性系；</a:t>
            </a:r>
            <a:endParaRPr kumimoji="1" lang="zh-CN" altLang="en-US">
              <a:latin typeface="微软雅黑" panose="020B0503020204020204" pitchFamily="34" charset="-122"/>
              <a:ea typeface="微软雅黑" panose="020B0503020204020204" pitchFamily="34" charset="-122"/>
            </a:endParaRPr>
          </a:p>
        </p:txBody>
      </p:sp>
      <p:sp>
        <p:nvSpPr>
          <p:cNvPr id="300042" name="Text Box 10"/>
          <p:cNvSpPr txBox="1">
            <a:spLocks noChangeArrowheads="1"/>
          </p:cNvSpPr>
          <p:nvPr/>
        </p:nvSpPr>
        <p:spPr bwMode="auto">
          <a:xfrm>
            <a:off x="266700" y="3787775"/>
            <a:ext cx="11558588"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50000"/>
              </a:spcBef>
              <a:buFont typeface="Wingdings" panose="05000000000000000000" pitchFamily="2" charset="2"/>
              <a:buChar char="ü"/>
            </a:pPr>
            <a:r>
              <a:rPr kumimoji="1" lang="en-US" altLang="zh-CN">
                <a:solidFill>
                  <a:srgbClr val="FF0000"/>
                </a:solidFill>
                <a:latin typeface="微软雅黑" panose="020B0503020204020204" pitchFamily="34" charset="-122"/>
                <a:ea typeface="微软雅黑" panose="020B0503020204020204" pitchFamily="34" charset="-122"/>
              </a:rPr>
              <a:t>FK5</a:t>
            </a:r>
            <a:r>
              <a:rPr kumimoji="1" lang="zh-CN" altLang="en-US">
                <a:solidFill>
                  <a:srgbClr val="FF0000"/>
                </a:solidFill>
                <a:latin typeface="微软雅黑" panose="020B0503020204020204" pitchFamily="34" charset="-122"/>
                <a:ea typeface="微软雅黑" panose="020B0503020204020204" pitchFamily="34" charset="-122"/>
              </a:rPr>
              <a:t>系：</a:t>
            </a:r>
            <a:r>
              <a:rPr kumimoji="1" lang="zh-CN" altLang="en-US">
                <a:latin typeface="微软雅黑" panose="020B0503020204020204" pitchFamily="34" charset="-122"/>
                <a:ea typeface="微软雅黑" panose="020B0503020204020204" pitchFamily="34" charset="-122"/>
              </a:rPr>
              <a:t>以银河系</a:t>
            </a:r>
            <a:r>
              <a:rPr kumimoji="1" lang="en-US" altLang="zh-CN">
                <a:latin typeface="微软雅黑" panose="020B0503020204020204" pitchFamily="34" charset="-122"/>
                <a:ea typeface="微软雅黑" panose="020B0503020204020204" pitchFamily="34" charset="-122"/>
              </a:rPr>
              <a:t>1536</a:t>
            </a:r>
            <a:r>
              <a:rPr kumimoji="1" lang="zh-CN" altLang="en-US">
                <a:latin typeface="微软雅黑" panose="020B0503020204020204" pitchFamily="34" charset="-122"/>
                <a:ea typeface="微软雅黑" panose="020B0503020204020204" pitchFamily="34" charset="-122"/>
              </a:rPr>
              <a:t>颗恒星的平均静止位形成参考系，以其质心为坐标原点建立起来的参考系。主要应用于研究银河系内星球的运动。</a:t>
            </a:r>
            <a:endParaRPr kumimoji="1" lang="zh-CN" altLang="en-US">
              <a:latin typeface="微软雅黑" panose="020B0503020204020204" pitchFamily="34" charset="-122"/>
              <a:ea typeface="微软雅黑" panose="020B0503020204020204" pitchFamily="34" charset="-122"/>
            </a:endParaRPr>
          </a:p>
        </p:txBody>
      </p:sp>
      <p:sp>
        <p:nvSpPr>
          <p:cNvPr id="300043" name="Line 11"/>
          <p:cNvSpPr>
            <a:spLocks noChangeShapeType="1"/>
          </p:cNvSpPr>
          <p:nvPr/>
        </p:nvSpPr>
        <p:spPr bwMode="auto">
          <a:xfrm>
            <a:off x="10560050" y="4437063"/>
            <a:ext cx="609600" cy="0"/>
          </a:xfrm>
          <a:prstGeom prst="line">
            <a:avLst/>
          </a:prstGeom>
          <a:noFill/>
          <a:ln w="38100">
            <a:solidFill>
              <a:srgbClr val="99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0044" name="Text Box 12"/>
          <p:cNvSpPr txBox="1">
            <a:spLocks noChangeArrowheads="1"/>
          </p:cNvSpPr>
          <p:nvPr/>
        </p:nvSpPr>
        <p:spPr bwMode="auto">
          <a:xfrm>
            <a:off x="1535113" y="5407025"/>
            <a:ext cx="9005887"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0"/>
              </a:spcBef>
              <a:buFont typeface="Arial" panose="020B0604020202020204" pitchFamily="34" charset="0"/>
              <a:buNone/>
            </a:pPr>
            <a:r>
              <a:rPr kumimoji="1" lang="zh-CN" altLang="en-US" b="1" u="sng">
                <a:solidFill>
                  <a:srgbClr val="FF0000"/>
                </a:solidFill>
                <a:latin typeface="微软雅黑" panose="020B0503020204020204" pitchFamily="34" charset="-122"/>
                <a:ea typeface="微软雅黑" panose="020B0503020204020204" pitchFamily="34" charset="-122"/>
              </a:rPr>
              <a:t>相对已知惯性系匀速运动的参考系也是惯性系。</a:t>
            </a:r>
            <a:endParaRPr kumimoji="1" lang="zh-CN" altLang="en-US" b="1" u="sng">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00043"/>
                                        </p:tgtEl>
                                        <p:attrNameLst>
                                          <p:attrName>style.visibility</p:attrName>
                                        </p:attrNameLst>
                                      </p:cBhvr>
                                      <p:to>
                                        <p:strVal val="visible"/>
                                      </p:to>
                                    </p:set>
                                    <p:animEffect transition="in" filter="blinds(horizontal)">
                                      <p:cBhvr>
                                        <p:cTn id="7" dur="500"/>
                                        <p:tgtEl>
                                          <p:spTgt spid="300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幻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fld id="{1A777977-A0BB-714F-B271-EF5DB43C6296}" type="slidenum">
              <a:rPr lang="zh-CN" altLang="zh-CN" sz="1400" smtClean="0">
                <a:latin typeface="Times New Roman" panose="02020603050405020304" pitchFamily="18" charset="0"/>
                <a:ea typeface="宋体" panose="02010600030101010101" pitchFamily="2" charset="-122"/>
              </a:rPr>
            </a:fld>
            <a:endParaRPr lang="zh-CN" altLang="zh-CN" sz="1400">
              <a:latin typeface="Times New Roman" panose="02020603050405020304" pitchFamily="18" charset="0"/>
              <a:ea typeface="宋体" panose="02010600030101010101" pitchFamily="2" charset="-122"/>
            </a:endParaRPr>
          </a:p>
        </p:txBody>
      </p:sp>
      <p:sp>
        <p:nvSpPr>
          <p:cNvPr id="33794" name="Rectangle 2"/>
          <p:cNvSpPr>
            <a:spLocks noChangeArrowheads="1"/>
          </p:cNvSpPr>
          <p:nvPr/>
        </p:nvSpPr>
        <p:spPr bwMode="auto">
          <a:xfrm>
            <a:off x="598488" y="203200"/>
            <a:ext cx="9026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zh-CN" b="1">
                <a:solidFill>
                  <a:srgbClr val="FF0000"/>
                </a:solidFill>
                <a:latin typeface="微软雅黑" panose="020B0503020204020204" pitchFamily="34" charset="-122"/>
                <a:ea typeface="微软雅黑" panose="020B0503020204020204" pitchFamily="34" charset="-122"/>
              </a:rPr>
              <a:t>二、牛顿第二定律</a:t>
            </a:r>
            <a:r>
              <a:rPr lang="zh-CN" altLang="en-US" b="1">
                <a:solidFill>
                  <a:srgbClr val="FF0000"/>
                </a:solidFill>
                <a:latin typeface="微软雅黑" panose="020B0503020204020204" pitchFamily="34" charset="-122"/>
                <a:ea typeface="微软雅黑" panose="020B0503020204020204" pitchFamily="34" charset="-122"/>
              </a:rPr>
              <a:t> </a:t>
            </a:r>
            <a:r>
              <a:rPr lang="zh-CN" altLang="en-US" b="1">
                <a:solidFill>
                  <a:srgbClr val="0432FF"/>
                </a:solidFill>
                <a:latin typeface="微软雅黑" panose="020B0503020204020204" pitchFamily="34" charset="-122"/>
                <a:ea typeface="微软雅黑" panose="020B0503020204020204" pitchFamily="34" charset="-122"/>
              </a:rPr>
              <a:t>（定量：力与运动的</a:t>
            </a:r>
            <a:r>
              <a:rPr lang="zh-CN" altLang="en-US" b="1">
                <a:solidFill>
                  <a:srgbClr val="FF0000"/>
                </a:solidFill>
                <a:latin typeface="微软雅黑" panose="020B0503020204020204" pitchFamily="34" charset="-122"/>
                <a:ea typeface="微软雅黑" panose="020B0503020204020204" pitchFamily="34" charset="-122"/>
              </a:rPr>
              <a:t>定量</a:t>
            </a:r>
            <a:r>
              <a:rPr lang="zh-CN" altLang="en-US" b="1">
                <a:solidFill>
                  <a:srgbClr val="0432FF"/>
                </a:solidFill>
                <a:latin typeface="微软雅黑" panose="020B0503020204020204" pitchFamily="34" charset="-122"/>
                <a:ea typeface="微软雅黑" panose="020B0503020204020204" pitchFamily="34" charset="-122"/>
              </a:rPr>
              <a:t>关系）</a:t>
            </a:r>
            <a:r>
              <a:rPr lang="zh-CN" altLang="zh-CN" b="1">
                <a:solidFill>
                  <a:srgbClr val="0432FF"/>
                </a:solidFill>
                <a:latin typeface="微软雅黑" panose="020B0503020204020204" pitchFamily="34" charset="-122"/>
                <a:ea typeface="微软雅黑" panose="020B0503020204020204" pitchFamily="34" charset="-122"/>
              </a:rPr>
              <a:t> </a:t>
            </a:r>
            <a:endParaRPr lang="zh-CN" altLang="zh-CN" b="1">
              <a:solidFill>
                <a:srgbClr val="0432FF"/>
              </a:solidFill>
              <a:latin typeface="微软雅黑" panose="020B0503020204020204" pitchFamily="34" charset="-122"/>
              <a:ea typeface="微软雅黑" panose="020B0503020204020204" pitchFamily="34" charset="-122"/>
            </a:endParaRPr>
          </a:p>
        </p:txBody>
      </p:sp>
      <p:sp>
        <p:nvSpPr>
          <p:cNvPr id="22" name="Rectangle 4"/>
          <p:cNvSpPr>
            <a:spLocks noChangeArrowheads="1"/>
          </p:cNvSpPr>
          <p:nvPr/>
        </p:nvSpPr>
        <p:spPr bwMode="auto">
          <a:xfrm>
            <a:off x="695325" y="3941763"/>
            <a:ext cx="109188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30000"/>
              </a:lnSpc>
              <a:spcBef>
                <a:spcPct val="0"/>
              </a:spcBef>
              <a:buFontTx/>
              <a:buNone/>
            </a:pPr>
            <a:r>
              <a:rPr lang="zh-CN" altLang="en-US" dirty="0">
                <a:latin typeface="微软雅黑" panose="020B0503020204020204" pitchFamily="34" charset="-122"/>
                <a:ea typeface="微软雅黑" panose="020B0503020204020204" pitchFamily="34" charset="-122"/>
              </a:rPr>
              <a:t>“变化”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对时间的变化率</a:t>
            </a:r>
            <a:r>
              <a:rPr lang="zh-CN"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eaLnBrk="1" hangingPunct="1">
              <a:lnSpc>
                <a:spcPct val="130000"/>
              </a:lnSpc>
              <a:spcBef>
                <a:spcPct val="0"/>
              </a:spcBef>
              <a:buFontTx/>
              <a:buNone/>
            </a:pPr>
            <a:r>
              <a:rPr lang="zh-CN" altLang="en-US" b="1" dirty="0">
                <a:solidFill>
                  <a:srgbClr val="FF0000"/>
                </a:solidFill>
                <a:latin typeface="微软雅黑" panose="020B0503020204020204" pitchFamily="34" charset="-122"/>
                <a:ea typeface="微软雅黑" panose="020B0503020204020204" pitchFamily="34" charset="-122"/>
              </a:rPr>
              <a:t>牛二</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物体的动量对时间的变化率与所加的外力成正比， 并且发生在这外力的方向上。</a:t>
            </a:r>
            <a:endParaRPr lang="zh-CN" altLang="zh-CN" i="1" dirty="0">
              <a:latin typeface="微软雅黑" panose="020B0503020204020204" pitchFamily="34" charset="-122"/>
              <a:ea typeface="微软雅黑" panose="020B0503020204020204" pitchFamily="34" charset="-122"/>
            </a:endParaRPr>
          </a:p>
        </p:txBody>
      </p:sp>
      <p:sp>
        <p:nvSpPr>
          <p:cNvPr id="33796" name="Rectangle 3"/>
          <p:cNvSpPr>
            <a:spLocks noChangeArrowheads="1"/>
          </p:cNvSpPr>
          <p:nvPr/>
        </p:nvSpPr>
        <p:spPr bwMode="auto">
          <a:xfrm>
            <a:off x="563563" y="969963"/>
            <a:ext cx="11911012"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pPr>
            <a:r>
              <a:rPr lang="zh-CN" altLang="en-US" b="1" u="sng">
                <a:solidFill>
                  <a:srgbClr val="FF0000"/>
                </a:solidFill>
                <a:latin typeface="微软雅黑" panose="020B0503020204020204" pitchFamily="34" charset="-122"/>
                <a:ea typeface="微软雅黑" panose="020B0503020204020204" pitchFamily="34" charset="-122"/>
              </a:rPr>
              <a:t>运动的变化</a:t>
            </a:r>
            <a:r>
              <a:rPr lang="zh-CN" altLang="en-US" b="1">
                <a:solidFill>
                  <a:srgbClr val="0432FF"/>
                </a:solidFill>
                <a:latin typeface="微软雅黑" panose="020B0503020204020204" pitchFamily="34" charset="-122"/>
                <a:ea typeface="微软雅黑" panose="020B0503020204020204" pitchFamily="34" charset="-122"/>
              </a:rPr>
              <a:t>与</a:t>
            </a:r>
            <a:r>
              <a:rPr lang="zh-CN" altLang="en-US" b="1">
                <a:latin typeface="微软雅黑" panose="020B0503020204020204" pitchFamily="34" charset="-122"/>
                <a:ea typeface="微软雅黑" panose="020B0503020204020204" pitchFamily="34" charset="-122"/>
              </a:rPr>
              <a:t>所加的</a:t>
            </a:r>
            <a:r>
              <a:rPr lang="zh-CN" altLang="en-US" b="1">
                <a:solidFill>
                  <a:srgbClr val="FF0000"/>
                </a:solidFill>
                <a:latin typeface="微软雅黑" panose="020B0503020204020204" pitchFamily="34" charset="-122"/>
                <a:ea typeface="微软雅黑" panose="020B0503020204020204" pitchFamily="34" charset="-122"/>
              </a:rPr>
              <a:t>动力</a:t>
            </a:r>
            <a:r>
              <a:rPr lang="zh-CN" altLang="en-US" b="1">
                <a:solidFill>
                  <a:srgbClr val="0432FF"/>
                </a:solidFill>
                <a:latin typeface="微软雅黑" panose="020B0503020204020204" pitchFamily="34" charset="-122"/>
                <a:ea typeface="微软雅黑" panose="020B0503020204020204" pitchFamily="34" charset="-122"/>
              </a:rPr>
              <a:t>成正比</a:t>
            </a:r>
            <a:r>
              <a:rPr lang="zh-CN" altLang="en-US" b="1">
                <a:latin typeface="微软雅黑" panose="020B0503020204020204" pitchFamily="34" charset="-122"/>
                <a:ea typeface="微软雅黑" panose="020B0503020204020204" pitchFamily="34" charset="-122"/>
              </a:rPr>
              <a:t>，并且发生在这力所沿的直线方向上。</a:t>
            </a:r>
            <a:endParaRPr lang="zh-CN" altLang="zh-CN" b="1">
              <a:latin typeface="微软雅黑" panose="020B0503020204020204" pitchFamily="34" charset="-122"/>
              <a:ea typeface="微软雅黑" panose="020B0503020204020204" pitchFamily="34" charset="-122"/>
            </a:endParaRPr>
          </a:p>
        </p:txBody>
      </p:sp>
      <p:sp>
        <p:nvSpPr>
          <p:cNvPr id="16" name="Rectangle 3"/>
          <p:cNvSpPr>
            <a:spLocks noRot="1" noChangeAspect="1" noMove="1" noResize="1" noEditPoints="1" noAdjustHandles="1" noChangeArrowheads="1" noChangeShapeType="1" noTextEdit="1"/>
          </p:cNvSpPr>
          <p:nvPr/>
        </p:nvSpPr>
        <p:spPr bwMode="auto">
          <a:xfrm>
            <a:off x="1082362" y="2603738"/>
            <a:ext cx="11109637" cy="523220"/>
          </a:xfrm>
          <a:prstGeom prst="rect">
            <a:avLst/>
          </a:prstGeom>
          <a:blipFill>
            <a:blip r:embed="rId1"/>
            <a:stretch>
              <a:fillRect l="-1027" t="-11628" b="-30233"/>
            </a:stretch>
          </a:blipFill>
          <a:ln>
            <a:noFill/>
          </a:ln>
        </p:spPr>
        <p:txBody>
          <a:bodyPr/>
          <a:lstStyle/>
          <a:p>
            <a:r>
              <a:rPr lang="zh-CN" altLang="en-US">
                <a:noFill/>
              </a:rPr>
              <a:t> </a:t>
            </a:r>
            <a:endParaRPr lang="zh-CN" altLang="en-US">
              <a:noFill/>
            </a:endParaRPr>
          </a:p>
        </p:txBody>
      </p:sp>
      <p:sp>
        <p:nvSpPr>
          <p:cNvPr id="24" name="矩形 23"/>
          <p:cNvSpPr>
            <a:spLocks noChangeArrowheads="1"/>
          </p:cNvSpPr>
          <p:nvPr/>
        </p:nvSpPr>
        <p:spPr bwMode="auto">
          <a:xfrm>
            <a:off x="563563" y="1827213"/>
            <a:ext cx="9874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Char char="•"/>
            </a:pPr>
            <a:r>
              <a:rPr lang="zh-CN" altLang="zh-CN" sz="2800">
                <a:latin typeface="微软雅黑" panose="020B0503020204020204" pitchFamily="34" charset="-122"/>
                <a:ea typeface="微软雅黑" panose="020B0503020204020204" pitchFamily="34" charset="-122"/>
              </a:rPr>
              <a:t>牛顿第二定律</a:t>
            </a:r>
            <a:r>
              <a:rPr lang="zh-CN" altLang="en-US" sz="2800">
                <a:latin typeface="微软雅黑" panose="020B0503020204020204" pitchFamily="34" charset="-122"/>
                <a:ea typeface="微软雅黑" panose="020B0503020204020204" pitchFamily="34" charset="-122"/>
              </a:rPr>
              <a:t>给出了</a:t>
            </a:r>
            <a:r>
              <a:rPr lang="zh-CN" altLang="en-US" sz="2800" b="1">
                <a:solidFill>
                  <a:srgbClr val="FF0000"/>
                </a:solidFill>
                <a:latin typeface="微软雅黑" panose="020B0503020204020204" pitchFamily="34" charset="-122"/>
                <a:ea typeface="微软雅黑" panose="020B0503020204020204" pitchFamily="34" charset="-122"/>
              </a:rPr>
              <a:t>力</a:t>
            </a:r>
            <a:r>
              <a:rPr lang="zh-CN" altLang="en-US" sz="2800">
                <a:latin typeface="微软雅黑" panose="020B0503020204020204" pitchFamily="34" charset="-122"/>
                <a:ea typeface="微软雅黑" panose="020B0503020204020204" pitchFamily="34" charset="-122"/>
              </a:rPr>
              <a:t>和</a:t>
            </a:r>
            <a:r>
              <a:rPr lang="zh-CN" altLang="en-US" sz="2800" b="1">
                <a:solidFill>
                  <a:srgbClr val="FF0000"/>
                </a:solidFill>
                <a:latin typeface="微软雅黑" panose="020B0503020204020204" pitchFamily="34" charset="-122"/>
                <a:ea typeface="微软雅黑" panose="020B0503020204020204" pitchFamily="34" charset="-122"/>
              </a:rPr>
              <a:t>运动</a:t>
            </a:r>
            <a:r>
              <a:rPr lang="zh-CN" altLang="en-US" sz="2800">
                <a:latin typeface="微软雅黑" panose="020B0503020204020204" pitchFamily="34" charset="-122"/>
                <a:ea typeface="微软雅黑" panose="020B0503020204020204" pitchFamily="34" charset="-122"/>
              </a:rPr>
              <a:t>的</a:t>
            </a:r>
            <a:r>
              <a:rPr lang="zh-CN" altLang="en-US" sz="2800" b="1">
                <a:solidFill>
                  <a:srgbClr val="0432FF"/>
                </a:solidFill>
                <a:latin typeface="微软雅黑" panose="020B0503020204020204" pitchFamily="34" charset="-122"/>
                <a:ea typeface="微软雅黑" panose="020B0503020204020204" pitchFamily="34" charset="-122"/>
              </a:rPr>
              <a:t>定量关系</a:t>
            </a:r>
            <a:r>
              <a:rPr lang="zh-CN" altLang="zh-CN" sz="2800">
                <a:latin typeface="微软雅黑" panose="020B0503020204020204" pitchFamily="34" charset="-122"/>
                <a:ea typeface="微软雅黑" panose="020B0503020204020204" pitchFamily="34" charset="-122"/>
              </a:rPr>
              <a:t>。</a:t>
            </a:r>
            <a:endParaRPr lang="zh-CN" altLang="en-US" sz="2800"/>
          </a:p>
        </p:txBody>
      </p:sp>
      <p:sp>
        <p:nvSpPr>
          <p:cNvPr id="25" name="文本框 24"/>
          <p:cNvSpPr txBox="1">
            <a:spLocks noRot="1" noChangeAspect="1" noMove="1" noResize="1" noEditPoints="1" noAdjustHandles="1" noChangeArrowheads="1" noChangeShapeType="1" noTextEdit="1"/>
          </p:cNvSpPr>
          <p:nvPr/>
        </p:nvSpPr>
        <p:spPr>
          <a:xfrm>
            <a:off x="4447412" y="3371728"/>
            <a:ext cx="1328056" cy="430887"/>
          </a:xfrm>
          <a:prstGeom prst="rect">
            <a:avLst/>
          </a:prstGeom>
          <a:blipFill>
            <a:blip r:embed="rId2"/>
            <a:stretch>
              <a:fillRect l="-5714" r="-2857" b="-25714"/>
            </a:stretch>
          </a:blipFill>
        </p:spPr>
        <p:txBody>
          <a:bodyPr/>
          <a:lstStyle/>
          <a:p>
            <a:r>
              <a:rPr lang="zh-CN" altLang="en-US">
                <a:noFill/>
              </a:rPr>
              <a:t> </a:t>
            </a:r>
            <a:endParaRPr lang="zh-CN" altLang="en-US">
              <a:noFill/>
            </a:endParaRPr>
          </a:p>
        </p:txBody>
      </p:sp>
      <p:sp>
        <p:nvSpPr>
          <p:cNvPr id="26" name="Rectangle 8"/>
          <p:cNvSpPr>
            <a:spLocks noChangeArrowheads="1"/>
          </p:cNvSpPr>
          <p:nvPr/>
        </p:nvSpPr>
        <p:spPr bwMode="auto">
          <a:xfrm>
            <a:off x="1774825" y="5954713"/>
            <a:ext cx="2376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zh-CN">
                <a:latin typeface="微软雅黑" panose="020B0503020204020204" pitchFamily="34" charset="-122"/>
                <a:ea typeface="微软雅黑" panose="020B0503020204020204" pitchFamily="34" charset="-122"/>
              </a:rPr>
              <a:t>数学</a:t>
            </a:r>
            <a:r>
              <a:rPr lang="zh-CN" altLang="en-US">
                <a:latin typeface="微软雅黑" panose="020B0503020204020204" pitchFamily="34" charset="-122"/>
                <a:ea typeface="微软雅黑" panose="020B0503020204020204" pitchFamily="34" charset="-122"/>
              </a:rPr>
              <a:t>表达式：</a:t>
            </a:r>
            <a:endParaRPr lang="zh-CN" altLang="zh-CN" sz="3200" i="1">
              <a:solidFill>
                <a:srgbClr val="FF0000"/>
              </a:solidFill>
              <a:latin typeface="微软雅黑" panose="020B0503020204020204" pitchFamily="34" charset="-122"/>
              <a:ea typeface="微软雅黑" panose="020B0503020204020204" pitchFamily="34" charset="-122"/>
            </a:endParaRPr>
          </a:p>
        </p:txBody>
      </p:sp>
      <p:sp>
        <p:nvSpPr>
          <p:cNvPr id="27" name="文本框 26"/>
          <p:cNvSpPr txBox="1">
            <a:spLocks noRot="1" noChangeAspect="1" noMove="1" noResize="1" noEditPoints="1" noAdjustHandles="1" noChangeArrowheads="1" noChangeShapeType="1" noTextEdit="1"/>
          </p:cNvSpPr>
          <p:nvPr/>
        </p:nvSpPr>
        <p:spPr>
          <a:xfrm>
            <a:off x="4324754" y="5770490"/>
            <a:ext cx="1239890" cy="855555"/>
          </a:xfrm>
          <a:prstGeom prst="rect">
            <a:avLst/>
          </a:prstGeom>
          <a:blipFill>
            <a:blip r:embed="rId3"/>
            <a:stretch>
              <a:fillRect l="-6061" r="-6061" b="-13235"/>
            </a:stretch>
          </a:blipFill>
        </p:spPr>
        <p:txBody>
          <a:bodyPr/>
          <a:lstStyle/>
          <a:p>
            <a:r>
              <a:rPr lang="zh-CN" altLang="en-US">
                <a:noFill/>
              </a:rPr>
              <a:t> </a:t>
            </a:r>
            <a:endParaRPr lang="zh-CN" altLang="en-US">
              <a:noFill/>
            </a:endParaRPr>
          </a:p>
        </p:txBody>
      </p:sp>
      <p:sp>
        <p:nvSpPr>
          <p:cNvPr id="28" name="Rectangle 8"/>
          <p:cNvSpPr>
            <a:spLocks noChangeArrowheads="1"/>
          </p:cNvSpPr>
          <p:nvPr/>
        </p:nvSpPr>
        <p:spPr bwMode="auto">
          <a:xfrm>
            <a:off x="6096000" y="6019800"/>
            <a:ext cx="1584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a:t>
            </a:r>
            <a:endParaRPr lang="zh-CN" altLang="zh-CN" sz="3200" i="1">
              <a:solidFill>
                <a:srgbClr val="FF0000"/>
              </a:solidFill>
              <a:latin typeface="微软雅黑" panose="020B0503020204020204" pitchFamily="34" charset="-122"/>
              <a:ea typeface="微软雅黑" panose="020B0503020204020204" pitchFamily="34" charset="-122"/>
            </a:endParaRPr>
          </a:p>
        </p:txBody>
      </p:sp>
      <p:sp>
        <p:nvSpPr>
          <p:cNvPr id="30" name="Text Box 10"/>
          <p:cNvSpPr txBox="1">
            <a:spLocks noChangeArrowheads="1"/>
          </p:cNvSpPr>
          <p:nvPr/>
        </p:nvSpPr>
        <p:spPr bwMode="auto">
          <a:xfrm>
            <a:off x="6332538" y="-2138363"/>
            <a:ext cx="480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50000"/>
              </a:spcBef>
              <a:buFontTx/>
              <a:buNone/>
            </a:pPr>
            <a:r>
              <a:rPr kumimoji="1" lang="zh-CN" altLang="en-US" b="1">
                <a:solidFill>
                  <a:srgbClr val="FF0000"/>
                </a:solidFill>
                <a:latin typeface="Times New Roman" panose="02020603050405020304" pitchFamily="18" charset="0"/>
                <a:ea typeface="宋体" panose="02010600030101010101" pitchFamily="2" charset="-122"/>
              </a:rPr>
              <a:t>单位：</a:t>
            </a:r>
            <a:r>
              <a:rPr kumimoji="1" lang="en-US" altLang="zh-CN" b="1">
                <a:solidFill>
                  <a:srgbClr val="FF0000"/>
                </a:solidFill>
                <a:latin typeface="Times New Roman" panose="02020603050405020304" pitchFamily="18" charset="0"/>
                <a:ea typeface="宋体" panose="02010600030101010101" pitchFamily="2" charset="-122"/>
              </a:rPr>
              <a:t>kg·m·s</a:t>
            </a:r>
            <a:r>
              <a:rPr kumimoji="1" lang="en-US" altLang="zh-CN" b="1" baseline="30000">
                <a:solidFill>
                  <a:srgbClr val="FF0000"/>
                </a:solidFill>
                <a:latin typeface="Times New Roman" panose="02020603050405020304" pitchFamily="18" charset="0"/>
                <a:ea typeface="宋体" panose="02010600030101010101" pitchFamily="2" charset="-122"/>
              </a:rPr>
              <a:t>-1</a:t>
            </a:r>
            <a:r>
              <a:rPr kumimoji="1" lang="en-US" altLang="zh-CN" b="1">
                <a:solidFill>
                  <a:srgbClr val="FF0000"/>
                </a:solidFill>
                <a:latin typeface="Times New Roman" panose="02020603050405020304" pitchFamily="18" charset="0"/>
                <a:ea typeface="宋体" panose="02010600030101010101" pitchFamily="2" charset="-122"/>
              </a:rPr>
              <a:t> (</a:t>
            </a:r>
            <a:r>
              <a:rPr kumimoji="1" lang="zh-CN" altLang="en-US" b="1">
                <a:solidFill>
                  <a:srgbClr val="FF0000"/>
                </a:solidFill>
                <a:latin typeface="Times New Roman" panose="02020603050405020304" pitchFamily="18" charset="0"/>
                <a:ea typeface="宋体" panose="02010600030101010101" pitchFamily="2" charset="-122"/>
              </a:rPr>
              <a:t>千克</a:t>
            </a:r>
            <a:r>
              <a:rPr kumimoji="1" lang="en-US" altLang="zh-CN" b="1">
                <a:solidFill>
                  <a:srgbClr val="FF0000"/>
                </a:solidFill>
                <a:latin typeface="Times New Roman" panose="02020603050405020304" pitchFamily="18" charset="0"/>
                <a:ea typeface="宋体" panose="02010600030101010101" pitchFamily="2" charset="-122"/>
              </a:rPr>
              <a:t>·</a:t>
            </a:r>
            <a:r>
              <a:rPr kumimoji="1" lang="zh-CN" altLang="en-US" b="1">
                <a:solidFill>
                  <a:srgbClr val="FF0000"/>
                </a:solidFill>
                <a:latin typeface="Times New Roman" panose="02020603050405020304" pitchFamily="18" charset="0"/>
                <a:ea typeface="宋体" panose="02010600030101010101" pitchFamily="2" charset="-122"/>
              </a:rPr>
              <a:t>米 </a:t>
            </a:r>
            <a:r>
              <a:rPr kumimoji="1" lang="en-US" altLang="zh-CN" b="1">
                <a:solidFill>
                  <a:srgbClr val="FF0000"/>
                </a:solidFill>
                <a:latin typeface="Times New Roman" panose="02020603050405020304" pitchFamily="18" charset="0"/>
                <a:ea typeface="宋体" panose="02010600030101010101" pitchFamily="2" charset="-122"/>
              </a:rPr>
              <a:t>/ </a:t>
            </a:r>
            <a:r>
              <a:rPr kumimoji="1" lang="zh-CN" altLang="en-US" b="1">
                <a:solidFill>
                  <a:srgbClr val="FF0000"/>
                </a:solidFill>
                <a:latin typeface="Times New Roman" panose="02020603050405020304" pitchFamily="18" charset="0"/>
                <a:ea typeface="宋体" panose="02010600030101010101" pitchFamily="2" charset="-122"/>
              </a:rPr>
              <a:t>秒</a:t>
            </a:r>
            <a:r>
              <a:rPr kumimoji="1" lang="en-US" altLang="zh-CN" b="1">
                <a:solidFill>
                  <a:srgbClr val="FF0000"/>
                </a:solidFill>
                <a:latin typeface="Times New Roman" panose="02020603050405020304" pitchFamily="18" charset="0"/>
                <a:ea typeface="宋体" panose="02010600030101010101" pitchFamily="2" charset="-122"/>
              </a:rPr>
              <a:t>)</a:t>
            </a:r>
            <a:endParaRPr kumimoji="1" lang="en-US" altLang="zh-CN" b="1" baseline="3000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barn(outVertical)">
                                      <p:cBhvr>
                                        <p:cTn id="20" dur="500"/>
                                        <p:tgtEl>
                                          <p:spTgt spid="2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2">
                                            <p:txEl>
                                              <p:pRg st="1" end="1"/>
                                            </p:txEl>
                                          </p:spTgt>
                                        </p:tgtEl>
                                        <p:attrNameLst>
                                          <p:attrName>style.visibility</p:attrName>
                                        </p:attrNameLst>
                                      </p:cBhvr>
                                      <p:to>
                                        <p:strVal val="visible"/>
                                      </p:to>
                                    </p:set>
                                    <p:animEffect transition="in" filter="wipe(down)">
                                      <p:cBhvr>
                                        <p:cTn id="25" dur="500"/>
                                        <p:tgtEl>
                                          <p:spTgt spid="2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childTnLst>
                          </p:cTn>
                        </p:par>
                        <p:par>
                          <p:cTn id="39" fill="hold">
                            <p:stCondLst>
                              <p:cond delay="1500"/>
                            </p:stCondLst>
                            <p:childTnLst>
                              <p:par>
                                <p:cTn id="40" presetID="3" presetClass="entr" presetSubtype="1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linds(horizontal)">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uiExpand="1" build="p"/>
      <p:bldP spid="24" grpId="0"/>
      <p:bldP spid="26" grpId="0"/>
      <p:bldP spid="28"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5CB9189-A053-AD41-8DFF-7D26EE19AAD7}" type="slidenum">
              <a:rPr lang="zh-CN" altLang="zh-CN" smtClean="0"/>
            </a:fld>
            <a:endParaRPr lang="zh-CN" altLang="zh-CN"/>
          </a:p>
        </p:txBody>
      </p:sp>
      <p:sp>
        <p:nvSpPr>
          <p:cNvPr id="3" name="文本框 2"/>
          <p:cNvSpPr txBox="1">
            <a:spLocks noRot="1" noChangeAspect="1" noMove="1" noResize="1" noEditPoints="1" noAdjustHandles="1" noChangeArrowheads="1" noChangeShapeType="1" noTextEdit="1"/>
          </p:cNvSpPr>
          <p:nvPr/>
        </p:nvSpPr>
        <p:spPr>
          <a:xfrm>
            <a:off x="1559496" y="1340768"/>
            <a:ext cx="1239890" cy="855555"/>
          </a:xfrm>
          <a:prstGeom prst="rect">
            <a:avLst/>
          </a:prstGeom>
          <a:blipFill>
            <a:blip r:embed="rId1"/>
            <a:stretch>
              <a:fillRect l="-5051" r="-6061" b="-13235"/>
            </a:stretch>
          </a:blipFill>
        </p:spPr>
        <p:txBody>
          <a:bodyPr/>
          <a:lstStyle/>
          <a:p>
            <a:r>
              <a:rPr lang="zh-CN" altLang="en-US">
                <a:noFill/>
              </a:rPr>
              <a:t> </a:t>
            </a:r>
            <a:endParaRPr lang="zh-CN" altLang="en-US">
              <a:noFill/>
            </a:endParaRPr>
          </a:p>
        </p:txBody>
      </p:sp>
      <p:sp>
        <p:nvSpPr>
          <p:cNvPr id="4" name="文本框 3"/>
          <p:cNvSpPr txBox="1">
            <a:spLocks noRot="1" noChangeAspect="1" noMove="1" noResize="1" noEditPoints="1" noAdjustHandles="1" noChangeArrowheads="1" noChangeShapeType="1" noTextEdit="1"/>
          </p:cNvSpPr>
          <p:nvPr/>
        </p:nvSpPr>
        <p:spPr>
          <a:xfrm>
            <a:off x="1559496" y="620688"/>
            <a:ext cx="1328056" cy="430887"/>
          </a:xfrm>
          <a:prstGeom prst="rect">
            <a:avLst/>
          </a:prstGeom>
          <a:blipFill>
            <a:blip r:embed="rId2"/>
            <a:stretch>
              <a:fillRect l="-5660" r="-2830" b="-25000"/>
            </a:stretch>
          </a:blipFill>
        </p:spPr>
        <p:txBody>
          <a:bodyPr/>
          <a:lstStyle/>
          <a:p>
            <a:r>
              <a:rPr lang="zh-CN" altLang="en-US">
                <a:noFill/>
              </a:rPr>
              <a:t> </a:t>
            </a:r>
            <a:endParaRPr lang="zh-CN" altLang="en-US">
              <a:noFill/>
            </a:endParaRPr>
          </a:p>
        </p:txBody>
      </p:sp>
      <p:sp>
        <p:nvSpPr>
          <p:cNvPr id="5" name="右箭头 4"/>
          <p:cNvSpPr/>
          <p:nvPr/>
        </p:nvSpPr>
        <p:spPr>
          <a:xfrm>
            <a:off x="3143250" y="1050925"/>
            <a:ext cx="576263" cy="433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6" name="文本框 5"/>
          <p:cNvSpPr txBox="1">
            <a:spLocks noRot="1" noChangeAspect="1" noMove="1" noResize="1" noEditPoints="1" noAdjustHandles="1" noChangeArrowheads="1" noChangeShapeType="1" noTextEdit="1"/>
          </p:cNvSpPr>
          <p:nvPr/>
        </p:nvSpPr>
        <p:spPr>
          <a:xfrm>
            <a:off x="3975856" y="912990"/>
            <a:ext cx="5221238" cy="855555"/>
          </a:xfrm>
          <a:prstGeom prst="rect">
            <a:avLst/>
          </a:prstGeom>
          <a:blipFill>
            <a:blip r:embed="rId3"/>
            <a:stretch>
              <a:fillRect b="-13235"/>
            </a:stretch>
          </a:blipFill>
        </p:spPr>
        <p:txBody>
          <a:bodyPr/>
          <a:lstStyle/>
          <a:p>
            <a:r>
              <a:rPr lang="zh-CN" altLang="en-US">
                <a:noFill/>
              </a:rPr>
              <a:t> </a:t>
            </a:r>
            <a:endParaRPr lang="zh-CN" altLang="en-US">
              <a:noFill/>
            </a:endParaRPr>
          </a:p>
        </p:txBody>
      </p:sp>
      <p:sp>
        <p:nvSpPr>
          <p:cNvPr id="7" name="文本框 6"/>
          <p:cNvSpPr txBox="1">
            <a:spLocks noRot="1" noChangeAspect="1" noMove="1" noResize="1" noEditPoints="1" noAdjustHandles="1" noChangeArrowheads="1" noChangeShapeType="1" noTextEdit="1"/>
          </p:cNvSpPr>
          <p:nvPr/>
        </p:nvSpPr>
        <p:spPr>
          <a:xfrm>
            <a:off x="6096000" y="2486911"/>
            <a:ext cx="1342482" cy="483146"/>
          </a:xfrm>
          <a:prstGeom prst="rect">
            <a:avLst/>
          </a:prstGeom>
          <a:blipFill>
            <a:blip r:embed="rId4"/>
            <a:stretch>
              <a:fillRect l="-4630" r="-1852" b="-5000"/>
            </a:stretch>
          </a:blipFill>
          <a:ln>
            <a:solidFill>
              <a:srgbClr val="FF0000"/>
            </a:solidFill>
          </a:ln>
        </p:spPr>
        <p:txBody>
          <a:bodyPr/>
          <a:lstStyle/>
          <a:p>
            <a:r>
              <a:rPr lang="zh-CN" altLang="en-US">
                <a:noFill/>
              </a:rPr>
              <a:t> </a:t>
            </a:r>
            <a:endParaRPr lang="zh-CN" altLang="en-US">
              <a:noFill/>
            </a:endParaRPr>
          </a:p>
        </p:txBody>
      </p:sp>
      <p:sp>
        <p:nvSpPr>
          <p:cNvPr id="8" name="Rectangle 8"/>
          <p:cNvSpPr>
            <a:spLocks noChangeArrowheads="1"/>
          </p:cNvSpPr>
          <p:nvPr/>
        </p:nvSpPr>
        <p:spPr bwMode="auto">
          <a:xfrm>
            <a:off x="1600200" y="2492375"/>
            <a:ext cx="4351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a:latin typeface="微软雅黑" panose="020B0503020204020204" pitchFamily="34" charset="-122"/>
                <a:ea typeface="微软雅黑" panose="020B0503020204020204" pitchFamily="34" charset="-122"/>
              </a:rPr>
              <a:t>即，牛二常见</a:t>
            </a:r>
            <a:r>
              <a:rPr lang="zh-CN" altLang="zh-CN">
                <a:latin typeface="微软雅黑" panose="020B0503020204020204" pitchFamily="34" charset="-122"/>
                <a:ea typeface="微软雅黑" panose="020B0503020204020204" pitchFamily="34" charset="-122"/>
              </a:rPr>
              <a:t>数学</a:t>
            </a:r>
            <a:r>
              <a:rPr lang="zh-CN" altLang="en-US">
                <a:latin typeface="微软雅黑" panose="020B0503020204020204" pitchFamily="34" charset="-122"/>
                <a:ea typeface="微软雅黑" panose="020B0503020204020204" pitchFamily="34" charset="-122"/>
              </a:rPr>
              <a:t>表达式：</a:t>
            </a:r>
            <a:endParaRPr lang="zh-CN" altLang="zh-CN" sz="3200" i="1">
              <a:solidFill>
                <a:srgbClr val="FF0000"/>
              </a:solidFill>
              <a:latin typeface="微软雅黑" panose="020B0503020204020204" pitchFamily="34" charset="-122"/>
              <a:ea typeface="微软雅黑" panose="020B0503020204020204" pitchFamily="34" charset="-122"/>
            </a:endParaRPr>
          </a:p>
        </p:txBody>
      </p:sp>
      <p:sp>
        <p:nvSpPr>
          <p:cNvPr id="9" name="Rectangle 3"/>
          <p:cNvSpPr>
            <a:spLocks noChangeArrowheads="1"/>
          </p:cNvSpPr>
          <p:nvPr/>
        </p:nvSpPr>
        <p:spPr bwMode="auto">
          <a:xfrm>
            <a:off x="557213" y="3416300"/>
            <a:ext cx="11077575"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40000"/>
              </a:lnSpc>
              <a:spcBef>
                <a:spcPct val="0"/>
              </a:spcBef>
              <a:buFontTx/>
              <a:buNone/>
            </a:pPr>
            <a:r>
              <a:rPr lang="zh-CN" altLang="zh-CN">
                <a:latin typeface="微软雅黑" panose="020B0503020204020204" pitchFamily="34" charset="-122"/>
                <a:ea typeface="微软雅黑" panose="020B0503020204020204" pitchFamily="34" charset="-122"/>
              </a:rPr>
              <a:t>     </a:t>
            </a:r>
            <a:r>
              <a:rPr lang="zh-CN" altLang="zh-CN" b="1">
                <a:solidFill>
                  <a:srgbClr val="FF0000"/>
                </a:solidFill>
                <a:latin typeface="微软雅黑" panose="020B0503020204020204" pitchFamily="34" charset="-122"/>
                <a:ea typeface="微软雅黑" panose="020B0503020204020204" pitchFamily="34" charset="-122"/>
              </a:rPr>
              <a:t>质点加速度大小与所受合力大小成正比 , 与质点自身质量成反比; 加速度方向与合力方向相同。</a:t>
            </a:r>
            <a:endParaRPr lang="zh-CN" altLang="zh-CN" b="1">
              <a:solidFill>
                <a:srgbClr val="FF0000"/>
              </a:solidFill>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7818438" y="2544763"/>
            <a:ext cx="15843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3</a:t>
            </a:r>
            <a:r>
              <a:rPr lang="zh-CN" altLang="en-US">
                <a:latin typeface="微软雅黑" panose="020B0503020204020204" pitchFamily="34" charset="-122"/>
                <a:ea typeface="微软雅黑" panose="020B0503020204020204" pitchFamily="34" charset="-122"/>
              </a:rPr>
              <a:t>）</a:t>
            </a:r>
            <a:endParaRPr lang="zh-CN" altLang="zh-CN" sz="3200" i="1">
              <a:solidFill>
                <a:srgbClr val="FF0000"/>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1951038" y="6049963"/>
            <a:ext cx="80010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0"/>
              </a:spcBef>
              <a:buFontTx/>
              <a:buNone/>
            </a:pPr>
            <a:r>
              <a:rPr lang="zh-CN" altLang="zh-CN" b="1">
                <a:solidFill>
                  <a:srgbClr val="FF0000"/>
                </a:solidFill>
                <a:latin typeface="微软雅黑" panose="020B0503020204020204" pitchFamily="34" charset="-122"/>
                <a:ea typeface="微软雅黑" panose="020B0503020204020204" pitchFamily="34" charset="-122"/>
              </a:rPr>
              <a:t>分量式：</a:t>
            </a:r>
            <a:r>
              <a:rPr lang="zh-CN" altLang="zh-CN" b="1" i="1">
                <a:latin typeface="Times New Roman" panose="02020603050405020304" pitchFamily="18" charset="0"/>
                <a:ea typeface="宋体" panose="02010600030101010101" pitchFamily="2" charset="-122"/>
              </a:rPr>
              <a:t>F</a:t>
            </a:r>
            <a:r>
              <a:rPr lang="zh-CN" altLang="zh-CN" b="1" i="1" baseline="-30000">
                <a:latin typeface="Times New Roman" panose="02020603050405020304" pitchFamily="18" charset="0"/>
                <a:ea typeface="宋体" panose="02010600030101010101" pitchFamily="2" charset="-122"/>
              </a:rPr>
              <a:t>x</a:t>
            </a:r>
            <a:r>
              <a:rPr lang="zh-CN" altLang="zh-CN" b="1" i="1">
                <a:latin typeface="Times New Roman" panose="02020603050405020304" pitchFamily="18" charset="0"/>
                <a:ea typeface="宋体" panose="02010600030101010101" pitchFamily="2" charset="-122"/>
              </a:rPr>
              <a:t> = m a</a:t>
            </a:r>
            <a:r>
              <a:rPr lang="zh-CN" altLang="zh-CN" b="1" i="1" baseline="-30000">
                <a:latin typeface="Times New Roman" panose="02020603050405020304" pitchFamily="18" charset="0"/>
                <a:ea typeface="宋体" panose="02010600030101010101" pitchFamily="2" charset="-122"/>
              </a:rPr>
              <a:t>x</a:t>
            </a:r>
            <a:r>
              <a:rPr lang="zh-CN" altLang="zh-CN" b="1" i="1">
                <a:latin typeface="Times New Roman" panose="02020603050405020304" pitchFamily="18" charset="0"/>
                <a:ea typeface="宋体" panose="02010600030101010101" pitchFamily="2" charset="-122"/>
              </a:rPr>
              <a:t> ，F</a:t>
            </a:r>
            <a:r>
              <a:rPr lang="zh-CN" altLang="zh-CN" b="1" i="1" baseline="-30000">
                <a:latin typeface="Times New Roman" panose="02020603050405020304" pitchFamily="18" charset="0"/>
                <a:ea typeface="宋体" panose="02010600030101010101" pitchFamily="2" charset="-122"/>
              </a:rPr>
              <a:t>y</a:t>
            </a:r>
            <a:r>
              <a:rPr lang="zh-CN" altLang="zh-CN" b="1" i="1">
                <a:latin typeface="Times New Roman" panose="02020603050405020304" pitchFamily="18" charset="0"/>
                <a:ea typeface="宋体" panose="02010600030101010101" pitchFamily="2" charset="-122"/>
              </a:rPr>
              <a:t> = m a</a:t>
            </a:r>
            <a:r>
              <a:rPr lang="zh-CN" altLang="zh-CN" b="1" i="1" baseline="-30000">
                <a:latin typeface="Times New Roman" panose="02020603050405020304" pitchFamily="18" charset="0"/>
                <a:ea typeface="宋体" panose="02010600030101010101" pitchFamily="2" charset="-122"/>
              </a:rPr>
              <a:t>y</a:t>
            </a:r>
            <a:r>
              <a:rPr lang="zh-CN" altLang="zh-CN" b="1" i="1">
                <a:latin typeface="Times New Roman" panose="02020603050405020304" pitchFamily="18" charset="0"/>
                <a:ea typeface="宋体" panose="02010600030101010101" pitchFamily="2" charset="-122"/>
              </a:rPr>
              <a:t> ，F</a:t>
            </a:r>
            <a:r>
              <a:rPr lang="zh-CN" altLang="zh-CN" b="1" i="1" baseline="-30000">
                <a:latin typeface="Times New Roman" panose="02020603050405020304" pitchFamily="18" charset="0"/>
                <a:ea typeface="宋体" panose="02010600030101010101" pitchFamily="2" charset="-122"/>
              </a:rPr>
              <a:t>z </a:t>
            </a:r>
            <a:r>
              <a:rPr lang="zh-CN" altLang="zh-CN" b="1" i="1">
                <a:latin typeface="Times New Roman" panose="02020603050405020304" pitchFamily="18" charset="0"/>
                <a:ea typeface="宋体" panose="02010600030101010101" pitchFamily="2" charset="-122"/>
              </a:rPr>
              <a:t>= m a</a:t>
            </a:r>
            <a:r>
              <a:rPr lang="zh-CN" altLang="zh-CN" b="1" i="1" baseline="-30000">
                <a:latin typeface="Times New Roman" panose="02020603050405020304" pitchFamily="18" charset="0"/>
                <a:ea typeface="宋体" panose="02010600030101010101" pitchFamily="2" charset="-122"/>
              </a:rPr>
              <a:t>z</a:t>
            </a:r>
            <a:r>
              <a:rPr lang="zh-CN" altLang="zh-CN">
                <a:latin typeface="Times New Roman" panose="02020603050405020304" pitchFamily="18" charset="0"/>
                <a:ea typeface="宋体" panose="02010600030101010101" pitchFamily="2" charset="-122"/>
              </a:rPr>
              <a:t> </a:t>
            </a:r>
            <a:r>
              <a:rPr lang="zh-CN" altLang="zh-CN" b="1" i="1">
                <a:latin typeface="Times New Roman" panose="02020603050405020304" pitchFamily="18" charset="0"/>
                <a:ea typeface="宋体" panose="02010600030101010101" pitchFamily="2" charset="-122"/>
              </a:rPr>
              <a:t>  </a:t>
            </a:r>
            <a:endParaRPr lang="zh-CN" altLang="zh-CN" b="1" i="1">
              <a:latin typeface="Times New Roman" panose="02020603050405020304" pitchFamily="18" charset="0"/>
              <a:ea typeface="宋体" panose="02010600030101010101" pitchFamily="2" charset="-122"/>
            </a:endParaRPr>
          </a:p>
        </p:txBody>
      </p:sp>
      <p:graphicFrame>
        <p:nvGraphicFramePr>
          <p:cNvPr id="13" name="Object 6"/>
          <p:cNvGraphicFramePr>
            <a:graphicFrameLocks noChangeAspect="1"/>
          </p:cNvGraphicFramePr>
          <p:nvPr/>
        </p:nvGraphicFramePr>
        <p:xfrm>
          <a:off x="2706688" y="4797425"/>
          <a:ext cx="4800600" cy="1252538"/>
        </p:xfrm>
        <a:graphic>
          <a:graphicData uri="http://schemas.openxmlformats.org/presentationml/2006/ole">
            <mc:AlternateContent xmlns:mc="http://schemas.openxmlformats.org/markup-compatibility/2006">
              <mc:Choice xmlns:v="urn:schemas-microsoft-com:vml" Requires="v">
                <p:oleObj spid="_x0000_s11" name="" r:id="rId5" imgW="41452800" imgH="10972800" progId="Equation.3">
                  <p:embed/>
                </p:oleObj>
              </mc:Choice>
              <mc:Fallback>
                <p:oleObj name="" r:id="rId5" imgW="41452800" imgH="10972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6688" y="4797425"/>
                        <a:ext cx="480060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dissolve">
                                      <p:cBhvr>
                                        <p:cTn id="28" dur="500"/>
                                        <p:tgtEl>
                                          <p:spTgt spid="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wipe(left)">
                                      <p:cBhvr>
                                        <p:cTn id="3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utoUpdateAnimBg="0" build="p"/>
      <p:bldP spid="10" grpId="0"/>
      <p:bldP spid="12" grpId="0" autoUpdateAnimBg="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E5A796F-A125-4E4C-96C9-6256A6710D89}" type="slidenum">
              <a:rPr lang="zh-CN" altLang="zh-CN" smtClean="0"/>
            </a:fld>
            <a:endParaRPr lang="zh-CN" altLang="zh-CN"/>
          </a:p>
        </p:txBody>
      </p:sp>
      <p:sp>
        <p:nvSpPr>
          <p:cNvPr id="3" name="文本框 2"/>
          <p:cNvSpPr txBox="1">
            <a:spLocks noRot="1" noChangeAspect="1" noMove="1" noResize="1" noEditPoints="1" noAdjustHandles="1" noChangeArrowheads="1" noChangeShapeType="1" noTextEdit="1"/>
          </p:cNvSpPr>
          <p:nvPr/>
        </p:nvSpPr>
        <p:spPr>
          <a:xfrm>
            <a:off x="4060448" y="149520"/>
            <a:ext cx="1419043" cy="977896"/>
          </a:xfrm>
          <a:prstGeom prst="rect">
            <a:avLst/>
          </a:prstGeom>
          <a:blipFill>
            <a:blip r:embed="rId1"/>
            <a:stretch>
              <a:fillRect l="-5310" r="-6195" b="-14286"/>
            </a:stretch>
          </a:blipFill>
        </p:spPr>
        <p:txBody>
          <a:bodyPr/>
          <a:lstStyle/>
          <a:p>
            <a:r>
              <a:rPr lang="zh-CN" altLang="en-US">
                <a:noFill/>
              </a:rPr>
              <a:t> </a:t>
            </a:r>
            <a:endParaRPr lang="zh-CN" altLang="en-US">
              <a:noFill/>
            </a:endParaRPr>
          </a:p>
        </p:txBody>
      </p:sp>
      <p:sp>
        <p:nvSpPr>
          <p:cNvPr id="4" name="Rectangle 8"/>
          <p:cNvSpPr>
            <a:spLocks noChangeArrowheads="1"/>
          </p:cNvSpPr>
          <p:nvPr/>
        </p:nvSpPr>
        <p:spPr bwMode="auto">
          <a:xfrm>
            <a:off x="1765300" y="417513"/>
            <a:ext cx="21367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a:latin typeface="微软雅黑" panose="020B0503020204020204" pitchFamily="34" charset="-122"/>
                <a:ea typeface="微软雅黑" panose="020B0503020204020204" pitchFamily="34" charset="-122"/>
              </a:rPr>
              <a:t>微分表达式</a:t>
            </a:r>
            <a:endParaRPr lang="zh-CN" altLang="zh-CN" sz="3200" i="1">
              <a:solidFill>
                <a:srgbClr val="FF0000"/>
              </a:solidFill>
              <a:latin typeface="微软雅黑" panose="020B0503020204020204" pitchFamily="34" charset="-122"/>
              <a:ea typeface="微软雅黑" panose="020B0503020204020204" pitchFamily="34" charset="-122"/>
            </a:endParaRPr>
          </a:p>
        </p:txBody>
      </p:sp>
      <p:sp>
        <p:nvSpPr>
          <p:cNvPr id="35844" name="矩形 4"/>
          <p:cNvSpPr>
            <a:spLocks noChangeArrowheads="1"/>
          </p:cNvSpPr>
          <p:nvPr/>
        </p:nvSpPr>
        <p:spPr bwMode="auto">
          <a:xfrm>
            <a:off x="407988" y="349250"/>
            <a:ext cx="1260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FF0000"/>
                </a:solidFill>
                <a:latin typeface="微软雅黑" panose="020B0503020204020204" pitchFamily="34" charset="-122"/>
                <a:ea typeface="微软雅黑" panose="020B0503020204020204" pitchFamily="34" charset="-122"/>
              </a:rPr>
              <a:t>注意：</a:t>
            </a:r>
            <a:endParaRPr lang="zh-CN" altLang="en-US" sz="2800"/>
          </a:p>
        </p:txBody>
      </p:sp>
      <p:sp>
        <p:nvSpPr>
          <p:cNvPr id="35845" name="矩形 5"/>
          <p:cNvSpPr>
            <a:spLocks noChangeArrowheads="1"/>
          </p:cNvSpPr>
          <p:nvPr/>
        </p:nvSpPr>
        <p:spPr bwMode="auto">
          <a:xfrm>
            <a:off x="6013450" y="417513"/>
            <a:ext cx="41529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800">
                <a:solidFill>
                  <a:srgbClr val="0432FF"/>
                </a:solidFill>
                <a:latin typeface="微软雅黑" panose="020B0503020204020204" pitchFamily="34" charset="-122"/>
                <a:ea typeface="微软雅黑" panose="020B0503020204020204" pitchFamily="34" charset="-122"/>
              </a:rPr>
              <a:t>该式具有一般性和普遍性</a:t>
            </a:r>
            <a:endParaRPr kumimoji="1" lang="zh-CN" altLang="en-US" sz="2800">
              <a:solidFill>
                <a:srgbClr val="0432FF"/>
              </a:solidFill>
              <a:latin typeface="微软雅黑" panose="020B0503020204020204" pitchFamily="34" charset="-122"/>
              <a:ea typeface="微软雅黑" panose="020B0503020204020204" pitchFamily="34" charset="-122"/>
            </a:endParaRPr>
          </a:p>
        </p:txBody>
      </p:sp>
      <p:sp>
        <p:nvSpPr>
          <p:cNvPr id="7" name="矩形 6"/>
          <p:cNvSpPr>
            <a:spLocks noRot="1" noChangeAspect="1" noMove="1" noResize="1" noEditPoints="1" noAdjustHandles="1" noChangeArrowheads="1" noChangeShapeType="1" noTextEdit="1"/>
          </p:cNvSpPr>
          <p:nvPr/>
        </p:nvSpPr>
        <p:spPr>
          <a:xfrm>
            <a:off x="3953342" y="1339627"/>
            <a:ext cx="1719125" cy="644664"/>
          </a:xfrm>
          <a:prstGeom prst="rect">
            <a:avLst/>
          </a:prstGeom>
          <a:blipFill>
            <a:blip r:embed="rId2"/>
            <a:stretch>
              <a:fillRect/>
            </a:stretch>
          </a:blipFill>
        </p:spPr>
        <p:txBody>
          <a:bodyPr/>
          <a:lstStyle/>
          <a:p>
            <a:r>
              <a:rPr lang="zh-CN" altLang="en-US">
                <a:noFill/>
              </a:rPr>
              <a:t> </a:t>
            </a:r>
            <a:endParaRPr lang="zh-CN" altLang="en-US">
              <a:noFill/>
            </a:endParaRPr>
          </a:p>
        </p:txBody>
      </p:sp>
      <p:sp>
        <p:nvSpPr>
          <p:cNvPr id="8" name="Rectangle 8"/>
          <p:cNvSpPr>
            <a:spLocks noChangeArrowheads="1"/>
          </p:cNvSpPr>
          <p:nvPr/>
        </p:nvSpPr>
        <p:spPr bwMode="auto">
          <a:xfrm>
            <a:off x="1795463" y="1392238"/>
            <a:ext cx="2136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a:latin typeface="微软雅黑" panose="020B0503020204020204" pitchFamily="34" charset="-122"/>
                <a:ea typeface="微软雅黑" panose="020B0503020204020204" pitchFamily="34" charset="-122"/>
              </a:rPr>
              <a:t>常用表达式</a:t>
            </a:r>
            <a:endParaRPr lang="zh-CN" altLang="zh-CN" sz="3200" i="1">
              <a:solidFill>
                <a:srgbClr val="FF0000"/>
              </a:solidFill>
              <a:latin typeface="微软雅黑" panose="020B0503020204020204" pitchFamily="34" charset="-122"/>
              <a:ea typeface="微软雅黑" panose="020B0503020204020204" pitchFamily="34" charset="-122"/>
            </a:endParaRPr>
          </a:p>
        </p:txBody>
      </p:sp>
      <p:sp>
        <p:nvSpPr>
          <p:cNvPr id="35848" name="矩形 8"/>
          <p:cNvSpPr>
            <a:spLocks noChangeArrowheads="1"/>
          </p:cNvSpPr>
          <p:nvPr/>
        </p:nvSpPr>
        <p:spPr bwMode="auto">
          <a:xfrm>
            <a:off x="5997575" y="1465263"/>
            <a:ext cx="5572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a:solidFill>
                  <a:srgbClr val="0432FF"/>
                </a:solidFill>
                <a:latin typeface="微软雅黑" panose="020B0503020204020204" pitchFamily="34" charset="-122"/>
                <a:ea typeface="微软雅黑" panose="020B0503020204020204" pitchFamily="34" charset="-122"/>
              </a:rPr>
              <a:t>只在体系质量不变的情况下成立！</a:t>
            </a:r>
            <a:endParaRPr lang="zh-CN" altLang="en-US" sz="2800">
              <a:solidFill>
                <a:srgbClr val="0432FF"/>
              </a:solidFill>
              <a:latin typeface="微软雅黑" panose="020B0503020204020204" pitchFamily="34" charset="-122"/>
              <a:ea typeface="微软雅黑" panose="020B0503020204020204" pitchFamily="34" charset="-122"/>
            </a:endParaRPr>
          </a:p>
        </p:txBody>
      </p:sp>
      <p:sp>
        <p:nvSpPr>
          <p:cNvPr id="35854" name="矩形 25"/>
          <p:cNvSpPr>
            <a:spLocks noChangeArrowheads="1"/>
          </p:cNvSpPr>
          <p:nvPr/>
        </p:nvSpPr>
        <p:spPr bwMode="auto">
          <a:xfrm>
            <a:off x="614363" y="3954463"/>
            <a:ext cx="2701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zh-CN" altLang="en-US" b="1" dirty="0">
                <a:solidFill>
                  <a:srgbClr val="000000"/>
                </a:solidFill>
                <a:latin typeface="Times New Roman" panose="02020603050405020304" pitchFamily="18" charset="0"/>
                <a:ea typeface="宋体" panose="02010600030101010101" pitchFamily="2" charset="-122"/>
              </a:rPr>
              <a:t>***非经典力学：</a:t>
            </a:r>
            <a:endParaRPr lang="en-US" altLang="zh-CN" b="1" dirty="0">
              <a:solidFill>
                <a:srgbClr val="000000"/>
              </a:solidFill>
              <a:latin typeface="Times New Roman" panose="02020603050405020304" pitchFamily="18" charset="0"/>
              <a:ea typeface="宋体" panose="02010600030101010101" pitchFamily="2" charset="-122"/>
            </a:endParaRPr>
          </a:p>
        </p:txBody>
      </p:sp>
      <p:graphicFrame>
        <p:nvGraphicFramePr>
          <p:cNvPr id="35855" name="Object 4"/>
          <p:cNvGraphicFramePr>
            <a:graphicFrameLocks noChangeAspect="1"/>
          </p:cNvGraphicFramePr>
          <p:nvPr/>
        </p:nvGraphicFramePr>
        <p:xfrm>
          <a:off x="1000125" y="5646738"/>
          <a:ext cx="9178925" cy="1211262"/>
        </p:xfrm>
        <a:graphic>
          <a:graphicData uri="http://schemas.openxmlformats.org/presentationml/2006/ole">
            <mc:AlternateContent xmlns:mc="http://schemas.openxmlformats.org/markup-compatibility/2006">
              <mc:Choice xmlns:v="urn:schemas-microsoft-com:vml" Requires="v">
                <p:oleObj spid="_x0000_s5" name="公式" r:id="rId3" imgW="66446400" imgH="9448800" progId="Equation.3">
                  <p:embed/>
                </p:oleObj>
              </mc:Choice>
              <mc:Fallback>
                <p:oleObj name="公式" r:id="rId3" imgW="66446400" imgH="9448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5646738"/>
                        <a:ext cx="9178925" cy="121126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7" name="Object 1024"/>
          <p:cNvGraphicFramePr>
            <a:graphicFrameLocks noChangeAspect="1"/>
          </p:cNvGraphicFramePr>
          <p:nvPr/>
        </p:nvGraphicFramePr>
        <p:xfrm>
          <a:off x="3403600" y="3709988"/>
          <a:ext cx="2520950" cy="1085850"/>
        </p:xfrm>
        <a:graphic>
          <a:graphicData uri="http://schemas.openxmlformats.org/presentationml/2006/ole">
            <mc:AlternateContent xmlns:mc="http://schemas.openxmlformats.org/markup-compatibility/2006">
              <mc:Choice xmlns:v="urn:schemas-microsoft-com:vml" Requires="v">
                <p:oleObj spid="_x0000_s6" name="Equation" r:id="rId5" imgW="21640800" imgH="9448800" progId="Equation.DSMT4">
                  <p:embed/>
                </p:oleObj>
              </mc:Choice>
              <mc:Fallback>
                <p:oleObj name="Equation" r:id="rId5" imgW="21640800" imgH="9448800" progId="Equation.DSMT4">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3600" y="3709988"/>
                        <a:ext cx="25209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 Box 7"/>
          <p:cNvSpPr txBox="1">
            <a:spLocks noChangeArrowheads="1"/>
          </p:cNvSpPr>
          <p:nvPr/>
        </p:nvSpPr>
        <p:spPr bwMode="auto">
          <a:xfrm>
            <a:off x="947738" y="4933950"/>
            <a:ext cx="885348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20000"/>
              </a:lnSpc>
              <a:spcBef>
                <a:spcPct val="50000"/>
              </a:spcBef>
              <a:buFontTx/>
              <a:buNone/>
            </a:pPr>
            <a:r>
              <a:rPr kumimoji="1" lang="en-US" altLang="zh-CN" b="1" i="1">
                <a:latin typeface="Times New Roman" panose="02020603050405020304" pitchFamily="18" charset="0"/>
                <a:ea typeface="宋体" panose="02010600030101010101" pitchFamily="2" charset="-122"/>
              </a:rPr>
              <a:t>m</a:t>
            </a:r>
            <a:r>
              <a:rPr kumimoji="1" lang="en-US" altLang="zh-CN" sz="2400" b="1" baseline="-25000">
                <a:latin typeface="Times New Roman" panose="02020603050405020304" pitchFamily="18" charset="0"/>
                <a:ea typeface="宋体" panose="02010600030101010101" pitchFamily="2" charset="-122"/>
              </a:rPr>
              <a:t>0</a:t>
            </a:r>
            <a:r>
              <a:rPr kumimoji="1" lang="zh-CN" altLang="en-US" b="1">
                <a:latin typeface="Times New Roman" panose="02020603050405020304" pitchFamily="18" charset="0"/>
                <a:ea typeface="宋体" panose="02010600030101010101" pitchFamily="2" charset="-122"/>
              </a:rPr>
              <a:t>是物体的静止质量，</a:t>
            </a:r>
            <a:r>
              <a:rPr kumimoji="1" lang="en-US" altLang="zh-CN" b="1" i="1">
                <a:latin typeface="Times New Roman" panose="02020603050405020304" pitchFamily="18" charset="0"/>
                <a:ea typeface="宋体" panose="02010600030101010101" pitchFamily="2" charset="-122"/>
              </a:rPr>
              <a:t>v</a:t>
            </a:r>
            <a:r>
              <a:rPr kumimoji="1" lang="zh-CN" altLang="en-US" b="1">
                <a:latin typeface="Times New Roman" panose="02020603050405020304" pitchFamily="18" charset="0"/>
                <a:ea typeface="宋体" panose="02010600030101010101" pitchFamily="2" charset="-122"/>
              </a:rPr>
              <a:t>是运动速率，</a:t>
            </a:r>
            <a:r>
              <a:rPr kumimoji="1" lang="en-US" altLang="zh-CN" b="1" i="1">
                <a:latin typeface="Times New Roman" panose="02020603050405020304" pitchFamily="18" charset="0"/>
                <a:ea typeface="宋体" panose="02010600030101010101" pitchFamily="2" charset="-122"/>
              </a:rPr>
              <a:t>c</a:t>
            </a:r>
            <a:r>
              <a:rPr kumimoji="1" lang="zh-CN" altLang="en-US" b="1">
                <a:latin typeface="Times New Roman" panose="02020603050405020304" pitchFamily="18" charset="0"/>
                <a:ea typeface="宋体" panose="02010600030101010101" pitchFamily="2" charset="-122"/>
              </a:rPr>
              <a:t>是真空中的光速。 </a:t>
            </a:r>
            <a:endParaRPr kumimoji="1" lang="zh-CN" altLang="en-US" b="1">
              <a:latin typeface="Times New Roman" panose="02020603050405020304" pitchFamily="18" charset="0"/>
              <a:ea typeface="宋体" panose="02010600030101010101" pitchFamily="2" charset="-122"/>
            </a:endParaRPr>
          </a:p>
        </p:txBody>
      </p:sp>
      <p:sp>
        <p:nvSpPr>
          <p:cNvPr id="19" name="文本框 18"/>
          <p:cNvSpPr txBox="1">
            <a:spLocks noRot="1" noChangeAspect="1" noMove="1" noResize="1" noEditPoints="1" noAdjustHandles="1" noChangeArrowheads="1" noChangeShapeType="1" noTextEdit="1"/>
          </p:cNvSpPr>
          <p:nvPr/>
        </p:nvSpPr>
        <p:spPr>
          <a:xfrm>
            <a:off x="1760520" y="2378287"/>
            <a:ext cx="6513193" cy="977896"/>
          </a:xfrm>
          <a:prstGeom prst="rect">
            <a:avLst/>
          </a:prstGeom>
          <a:blipFill>
            <a:blip r:embed="rId7"/>
            <a:stretch>
              <a:fillRect l="-778" r="-389" b="-14103"/>
            </a:stretch>
          </a:blipFill>
        </p:spPr>
        <p:txBody>
          <a:bodyPr/>
          <a:lstStyle/>
          <a:p>
            <a:r>
              <a:rPr lang="zh-CN" altLang="en-US">
                <a:noFill/>
              </a:rPr>
              <a:t> </a:t>
            </a:r>
            <a:endParaRPr lang="zh-CN" altLang="en-US">
              <a:noFill/>
            </a:endParaRPr>
          </a:p>
        </p:txBody>
      </p:sp>
      <p:sp>
        <p:nvSpPr>
          <p:cNvPr id="35859" name="矩形 9"/>
          <p:cNvSpPr>
            <a:spLocks noChangeArrowheads="1"/>
          </p:cNvSpPr>
          <p:nvPr/>
        </p:nvSpPr>
        <p:spPr bwMode="auto">
          <a:xfrm>
            <a:off x="5089525" y="2405063"/>
            <a:ext cx="1000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432FF"/>
                </a:solidFill>
                <a:latin typeface="微软雅黑" panose="020B0503020204020204" pitchFamily="34" charset="-122"/>
                <a:ea typeface="微软雅黑" panose="020B0503020204020204" pitchFamily="34" charset="-122"/>
              </a:rPr>
              <a:t>前提：</a:t>
            </a:r>
            <a:endParaRPr lang="zh-CN" altLang="en-US" dirty="0">
              <a:solidFill>
                <a:srgbClr val="0432FF"/>
              </a:solidFill>
              <a:latin typeface="微软雅黑" panose="020B0503020204020204" pitchFamily="34" charset="-122"/>
              <a:ea typeface="微软雅黑" panose="020B0503020204020204" pitchFamily="34" charset="-122"/>
            </a:endParaRPr>
          </a:p>
        </p:txBody>
      </p:sp>
      <p:sp>
        <p:nvSpPr>
          <p:cNvPr id="35860" name="矩形 10"/>
          <p:cNvSpPr>
            <a:spLocks noChangeArrowheads="1"/>
          </p:cNvSpPr>
          <p:nvPr/>
        </p:nvSpPr>
        <p:spPr bwMode="auto">
          <a:xfrm>
            <a:off x="5016500" y="3001963"/>
            <a:ext cx="12144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eaLnBrk="1" hangingPunct="1">
              <a:lnSpc>
                <a:spcPct val="100000"/>
              </a:lnSpc>
              <a:spcBef>
                <a:spcPct val="0"/>
              </a:spcBef>
              <a:buFontTx/>
              <a:buNone/>
            </a:pPr>
            <a:r>
              <a:rPr lang="en-US" altLang="zh-CN" b="1" i="1">
                <a:solidFill>
                  <a:srgbClr val="0432FF"/>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不变</a:t>
            </a:r>
            <a:endParaRPr lang="zh-CN" altLang="en-US" sz="2400">
              <a:solidFill>
                <a:srgbClr val="0432F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5859"/>
                                        </p:tgtEl>
                                        <p:attrNameLst>
                                          <p:attrName>style.visibility</p:attrName>
                                        </p:attrNameLst>
                                      </p:cBhvr>
                                      <p:to>
                                        <p:strVal val="visible"/>
                                      </p:to>
                                    </p:set>
                                    <p:animEffect transition="in" filter="blinds(horizontal)">
                                      <p:cBhvr>
                                        <p:cTn id="11" dur="500"/>
                                        <p:tgtEl>
                                          <p:spTgt spid="3585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35860"/>
                                        </p:tgtEl>
                                        <p:attrNameLst>
                                          <p:attrName>style.visibility</p:attrName>
                                        </p:attrNameLst>
                                      </p:cBhvr>
                                      <p:to>
                                        <p:strVal val="visible"/>
                                      </p:to>
                                    </p:set>
                                    <p:animEffect transition="in" filter="blinds(horizontal)">
                                      <p:cBhvr>
                                        <p:cTn id="14" dur="500"/>
                                        <p:tgtEl>
                                          <p:spTgt spid="3586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5854"/>
                                        </p:tgtEl>
                                        <p:attrNameLst>
                                          <p:attrName>style.visibility</p:attrName>
                                        </p:attrNameLst>
                                      </p:cBhvr>
                                      <p:to>
                                        <p:strVal val="visible"/>
                                      </p:to>
                                    </p:set>
                                    <p:animEffect transition="in" filter="wipe(left)">
                                      <p:cBhvr>
                                        <p:cTn id="19" dur="500"/>
                                        <p:tgtEl>
                                          <p:spTgt spid="35854"/>
                                        </p:tgtEl>
                                      </p:cBhvr>
                                    </p:animEffect>
                                  </p:childTnLst>
                                </p:cTn>
                              </p:par>
                              <p:par>
                                <p:cTn id="20" presetID="22" presetClass="entr" presetSubtype="8"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855"/>
                                        </p:tgtEl>
                                        <p:attrNameLst>
                                          <p:attrName>style.visibility</p:attrName>
                                        </p:attrNameLst>
                                      </p:cBhvr>
                                      <p:to>
                                        <p:strVal val="visible"/>
                                      </p:to>
                                    </p:set>
                                    <p:animEffect transition="in" filter="wipe(left)">
                                      <p:cBhvr>
                                        <p:cTn id="32" dur="500"/>
                                        <p:tgtEl>
                                          <p:spTgt spid="35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4" grpId="0"/>
      <p:bldP spid="18" grpId="0"/>
      <p:bldP spid="35859" grpId="0"/>
      <p:bldP spid="35860" grpId="0"/>
    </p:bldLst>
  </p:timing>
</p:sld>
</file>

<file path=ppt/tags/tag1.xml><?xml version="1.0" encoding="utf-8"?>
<p:tagLst xmlns:p="http://schemas.openxmlformats.org/presentationml/2006/main">
  <p:tag name="KSO_WPP_MARK_KEY" val="e68a2fbc-20fd-4dea-ada5-fd8b73685a04"/>
  <p:tag name="COMMONDATA" val="eyJoZGlkIjoiNzk2MmYwY2ZiNDdlNzJmNTFhM2ZjMDBlOWY1ZWFkYmIifQ=="/>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_2">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9259</Words>
  <Application>WPS 演示</Application>
  <PresentationFormat>宽屏</PresentationFormat>
  <Paragraphs>787</Paragraphs>
  <Slides>51</Slides>
  <Notes>14</Notes>
  <HiddenSlides>15</HiddenSlides>
  <MMClips>1</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51</vt:i4>
      </vt:variant>
      <vt:variant>
        <vt:lpstr>幻灯片标题</vt:lpstr>
      </vt:variant>
      <vt:variant>
        <vt:i4>51</vt:i4>
      </vt:variant>
    </vt:vector>
  </HeadingPairs>
  <TitlesOfParts>
    <vt:vector size="126" baseType="lpstr">
      <vt:lpstr>Arial</vt:lpstr>
      <vt:lpstr>宋体</vt:lpstr>
      <vt:lpstr>Wingdings</vt:lpstr>
      <vt:lpstr>Times New Roman</vt:lpstr>
      <vt:lpstr>Calibri Light</vt:lpstr>
      <vt:lpstr>等线 Light</vt:lpstr>
      <vt:lpstr>微软雅黑</vt:lpstr>
      <vt:lpstr>Calibri</vt:lpstr>
      <vt:lpstr>等线</vt:lpstr>
      <vt:lpstr>楷体_GB2312</vt:lpstr>
      <vt:lpstr>新宋体</vt:lpstr>
      <vt:lpstr>Monotype Sorts</vt:lpstr>
      <vt:lpstr>黑体</vt:lpstr>
      <vt:lpstr>Symbol</vt:lpstr>
      <vt:lpstr>Arial Unicode MS</vt:lpstr>
      <vt:lpstr>Cambria Math</vt:lpstr>
      <vt:lpstr>华文行楷</vt:lpstr>
      <vt:lpstr>华文中宋</vt:lpstr>
      <vt:lpstr>Georgia</vt:lpstr>
      <vt:lpstr>BatangChe</vt:lpstr>
      <vt:lpstr>Segoe Print</vt:lpstr>
      <vt:lpstr>Wingdings</vt:lpstr>
      <vt:lpstr>默认设计模板</vt:lpstr>
      <vt:lpstr>默认设计模板_2</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MS_ClipArt_Gallery.2</vt:lpstr>
      <vt:lpstr>Equation.DSMT4</vt:lpstr>
      <vt:lpstr>Equation.DSMT4</vt:lpstr>
      <vt:lpstr>Equation.DSMT4</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lm</dc:creator>
  <cp:lastModifiedBy>WPS_1658303229</cp:lastModifiedBy>
  <cp:revision>186</cp:revision>
  <cp:lastPrinted>2411-12-30T00:00:00Z</cp:lastPrinted>
  <dcterms:created xsi:type="dcterms:W3CDTF">2003-06-20T13:29:00Z</dcterms:created>
  <dcterms:modified xsi:type="dcterms:W3CDTF">2023-03-10T14:43:29Z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2D31B7315CB9408C948D8E2539D6307F</vt:lpwstr>
  </property>
</Properties>
</file>